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322" r:id="rId5"/>
    <p:sldId id="321" r:id="rId6"/>
    <p:sldId id="355" r:id="rId7"/>
    <p:sldId id="319" r:id="rId8"/>
    <p:sldId id="318" r:id="rId9"/>
    <p:sldId id="386" r:id="rId10"/>
    <p:sldId id="358" r:id="rId11"/>
    <p:sldId id="369" r:id="rId12"/>
    <p:sldId id="376" r:id="rId13"/>
    <p:sldId id="359" r:id="rId14"/>
    <p:sldId id="383" r:id="rId15"/>
    <p:sldId id="392" r:id="rId16"/>
    <p:sldId id="391" r:id="rId17"/>
    <p:sldId id="394" r:id="rId18"/>
    <p:sldId id="390" r:id="rId19"/>
    <p:sldId id="389" r:id="rId20"/>
    <p:sldId id="384" r:id="rId21"/>
    <p:sldId id="397" r:id="rId22"/>
    <p:sldId id="395" r:id="rId23"/>
    <p:sldId id="396" r:id="rId24"/>
    <p:sldId id="385" r:id="rId25"/>
    <p:sldId id="377" r:id="rId26"/>
    <p:sldId id="374" r:id="rId27"/>
    <p:sldId id="375" r:id="rId28"/>
    <p:sldId id="378" r:id="rId29"/>
    <p:sldId id="381" r:id="rId30"/>
    <p:sldId id="380" r:id="rId31"/>
    <p:sldId id="382" r:id="rId32"/>
    <p:sldId id="368" r:id="rId33"/>
    <p:sldId id="366" r:id="rId34"/>
    <p:sldId id="364" r:id="rId35"/>
    <p:sldId id="379" r:id="rId36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8489" autoAdjust="0"/>
  </p:normalViewPr>
  <p:slideViewPr>
    <p:cSldViewPr snapToGrid="0">
      <p:cViewPr varScale="1">
        <p:scale>
          <a:sx n="99" d="100"/>
          <a:sy n="99" d="100"/>
        </p:scale>
        <p:origin x="456" y="7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Modelos LSTM com capacidade de classificar comportamentos de condução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Modelos LSTM com capacidade de classificar comportamentos de condução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0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48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6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60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16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1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1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46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Vou descrever o fluxo de dados desde a captura até ao treino e teste do modelo.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2.png"/><Relationship Id="rId4" Type="http://schemas.openxmlformats.org/officeDocument/2006/relationships/image" Target="../media/image11.png"/><Relationship Id="rId9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475907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</a:t>
            </a:r>
            <a:r>
              <a:rPr lang="pt-PT" sz="2000" b="1" dirty="0"/>
              <a:t>2023/2024</a:t>
            </a:r>
            <a:endParaRPr lang="pt-PT" sz="2100"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cs typeface="Arial" panose="020B0604020202020204" pitchFamily="34" charset="0"/>
              </a:rPr>
              <a:t>Orientadores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F16CF6-D953-E1A4-7403-8826ECC1D428}"/>
              </a:ext>
            </a:extLst>
          </p:cNvPr>
          <p:cNvSpPr txBox="1">
            <a:spLocks/>
          </p:cNvSpPr>
          <p:nvPr/>
        </p:nvSpPr>
        <p:spPr>
          <a:xfrm>
            <a:off x="5475117" y="3429000"/>
            <a:ext cx="1241765" cy="692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LSTM</a:t>
            </a:r>
            <a:endParaRPr lang="pt-PT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94431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511111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94503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513282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88456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88456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9C5514-3644-1E14-EF10-9B06869F3C0A}"/>
              </a:ext>
            </a:extLst>
          </p:cNvPr>
          <p:cNvSpPr txBox="1"/>
          <p:nvPr/>
        </p:nvSpPr>
        <p:spPr>
          <a:xfrm>
            <a:off x="4101811" y="4573028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Gráfico de manobras Abrantes-Leiria.</a:t>
            </a:r>
          </a:p>
        </p:txBody>
      </p: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8" name="Picture 7" descr="A diagram of a system&#10;&#10;Description automatically generated">
            <a:extLst>
              <a:ext uri="{FF2B5EF4-FFF2-40B4-BE49-F238E27FC236}">
                <a16:creationId xmlns:a16="http://schemas.microsoft.com/office/drawing/2014/main" id="{6414C40F-4196-79E9-E8AF-C7F323FB4E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14" t="4303" r="4562"/>
          <a:stretch/>
        </p:blipFill>
        <p:spPr>
          <a:xfrm>
            <a:off x="3253339" y="823197"/>
            <a:ext cx="5284200" cy="494590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B659DD-8328-3AC8-6A2D-FE6D20F0577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352C7-D3F9-0AD5-2EBB-AB95266C2446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12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positive and negative values&#10;&#10;Description automatically generated">
            <a:extLst>
              <a:ext uri="{FF2B5EF4-FFF2-40B4-BE49-F238E27FC236}">
                <a16:creationId xmlns:a16="http://schemas.microsoft.com/office/drawing/2014/main" id="{E90D7E33-3051-40D3-AE22-BAF59188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29" y="776436"/>
            <a:ext cx="5202941" cy="5015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78CC87-F6AE-2E42-A331-2EE201C7FE14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33344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84363E43-60CC-DCD1-6A6C-AF0CC85D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684" t="3665" r="2757"/>
          <a:stretch/>
        </p:blipFill>
        <p:spPr>
          <a:xfrm>
            <a:off x="3521241" y="819372"/>
            <a:ext cx="4940765" cy="4926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FA6DC6-7E9B-7EEC-2A82-C82D2D689436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331488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14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CC4E704C-C1B1-D234-B8D9-07717D5A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48" r="3850"/>
          <a:stretch/>
        </p:blipFill>
        <p:spPr>
          <a:xfrm>
            <a:off x="3578993" y="917647"/>
            <a:ext cx="5072514" cy="4843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7874B5-F4B3-3CF1-E84D-7A292EE0FED3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376391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11551" y="95140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860902" y="2528659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BDBB827D-151D-C617-CB53-80A84732A942}"/>
              </a:ext>
            </a:extLst>
          </p:cNvPr>
          <p:cNvSpPr txBox="1">
            <a:spLocks/>
          </p:cNvSpPr>
          <p:nvPr/>
        </p:nvSpPr>
        <p:spPr>
          <a:xfrm>
            <a:off x="4789170" y="4191693"/>
            <a:ext cx="2443988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A4DDC9-35FD-A9D0-285D-10A82BAE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432303"/>
            <a:ext cx="7247953" cy="6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28236C-6D9A-2DAB-7FED-B5596AE5F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2977841"/>
            <a:ext cx="10012460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0EF877-54FB-6FE9-B296-D9A48E26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08" y="4641266"/>
            <a:ext cx="9055637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D74D41-B1BC-EEE8-E651-9CFC329A4FA8}"/>
              </a:ext>
            </a:extLst>
          </p:cNvPr>
          <p:cNvSpPr txBox="1"/>
          <p:nvPr/>
        </p:nvSpPr>
        <p:spPr>
          <a:xfrm>
            <a:off x="1783817" y="2120292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Stacked</a:t>
            </a:r>
            <a:r>
              <a:rPr lang="pt-PT" sz="1000" dirty="0"/>
              <a:t> LSTM da primeira abordagem.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72AD1-9580-CFA3-4B61-9CBA9CB49384}"/>
              </a:ext>
            </a:extLst>
          </p:cNvPr>
          <p:cNvSpPr txBox="1"/>
          <p:nvPr/>
        </p:nvSpPr>
        <p:spPr>
          <a:xfrm>
            <a:off x="1742443" y="3649232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Bidirectional</a:t>
            </a:r>
            <a:r>
              <a:rPr lang="pt-PT" sz="1000" dirty="0"/>
              <a:t> LSTM da primeira abordagem.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16828-40BE-30B9-000B-E590EC3998F9}"/>
              </a:ext>
            </a:extLst>
          </p:cNvPr>
          <p:cNvSpPr txBox="1"/>
          <p:nvPr/>
        </p:nvSpPr>
        <p:spPr>
          <a:xfrm>
            <a:off x="1698981" y="5350796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 err="1"/>
              <a:t>Convolucional</a:t>
            </a:r>
            <a:r>
              <a:rPr lang="pt-PT" sz="1000" dirty="0"/>
              <a:t> LSTM da primeira abordagem.</a:t>
            </a:r>
          </a:p>
        </p:txBody>
      </p:sp>
    </p:spTree>
    <p:extLst>
      <p:ext uri="{BB962C8B-B14F-4D97-AF65-F5344CB8AC3E}">
        <p14:creationId xmlns:p14="http://schemas.microsoft.com/office/powerpoint/2010/main" val="1543243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5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Treino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2E8C5-B80A-F921-E952-6C482071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426" y="694115"/>
            <a:ext cx="7576362" cy="4847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F9833-90BC-BB2A-63BB-72F04981840D}"/>
              </a:ext>
            </a:extLst>
          </p:cNvPr>
          <p:cNvSpPr txBox="1"/>
          <p:nvPr/>
        </p:nvSpPr>
        <p:spPr>
          <a:xfrm>
            <a:off x="4917530" y="5663710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da </a:t>
            </a:r>
            <a:r>
              <a:rPr lang="pt-PT" sz="1000" i="1" dirty="0" err="1"/>
              <a:t>loss</a:t>
            </a:r>
            <a:r>
              <a:rPr lang="pt-PT" sz="1000" dirty="0"/>
              <a:t> e </a:t>
            </a:r>
            <a:r>
              <a:rPr lang="pt-PT" sz="1000" dirty="0" err="1"/>
              <a:t>val_</a:t>
            </a:r>
            <a:r>
              <a:rPr lang="pt-PT" sz="1000" i="1" dirty="0" err="1"/>
              <a:t>loss</a:t>
            </a:r>
            <a:r>
              <a:rPr lang="pt-PT" sz="1000" dirty="0"/>
              <a:t>  - </a:t>
            </a:r>
            <a:r>
              <a:rPr lang="pt-PT" sz="1000" i="1" dirty="0" err="1"/>
              <a:t>Convolutional</a:t>
            </a:r>
            <a:r>
              <a:rPr lang="pt-PT" sz="1000" dirty="0"/>
              <a:t> LSTM.</a:t>
            </a:r>
          </a:p>
        </p:txBody>
      </p:sp>
    </p:spTree>
    <p:extLst>
      <p:ext uri="{BB962C8B-B14F-4D97-AF65-F5344CB8AC3E}">
        <p14:creationId xmlns:p14="http://schemas.microsoft.com/office/powerpoint/2010/main" val="40793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BAE615-CA14-139A-EAF7-DAC27EC9C559}"/>
              </a:ext>
            </a:extLst>
          </p:cNvPr>
          <p:cNvSpPr txBox="1"/>
          <p:nvPr/>
        </p:nvSpPr>
        <p:spPr>
          <a:xfrm>
            <a:off x="2806040" y="5054987"/>
            <a:ext cx="6579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Geral de resultados da primeira abordagem.</a:t>
            </a:r>
          </a:p>
        </p:txBody>
      </p:sp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EDB79-0D68-0ED3-15F9-4D86E055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14" y="1955064"/>
            <a:ext cx="3744770" cy="2947872"/>
          </a:xfrm>
          <a:prstGeom prst="rect">
            <a:avLst/>
          </a:prstGeom>
        </p:spPr>
      </p:pic>
      <p:pic>
        <p:nvPicPr>
          <p:cNvPr id="9" name="Picture 8" descr="A green and white chart&#10;&#10;Description automatically generated">
            <a:extLst>
              <a:ext uri="{FF2B5EF4-FFF2-40B4-BE49-F238E27FC236}">
                <a16:creationId xmlns:a16="http://schemas.microsoft.com/office/drawing/2014/main" id="{0F010C92-838B-19F9-B46D-51655A4A9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1955064"/>
            <a:ext cx="4114800" cy="2950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59D2D8-6639-D553-8843-DD37388E1402}"/>
              </a:ext>
            </a:extLst>
          </p:cNvPr>
          <p:cNvSpPr txBox="1"/>
          <p:nvPr/>
        </p:nvSpPr>
        <p:spPr>
          <a:xfrm>
            <a:off x="1520662" y="4951061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Stacked LSTM (1A).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FFE6C-538B-AC5A-3CEB-E4A74F537E77}"/>
              </a:ext>
            </a:extLst>
          </p:cNvPr>
          <p:cNvSpPr txBox="1"/>
          <p:nvPr/>
        </p:nvSpPr>
        <p:spPr>
          <a:xfrm>
            <a:off x="6651414" y="4951060"/>
            <a:ext cx="3744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Stacked LSTM (1A).</a:t>
            </a:r>
          </a:p>
        </p:txBody>
      </p:sp>
    </p:spTree>
    <p:extLst>
      <p:ext uri="{BB962C8B-B14F-4D97-AF65-F5344CB8AC3E}">
        <p14:creationId xmlns:p14="http://schemas.microsoft.com/office/powerpoint/2010/main" val="186770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44E259-2958-3D61-5DC9-4984B426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302" y="1955064"/>
            <a:ext cx="3736881" cy="2941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3" name="Picture 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46C9326-5E57-EB60-C45E-018BC3AB8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1955064"/>
            <a:ext cx="4254496" cy="2947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133DB-ED9A-C27E-D422-931E3905FACF}"/>
              </a:ext>
            </a:extLst>
          </p:cNvPr>
          <p:cNvSpPr txBox="1"/>
          <p:nvPr/>
        </p:nvSpPr>
        <p:spPr>
          <a:xfrm>
            <a:off x="1520662" y="4951061"/>
            <a:ext cx="425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Bidirectional LSTM (1A).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28573-53B1-67D4-E1C4-B1D28F951EBD}"/>
              </a:ext>
            </a:extLst>
          </p:cNvPr>
          <p:cNvSpPr txBox="1"/>
          <p:nvPr/>
        </p:nvSpPr>
        <p:spPr>
          <a:xfrm>
            <a:off x="6659302" y="4951060"/>
            <a:ext cx="373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Bidirectional LSTM (1A).</a:t>
            </a:r>
          </a:p>
        </p:txBody>
      </p:sp>
    </p:spTree>
    <p:extLst>
      <p:ext uri="{BB962C8B-B14F-4D97-AF65-F5344CB8AC3E}">
        <p14:creationId xmlns:p14="http://schemas.microsoft.com/office/powerpoint/2010/main" val="16280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28544" y="1894379"/>
            <a:ext cx="4449712" cy="42265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Tecnologias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20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62" y="1958169"/>
            <a:ext cx="4012038" cy="29416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302" y="1958169"/>
            <a:ext cx="3736881" cy="2941662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AA5708BC-0588-4BBF-F6F7-1AE083BC5E66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Convolucional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AF9A-9228-7570-1C44-21DFE1E0B025}"/>
              </a:ext>
            </a:extLst>
          </p:cNvPr>
          <p:cNvSpPr txBox="1"/>
          <p:nvPr/>
        </p:nvSpPr>
        <p:spPr>
          <a:xfrm>
            <a:off x="1520663" y="4951061"/>
            <a:ext cx="4012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</a:t>
            </a:r>
            <a:r>
              <a:rPr lang="pt-PT" sz="1000" dirty="0" err="1"/>
              <a:t>Convolucional</a:t>
            </a:r>
            <a:r>
              <a:rPr lang="pt-PT" sz="1000" dirty="0"/>
              <a:t> LSTM (1A).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CA30F-FCFE-6944-2710-D3CCADBEED0F}"/>
              </a:ext>
            </a:extLst>
          </p:cNvPr>
          <p:cNvSpPr txBox="1"/>
          <p:nvPr/>
        </p:nvSpPr>
        <p:spPr>
          <a:xfrm>
            <a:off x="6659300" y="4951060"/>
            <a:ext cx="373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</a:t>
            </a:r>
            <a:r>
              <a:rPr lang="pt-PT" sz="1000" dirty="0" err="1"/>
              <a:t>Convolucional</a:t>
            </a:r>
            <a:r>
              <a:rPr lang="pt-PT" sz="1000" dirty="0"/>
              <a:t> LSTM (1A).</a:t>
            </a:r>
          </a:p>
        </p:txBody>
      </p:sp>
    </p:spTree>
    <p:extLst>
      <p:ext uri="{BB962C8B-B14F-4D97-AF65-F5344CB8AC3E}">
        <p14:creationId xmlns:p14="http://schemas.microsoft.com/office/powerpoint/2010/main" val="39476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s de Dados | Bibliotecas do Politécnico de Leiria">
            <a:extLst>
              <a:ext uri="{FF2B5EF4-FFF2-40B4-BE49-F238E27FC236}">
                <a16:creationId xmlns:a16="http://schemas.microsoft.com/office/drawing/2014/main" id="{B1B01E8C-9137-D620-51C1-D8D375F1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– Interseção.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BC06D-5D05-95F4-EE10-B274F76B1724}"/>
              </a:ext>
            </a:extLst>
          </p:cNvPr>
          <p:cNvSpPr txBox="1"/>
          <p:nvPr/>
        </p:nvSpPr>
        <p:spPr>
          <a:xfrm>
            <a:off x="3606826" y="5867529"/>
            <a:ext cx="4978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Etapas de processamento de dados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F8290-A4BF-04D8-9A51-C12E3F9C244A}"/>
              </a:ext>
            </a:extLst>
          </p:cNvPr>
          <p:cNvSpPr txBox="1"/>
          <p:nvPr/>
        </p:nvSpPr>
        <p:spPr>
          <a:xfrm>
            <a:off x="3606826" y="5867529"/>
            <a:ext cx="4978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Etapas de processamento de dados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96386" y="143908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6" y="349071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119022-07AE-4478-5878-DFDD5597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3955391"/>
            <a:ext cx="10303284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917F07-BC73-9C97-CD23-69980899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942214"/>
            <a:ext cx="8624365" cy="7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DBC52A-A0BD-6838-4D48-5B4BD44E9370}"/>
              </a:ext>
            </a:extLst>
          </p:cNvPr>
          <p:cNvSpPr txBox="1"/>
          <p:nvPr/>
        </p:nvSpPr>
        <p:spPr>
          <a:xfrm>
            <a:off x="1520662" y="2677424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Stacked</a:t>
            </a:r>
            <a:r>
              <a:rPr lang="pt-PT" sz="1000" dirty="0"/>
              <a:t> LSTM da segunda abordagem.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6A7CB-D4D2-964E-65A7-793B228B32C3}"/>
              </a:ext>
            </a:extLst>
          </p:cNvPr>
          <p:cNvSpPr txBox="1"/>
          <p:nvPr/>
        </p:nvSpPr>
        <p:spPr>
          <a:xfrm>
            <a:off x="1520661" y="4685207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Bidirectional</a:t>
            </a:r>
            <a:r>
              <a:rPr lang="pt-PT" sz="1000" dirty="0"/>
              <a:t> LSTM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27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24575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F1 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MPCE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22F0B5-9F9F-11EA-7231-A50770C91136}"/>
              </a:ext>
            </a:extLst>
          </p:cNvPr>
          <p:cNvSpPr txBox="1"/>
          <p:nvPr/>
        </p:nvSpPr>
        <p:spPr>
          <a:xfrm>
            <a:off x="2806041" y="5064612"/>
            <a:ext cx="6579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Geral de resultados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064" y="3825076"/>
            <a:ext cx="3241210" cy="2073069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2960599" cy="207306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2777056" y="704295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7299717" y="64495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372" y="3825076"/>
            <a:ext cx="3232838" cy="2068814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889" y="1211758"/>
            <a:ext cx="2940855" cy="2059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F46154-8B60-B578-9DD8-C56282DD38D3}"/>
              </a:ext>
            </a:extLst>
          </p:cNvPr>
          <p:cNvSpPr txBox="1"/>
          <p:nvPr/>
        </p:nvSpPr>
        <p:spPr>
          <a:xfrm>
            <a:off x="2256064" y="5906115"/>
            <a:ext cx="321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Erro por classe - Stacked LSTM (2A).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28D36-EE7C-7DE3-0601-E829D8801C98}"/>
              </a:ext>
            </a:extLst>
          </p:cNvPr>
          <p:cNvSpPr txBox="1"/>
          <p:nvPr/>
        </p:nvSpPr>
        <p:spPr>
          <a:xfrm>
            <a:off x="6829372" y="5906114"/>
            <a:ext cx="321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Erro por classe – Bidirectional LSTM (2A).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9B5F5-0DD5-20AA-DF81-69DB7067AEC1}"/>
              </a:ext>
            </a:extLst>
          </p:cNvPr>
          <p:cNvSpPr txBox="1"/>
          <p:nvPr/>
        </p:nvSpPr>
        <p:spPr>
          <a:xfrm>
            <a:off x="2402026" y="3311759"/>
            <a:ext cx="296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- Stacked LSTM (2A).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D2033-145E-0203-1945-B4C5BB2FDFF7}"/>
              </a:ext>
            </a:extLst>
          </p:cNvPr>
          <p:cNvSpPr txBox="1"/>
          <p:nvPr/>
        </p:nvSpPr>
        <p:spPr>
          <a:xfrm>
            <a:off x="6967888" y="3302106"/>
            <a:ext cx="2940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- Bidirectional LSTM (2A).</a:t>
            </a:r>
          </a:p>
        </p:txBody>
      </p:sp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29</a:t>
            </a:fld>
            <a:endParaRPr lang="en-US" sz="18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30</a:t>
            </a:fld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Tratamento dos Dados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Dataset </a:t>
            </a:r>
            <a:r>
              <a:rPr lang="pt-PT" dirty="0" err="1">
                <a:latin typeface="+mj-lt"/>
                <a:cs typeface="Arial" panose="020B0604020202020204" pitchFamily="34" charset="0"/>
              </a:rPr>
              <a:t>desbalanceado</a:t>
            </a:r>
            <a:r>
              <a:rPr lang="pt-PT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Escolha entre modelos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Preprocessamento</a:t>
            </a:r>
            <a:r>
              <a:rPr lang="pt-PT" dirty="0">
                <a:latin typeface="+mj-lt"/>
                <a:cs typeface="Arial" panose="020B0604020202020204" pitchFamily="34" charset="0"/>
              </a:rPr>
              <a:t> do dados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Arquiterurar</a:t>
            </a:r>
            <a:r>
              <a:rPr lang="pt-PT" dirty="0">
                <a:latin typeface="+mj-lt"/>
                <a:cs typeface="Arial" panose="020B0604020202020204" pitchFamily="34" charset="0"/>
              </a:rPr>
              <a:t> os modelos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Avaliar a qualidade do estado da arte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31</a:t>
            </a:fld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78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Expansão do dataset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Integração com tecnologias de veículos autónomos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Estudos de impacto e usabilidade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Aprimoramento dos modelos desenvolvidos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3197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Criação de modelos LSTM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Treino dos modelos com o dados 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rocessados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lassificar o comportamento do condutor com elevado grau de precisão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Relatórios e análise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/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Sílvio </a:t>
            </a:r>
            <a:r>
              <a:rPr lang="pt-PT" sz="1600" dirty="0" err="1"/>
              <a:t>Priem</a:t>
            </a:r>
            <a:r>
              <a:rPr lang="pt-PT" sz="1600" dirty="0"/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  <a:endParaRPr lang="pt-PT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Projeto Informático </a:t>
            </a:r>
            <a:r>
              <a:rPr lang="pt-PT" sz="1600" b="1" dirty="0">
                <a:solidFill>
                  <a:schemeClr val="bg1"/>
                </a:solidFill>
              </a:rPr>
              <a:t>2023/2024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290888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F5BE94D6-36B6-200C-CC24-E15F9575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49" y="2436563"/>
            <a:ext cx="1807502" cy="198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13060E-2AFC-4A25-5264-4BD3EBF21244}"/>
              </a:ext>
            </a:extLst>
          </p:cNvPr>
          <p:cNvSpPr txBox="1"/>
          <p:nvPr/>
        </p:nvSpPr>
        <p:spPr>
          <a:xfrm>
            <a:off x="1981200" y="4298326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Logo da linguagem </a:t>
            </a:r>
            <a:r>
              <a:rPr lang="pt-PT" sz="1000" dirty="0" err="1"/>
              <a:t>python</a:t>
            </a:r>
            <a:r>
              <a:rPr lang="pt-PT" sz="1000" dirty="0"/>
              <a:t>. Fonte: Wikipédia</a:t>
            </a:r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7</a:t>
            </a:fld>
            <a:endParaRPr lang="en-US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39409-11BB-9EFA-60FD-C618A97FBFDB}"/>
              </a:ext>
            </a:extLst>
          </p:cNvPr>
          <p:cNvSpPr txBox="1"/>
          <p:nvPr/>
        </p:nvSpPr>
        <p:spPr>
          <a:xfrm>
            <a:off x="4038599" y="5820490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do protótipo.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C4DA9-5803-8C8C-916A-276B84E9D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48" y="1219915"/>
            <a:ext cx="54483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Ai </a:t>
            </a:r>
            <a:r>
              <a:rPr lang="pt-PT" sz="800" dirty="0" err="1">
                <a:solidFill>
                  <a:schemeClr val="bg1"/>
                </a:solidFill>
              </a:rPr>
              <a:t>driving</a:t>
            </a:r>
            <a:r>
              <a:rPr lang="pt-PT" sz="800" dirty="0">
                <a:solidFill>
                  <a:schemeClr val="bg1"/>
                </a:solidFill>
              </a:rPr>
              <a:t>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Alberto pingo | joão castro</a:t>
            </a:r>
          </a:p>
        </p:txBody>
      </p:sp>
      <p:pic>
        <p:nvPicPr>
          <p:cNvPr id="4" name="Picture 2" descr="Bases de Dados | Bibliotecas do Politécnico de Leiria">
            <a:extLst>
              <a:ext uri="{FF2B5EF4-FFF2-40B4-BE49-F238E27FC236}">
                <a16:creationId xmlns:a16="http://schemas.microsoft.com/office/drawing/2014/main" id="{9E0A6FE1-8829-53DA-8A81-424A534F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2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4381</TotalTime>
  <Words>1370</Words>
  <Application>Microsoft Office PowerPoint</Application>
  <PresentationFormat>Widescreen</PresentationFormat>
  <Paragraphs>349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- Processamento de dados</vt:lpstr>
      <vt:lpstr>Segunda Abordagem - Modelos</vt:lpstr>
      <vt:lpstr>Primeira Abordagem – Treino</vt:lpstr>
      <vt:lpstr>Primeira Abordagem - Resultados</vt:lpstr>
      <vt:lpstr>Primeira Abordagem - Resultados por classe</vt:lpstr>
      <vt:lpstr>Primeira Abordagem - Resultados por classe</vt:lpstr>
      <vt:lpstr>Primeira Abordagem - Resultados por classe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Alberto Manuel de Matos Pingo</cp:lastModifiedBy>
  <cp:revision>354</cp:revision>
  <cp:lastPrinted>2024-07-15T14:40:12Z</cp:lastPrinted>
  <dcterms:created xsi:type="dcterms:W3CDTF">2024-01-11T18:09:01Z</dcterms:created>
  <dcterms:modified xsi:type="dcterms:W3CDTF">2024-09-11T21:03:20Z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