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22" r:id="rId5"/>
    <p:sldId id="321" r:id="rId6"/>
    <p:sldId id="355" r:id="rId7"/>
    <p:sldId id="319" r:id="rId8"/>
    <p:sldId id="318" r:id="rId9"/>
    <p:sldId id="386" r:id="rId10"/>
    <p:sldId id="358" r:id="rId11"/>
    <p:sldId id="369" r:id="rId12"/>
    <p:sldId id="376" r:id="rId13"/>
    <p:sldId id="359" r:id="rId14"/>
    <p:sldId id="383" r:id="rId15"/>
    <p:sldId id="370" r:id="rId16"/>
    <p:sldId id="372" r:id="rId17"/>
    <p:sldId id="373" r:id="rId18"/>
    <p:sldId id="387" r:id="rId19"/>
    <p:sldId id="388" r:id="rId20"/>
    <p:sldId id="389" r:id="rId21"/>
    <p:sldId id="384" r:id="rId22"/>
    <p:sldId id="385" r:id="rId23"/>
    <p:sldId id="377" r:id="rId24"/>
    <p:sldId id="374" r:id="rId25"/>
    <p:sldId id="375" r:id="rId26"/>
    <p:sldId id="378" r:id="rId27"/>
    <p:sldId id="381" r:id="rId28"/>
    <p:sldId id="380" r:id="rId29"/>
    <p:sldId id="382" r:id="rId30"/>
    <p:sldId id="368" r:id="rId31"/>
    <p:sldId id="366" r:id="rId32"/>
    <p:sldId id="364" r:id="rId33"/>
    <p:sldId id="379" r:id="rId34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70581" autoAdjust="0"/>
  </p:normalViewPr>
  <p:slideViewPr>
    <p:cSldViewPr snapToGrid="0">
      <p:cViewPr>
        <p:scale>
          <a:sx n="100" d="100"/>
          <a:sy n="100" d="100"/>
        </p:scale>
        <p:origin x="1170" y="-426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objetivo final deste projeto?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objetivo final deste projeto?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75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4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00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431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2800" b="1" dirty="0" err="1"/>
              <a:t>Accuracy</a:t>
            </a:r>
            <a:r>
              <a:rPr lang="pt-PT" sz="2800" b="1" dirty="0"/>
              <a:t> (Exatidão):</a:t>
            </a:r>
            <a:r>
              <a:rPr lang="pt-PT" sz="2800" dirty="0"/>
              <a:t> Mede a proporção de previsões corretas em relação ao total de previsões.</a:t>
            </a:r>
            <a:br>
              <a:rPr lang="pt-PT" sz="2800" dirty="0"/>
            </a:br>
            <a:br>
              <a:rPr lang="pt-PT" sz="2800" dirty="0"/>
            </a:br>
            <a:r>
              <a:rPr lang="pt-PT" b="1" dirty="0" err="1"/>
              <a:t>Precision</a:t>
            </a:r>
            <a:r>
              <a:rPr lang="pt-PT" b="1" dirty="0"/>
              <a:t> (Precisão):</a:t>
            </a:r>
            <a:r>
              <a:rPr lang="pt-PT" dirty="0"/>
              <a:t> Mede a proporção de verdadeiros positivos entre todas as instâncias classificadas como positivas. </a:t>
            </a:r>
          </a:p>
          <a:p>
            <a:endParaRPr lang="pt-PT" dirty="0"/>
          </a:p>
          <a:p>
            <a:r>
              <a:rPr lang="pt-PT" b="1" dirty="0"/>
              <a:t>F1 Score:</a:t>
            </a:r>
            <a:r>
              <a:rPr lang="pt-PT" dirty="0"/>
              <a:t> Média harmônica entre precisão e </a:t>
            </a:r>
            <a:r>
              <a:rPr lang="pt-PT" dirty="0" err="1"/>
              <a:t>recall</a:t>
            </a:r>
            <a:r>
              <a:rPr lang="pt-PT" dirty="0"/>
              <a:t>, útil quando há um equilíbrio entre as duas métricas.</a:t>
            </a:r>
          </a:p>
          <a:p>
            <a:endParaRPr lang="pt-PT" dirty="0"/>
          </a:p>
          <a:p>
            <a:r>
              <a:rPr lang="pt-PT" b="1" dirty="0" err="1"/>
              <a:t>Recall</a:t>
            </a:r>
            <a:r>
              <a:rPr lang="pt-PT" b="1" dirty="0"/>
              <a:t> (Sensibilidade):</a:t>
            </a:r>
            <a:r>
              <a:rPr lang="pt-PT" dirty="0"/>
              <a:t> Mede a proporção de verdadeiros positivos entre todas as instâncias que são realmente positivas.</a:t>
            </a:r>
          </a:p>
          <a:p>
            <a:endParaRPr lang="pt-PT" dirty="0"/>
          </a:p>
          <a:p>
            <a:r>
              <a:rPr lang="en-US" sz="2800" b="1" dirty="0"/>
              <a:t>Hamming Loss: 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mede a taxa de predições incorretas, onde cada predição incorreta conta igualmente.</a:t>
            </a:r>
            <a:endParaRPr lang="pt-PT" dirty="0"/>
          </a:p>
          <a:p>
            <a:endParaRPr lang="pt-PT" dirty="0"/>
          </a:p>
          <a:p>
            <a:r>
              <a:rPr lang="pt-PT" b="1" dirty="0" err="1"/>
              <a:t>Jaccard</a:t>
            </a:r>
            <a:r>
              <a:rPr lang="pt-PT" b="1" dirty="0"/>
              <a:t> Score:</a:t>
            </a:r>
            <a:r>
              <a:rPr lang="pt-PT" dirty="0"/>
              <a:t> Mede a similaridade entre os rótulos preditos e os verdadeiros.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996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5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168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Aplicação ↔ </a:t>
            </a: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A aplicação envia os dados captados pelos sensores para a etapa de </a:t>
            </a:r>
            <a:r>
              <a:rPr lang="pt-PT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onde são preparados para o modelo.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buFont typeface="Courier New" panose="02070309020205020404" pitchFamily="49" charset="0"/>
              <a:buNone/>
            </a:pPr>
            <a:r>
              <a:rPr lang="pt-PT" sz="12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dados tratados servirão de alimento para a rede neuronal, onde são processados para gerar previsões.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66495" indent="252095" algn="just">
              <a:lnSpc>
                <a:spcPct val="150000"/>
              </a:lnSpc>
            </a:pP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 algn="just">
              <a:lnSpc>
                <a:spcPct val="150000"/>
              </a:lnSpc>
              <a:spcAft>
                <a:spcPts val="1000"/>
              </a:spcAft>
              <a:buFont typeface="Courier New" panose="02070309020205020404" pitchFamily="49" charset="0"/>
              <a:buNone/>
            </a:pP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Modelo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pt-PT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↔ Resultados</a:t>
            </a:r>
            <a:r>
              <a:rPr lang="pt-PT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Os resultados das análises realizadas pelo modelo são organizados e apresentados de maneira acessível aos utilizadores finais.</a:t>
            </a:r>
            <a:endParaRPr lang="en-US" sz="1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IPL-</a:t>
            </a:r>
            <a:r>
              <a:rPr lang="pt-PT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foi criado através da utilização da Aplicação para Rastreio de Viaturas pelos estudantes que desenvolveram o projeto. Os dados no </a:t>
            </a:r>
            <a:r>
              <a:rPr lang="pt-PT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IPL-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possui informações capturadas por sensores em vários tipos de gravações como viagens completas e curtas gravações de manobras ou cenários comuns de condução.</a:t>
            </a: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 </a:t>
            </a:r>
            <a:r>
              <a:rPr lang="pt-PT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UAH</a:t>
            </a:r>
            <a:r>
              <a:rPr lang="pt-PT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pt-PT" sz="1800" b="1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DriveSet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é uma coleção pública de dados captados pela </a:t>
            </a:r>
            <a:r>
              <a:rPr lang="pt-PT" sz="18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r>
              <a:rPr lang="pt-PT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, uma aplicação de monitorização de condução, que foi utilizada por vários condutores em diferentes ambientes. </a:t>
            </a: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30.png"/><Relationship Id="rId4" Type="http://schemas.openxmlformats.org/officeDocument/2006/relationships/image" Target="../media/image11.png"/><Relationship Id="rId9" Type="http://schemas.openxmlformats.org/officeDocument/2006/relationships/image" Target="../media/image2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AI Driving Classification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/>
              <a:t>Projeto Informático </a:t>
            </a:r>
            <a:r>
              <a:rPr lang="pt-PT" sz="2000" b="1" dirty="0"/>
              <a:t>2023/2024</a:t>
            </a:r>
            <a:endParaRPr lang="pt-PT" sz="2100" b="1" dirty="0"/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Cenário de condução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2CF62A-FA45-1A9D-FB24-54011A19EF6D}"/>
              </a:ext>
            </a:extLst>
          </p:cNvPr>
          <p:cNvSpPr/>
          <p:nvPr/>
        </p:nvSpPr>
        <p:spPr>
          <a:xfrm>
            <a:off x="4857588" y="4700472"/>
            <a:ext cx="890700" cy="8907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19" name="Rectangle 18" descr="Speedometer Low with solid fill">
            <a:extLst>
              <a:ext uri="{FF2B5EF4-FFF2-40B4-BE49-F238E27FC236}">
                <a16:creationId xmlns:a16="http://schemas.microsoft.com/office/drawing/2014/main" id="{E7496CFC-13F0-F7F5-EF68-0FA2E87936A1}"/>
              </a:ext>
            </a:extLst>
          </p:cNvPr>
          <p:cNvSpPr/>
          <p:nvPr/>
        </p:nvSpPr>
        <p:spPr>
          <a:xfrm>
            <a:off x="5054743" y="4867278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2910E7-910A-5F29-CF4E-6EABADEF1666}"/>
              </a:ext>
            </a:extLst>
          </p:cNvPr>
          <p:cNvSpPr/>
          <p:nvPr/>
        </p:nvSpPr>
        <p:spPr>
          <a:xfrm>
            <a:off x="4573805" y="5640721"/>
            <a:ext cx="1458984" cy="583593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3AA6AE6-AB7A-6915-468D-1AC3FF072C47}"/>
              </a:ext>
            </a:extLst>
          </p:cNvPr>
          <p:cNvSpPr/>
          <p:nvPr/>
        </p:nvSpPr>
        <p:spPr>
          <a:xfrm>
            <a:off x="6443714" y="4701192"/>
            <a:ext cx="889980" cy="88998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4" name="Rectangle 23" descr="Gauge with solid fill">
            <a:extLst>
              <a:ext uri="{FF2B5EF4-FFF2-40B4-BE49-F238E27FC236}">
                <a16:creationId xmlns:a16="http://schemas.microsoft.com/office/drawing/2014/main" id="{535D008E-12BA-37EE-AE4B-2D196C792B6C}"/>
              </a:ext>
            </a:extLst>
          </p:cNvPr>
          <p:cNvSpPr/>
          <p:nvPr/>
        </p:nvSpPr>
        <p:spPr>
          <a:xfrm>
            <a:off x="6633382" y="488898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1381D0-4BC1-DFB2-E22C-C219F4E4A2C8}"/>
              </a:ext>
            </a:extLst>
          </p:cNvPr>
          <p:cNvGrpSpPr/>
          <p:nvPr/>
        </p:nvGrpSpPr>
        <p:grpSpPr>
          <a:xfrm>
            <a:off x="6159212" y="5640722"/>
            <a:ext cx="1458984" cy="583593"/>
            <a:chOff x="2360576" y="1167802"/>
            <a:chExt cx="1458984" cy="583593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D3958D5-7FEE-A90C-3E84-55AE2A9E3C6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FC24B4-586C-DB48-D714-DDE1C8799EE1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C021E709-994C-B09E-C00A-1808F78D3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4271479"/>
              </p:ext>
            </p:extLst>
          </p:nvPr>
        </p:nvGraphicFramePr>
        <p:xfrm>
          <a:off x="2265319" y="1113955"/>
          <a:ext cx="7787784" cy="75646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796324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99146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1135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33252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Bigger</a:t>
                      </a:r>
                      <a:r>
                        <a:rPr lang="pt-PT" sz="1600" dirty="0">
                          <a:effectLst/>
                        </a:rPr>
                        <a:t> Trips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a condução ao longo de uma viagem prolongada.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</a:tbl>
          </a:graphicData>
        </a:graphic>
      </p:graphicFrame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6610" b="13939"/>
          <a:stretch/>
        </p:blipFill>
        <p:spPr>
          <a:xfrm>
            <a:off x="2265319" y="1880546"/>
            <a:ext cx="7787785" cy="264086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852132-D797-59E7-A8C1-FBFA611DDBAB}"/>
              </a:ext>
            </a:extLst>
          </p:cNvPr>
          <p:cNvGrpSpPr/>
          <p:nvPr/>
        </p:nvGrpSpPr>
        <p:grpSpPr>
          <a:xfrm>
            <a:off x="4530669" y="5640720"/>
            <a:ext cx="1559203" cy="583593"/>
            <a:chOff x="2260357" y="1167802"/>
            <a:chExt cx="1559203" cy="58359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AD7555-1E83-6952-9602-B62A4FBDE255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6D6E19-2B02-20A8-4A1A-550C2CD2C886}"/>
                </a:ext>
              </a:extLst>
            </p:cNvPr>
            <p:cNvSpPr txBox="1"/>
            <p:nvPr/>
          </p:nvSpPr>
          <p:spPr>
            <a:xfrm>
              <a:off x="2260357" y="1167802"/>
              <a:ext cx="1559203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NON-Aggressive</a:t>
              </a:r>
              <a:endParaRPr lang="en-US" sz="1400" b="1" i="1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3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EAC88-92BD-E2D8-A84B-4CFFE207C46A}"/>
              </a:ext>
            </a:extLst>
          </p:cNvPr>
          <p:cNvSpPr txBox="1"/>
          <p:nvPr/>
        </p:nvSpPr>
        <p:spPr>
          <a:xfrm rot="16200000">
            <a:off x="-673142" y="3121974"/>
            <a:ext cx="4575338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BF38-2223-AD31-B5F3-B8C6D906C9D4}"/>
              </a:ext>
            </a:extLst>
          </p:cNvPr>
          <p:cNvSpPr txBox="1"/>
          <p:nvPr/>
        </p:nvSpPr>
        <p:spPr>
          <a:xfrm rot="5400000">
            <a:off x="9447727" y="3582819"/>
            <a:ext cx="3653649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Classificação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574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12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6503" y="1356919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96B9F4-AFBB-30A2-550C-93CFDF1966EA}"/>
              </a:ext>
            </a:extLst>
          </p:cNvPr>
          <p:cNvSpPr txBox="1"/>
          <p:nvPr/>
        </p:nvSpPr>
        <p:spPr>
          <a:xfrm>
            <a:off x="2054204" y="5323496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Tratamento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D6483-D220-3129-5BDF-4145481F17EA}"/>
              </a:ext>
            </a:extLst>
          </p:cNvPr>
          <p:cNvSpPr txBox="1"/>
          <p:nvPr/>
        </p:nvSpPr>
        <p:spPr>
          <a:xfrm>
            <a:off x="7166503" y="5333504"/>
            <a:ext cx="3968792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Normalização dos Dados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13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Processamento de dados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B86EC-7E39-B3B2-1F01-A13C8245B2D8}"/>
              </a:ext>
            </a:extLst>
          </p:cNvPr>
          <p:cNvSpPr txBox="1"/>
          <p:nvPr/>
        </p:nvSpPr>
        <p:spPr>
          <a:xfrm rot="16200000">
            <a:off x="801304" y="3297555"/>
            <a:ext cx="4956736" cy="419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1000"/>
              </a:spcAft>
            </a:pPr>
            <a:r>
              <a:rPr lang="pt-PT" sz="1600" dirty="0"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pt-PT" sz="16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ubcapítulo </a:t>
            </a:r>
            <a:r>
              <a:rPr lang="pt-PT" sz="1600" dirty="0"/>
              <a:t>Separação dos Dados em Treino e Teste</a:t>
            </a:r>
            <a:endParaRPr lang="en-US" sz="16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14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Stacked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615163"/>
            <a:ext cx="957596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6666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	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model_lstm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adam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loss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metrics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'accuracy'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32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15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Bidirectional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112198"/>
            <a:ext cx="96252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2. 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3.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4.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5.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7. 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Bidirectional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False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8.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9.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solidFill>
                <a:srgbClr val="666600"/>
              </a:solidFill>
              <a:effectLst/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14.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15.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'binary_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7966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16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Modelo </a:t>
            </a:r>
            <a:r>
              <a:rPr lang="pt-PT" i="1" dirty="0" err="1"/>
              <a:t>Convolutional</a:t>
            </a:r>
            <a:r>
              <a:rPr lang="pt-PT" i="1" dirty="0"/>
              <a:t> LSTM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A3C5-5ACB-03C1-D708-563FBC6359B9}"/>
              </a:ext>
            </a:extLst>
          </p:cNvPr>
          <p:cNvSpPr txBox="1"/>
          <p:nvPr/>
        </p:nvSpPr>
        <p:spPr>
          <a:xfrm>
            <a:off x="1520662" y="1375619"/>
            <a:ext cx="962526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Model configuration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MS Mincho" panose="02020609040205080304" pitchFamily="49" charset="-128"/>
              <a:cs typeface="Courier New" panose="02070309020205020404" pitchFamily="49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2. model 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Sequential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3.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Conv1D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filters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64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kernel_size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relu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input_shape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train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shape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[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4.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 err="1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BatchNormalization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5.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0.5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6.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256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return_sequences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True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7.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8.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LSTM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128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9.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Dropout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0.2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10.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en-US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en-US" sz="1800" dirty="0" err="1">
                <a:solidFill>
                  <a:srgbClr val="000088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add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6600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Dense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6666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activation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'sigmoid’</a:t>
            </a:r>
            <a:r>
              <a:rPr lang="en-US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))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11. </a:t>
            </a:r>
            <a:r>
              <a:rPr lang="en-US" sz="1800" dirty="0">
                <a:solidFill>
                  <a:srgbClr val="88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# Compile the model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12.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model</a:t>
            </a:r>
            <a:r>
              <a:rPr lang="pt-PT" sz="1800" dirty="0" err="1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.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compile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(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optimizer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'adam'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loss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binary_crossentropy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,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metrics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=[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 err="1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accuracy</a:t>
            </a:r>
            <a:r>
              <a:rPr lang="pt-PT" sz="1800" dirty="0">
                <a:solidFill>
                  <a:srgbClr val="0088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'</a:t>
            </a:r>
            <a:r>
              <a:rPr lang="pt-PT" sz="1800" dirty="0">
                <a:solidFill>
                  <a:srgbClr val="6666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])</a:t>
            </a:r>
            <a:r>
              <a:rPr lang="pt-PT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MS Mincho" panose="02020609040205080304" pitchFamily="49" charset="-128"/>
                <a:cs typeface="Courier New" panose="02070309020205020404" pitchFamily="49" charset="0"/>
              </a:rPr>
              <a:t> </a:t>
            </a:r>
            <a:endParaRPr lang="en-US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660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17</a:t>
            </a:fld>
            <a:endParaRPr lang="en-US" sz="18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– Treino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2E8C5-B80A-F921-E952-6C482071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62" y="823912"/>
            <a:ext cx="81438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35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18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64EEA-40D8-6176-35EB-8C60E4A141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932681"/>
              </p:ext>
            </p:extLst>
          </p:nvPr>
        </p:nvGraphicFramePr>
        <p:xfrm>
          <a:off x="2329361" y="1879600"/>
          <a:ext cx="7533277" cy="3098800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202325">
                  <a:extLst>
                    <a:ext uri="{9D8B030D-6E8A-4147-A177-3AD203B41FA5}">
                      <a16:colId xmlns:a16="http://schemas.microsoft.com/office/drawing/2014/main" val="876271607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364642405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81511360"/>
                    </a:ext>
                  </a:extLst>
                </a:gridCol>
                <a:gridCol w="2130552">
                  <a:extLst>
                    <a:ext uri="{9D8B030D-6E8A-4147-A177-3AD203B41FA5}">
                      <a16:colId xmlns:a16="http://schemas.microsoft.com/office/drawing/2014/main" val="2203261550"/>
                    </a:ext>
                  </a:extLst>
                </a:gridCol>
              </a:tblGrid>
              <a:tr h="412750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Metrics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ConvLSTM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BiLSTM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Stacked LSTM</a:t>
                      </a:r>
                      <a:endParaRPr lang="pt-PT" sz="20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2126222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</a:t>
                      </a:r>
                      <a:r>
                        <a:rPr lang="pt-PT" sz="2000" b="1" kern="1200" dirty="0">
                          <a:solidFill>
                            <a:schemeClr val="tx1"/>
                          </a:solidFill>
                          <a:effectLst/>
                        </a:rPr>
                        <a:t>Accuracy 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97.71%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96.06%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96.38%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2810162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 dirty="0" err="1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pt-PT" sz="2000" b="1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95.40%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84.66%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95.00%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95609287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F1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93.02%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87.56%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85.65%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834803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93.96%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81.66%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89.29%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4234989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Hamming Loss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0.20%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0.33%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0.32%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8119435"/>
                  </a:ext>
                </a:extLst>
              </a:tr>
              <a:tr h="447675"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b="1" kern="1200">
                          <a:solidFill>
                            <a:schemeClr val="tx1"/>
                          </a:solidFill>
                          <a:effectLst/>
                        </a:rPr>
                        <a:t>Jaccard Score</a:t>
                      </a:r>
                      <a:endParaRPr lang="pt-PT" sz="2000" b="1" i="1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1" kern="1200" dirty="0">
                          <a:solidFill>
                            <a:schemeClr val="tx1"/>
                          </a:solidFill>
                          <a:effectLst/>
                        </a:rPr>
                        <a:t>88.95%</a:t>
                      </a:r>
                      <a:endParaRPr lang="pt-PT" sz="1600" b="1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>
                          <a:solidFill>
                            <a:schemeClr val="tx1"/>
                          </a:solidFill>
                          <a:effectLst/>
                        </a:rPr>
                        <a:t>72.69%</a:t>
                      </a:r>
                      <a:endParaRPr lang="pt-PT" sz="16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252095" algn="l" defTabSz="914400" rtl="0" eaLnBrk="1" latinLnBrk="0" hangingPunct="1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b="0" kern="1200" dirty="0">
                          <a:solidFill>
                            <a:schemeClr val="tx1"/>
                          </a:solidFill>
                          <a:effectLst/>
                        </a:rPr>
                        <a:t>81.95%</a:t>
                      </a:r>
                      <a:endParaRPr lang="pt-PT" sz="16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256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325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 - Resultados por classe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19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1743455" y="776531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9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3" name="Picture 12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7D1DE065-CA9C-7CEF-662E-35D4D04E2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318" y="1280841"/>
            <a:ext cx="2995363" cy="2075439"/>
          </a:xfrm>
          <a:prstGeom prst="rect">
            <a:avLst/>
          </a:prstGeom>
        </p:spPr>
      </p:pic>
      <p:pic>
        <p:nvPicPr>
          <p:cNvPr id="14" name="Picture 13" descr="A green and white chart&#10;&#10;Description automatically generated">
            <a:extLst>
              <a:ext uri="{FF2B5EF4-FFF2-40B4-BE49-F238E27FC236}">
                <a16:creationId xmlns:a16="http://schemas.microsoft.com/office/drawing/2014/main" id="{37CA9CB9-74D5-6DD0-D0C0-9D91B1B31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5387" y="1280841"/>
            <a:ext cx="2995363" cy="21481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090867-FC13-7AA9-63F7-0F30513A3E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318" y="3654926"/>
            <a:ext cx="2995363" cy="235794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16BB4F1-737F-1701-E8BF-D144A5DF86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0638" y="3654926"/>
            <a:ext cx="2995363" cy="235794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98464E5-0BF0-EEB8-22B6-285BD33E50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51249" y="1280841"/>
            <a:ext cx="2990112" cy="2192377"/>
          </a:xfrm>
          <a:prstGeom prst="rect">
            <a:avLst/>
          </a:prstGeom>
        </p:spPr>
      </p:pic>
      <p:sp>
        <p:nvSpPr>
          <p:cNvPr id="25" name="Title 6">
            <a:extLst>
              <a:ext uri="{FF2B5EF4-FFF2-40B4-BE49-F238E27FC236}">
                <a16:creationId xmlns:a16="http://schemas.microsoft.com/office/drawing/2014/main" id="{C5E63A83-65CD-01EE-3C55-D453F19C5A97}"/>
              </a:ext>
            </a:extLst>
          </p:cNvPr>
          <p:cNvSpPr txBox="1">
            <a:spLocks/>
          </p:cNvSpPr>
          <p:nvPr/>
        </p:nvSpPr>
        <p:spPr>
          <a:xfrm>
            <a:off x="8196042" y="776531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 err="1">
                <a:latin typeface="Univers Light (Body)"/>
                <a:cs typeface="Arial" panose="020B0604020202020204" pitchFamily="34" charset="0"/>
              </a:rPr>
              <a:t>Conv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267C447-47EA-C79C-468C-D8A47DEA8D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45997" y="3654925"/>
            <a:ext cx="2995364" cy="235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36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sz="2400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sz="2400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  <a:p>
            <a:pPr marL="457200" indent="-457200">
              <a:buFont typeface="+mj-lt"/>
              <a:buAutoNum type="arabicPeriod"/>
            </a:pPr>
            <a:endParaRPr lang="pt-PT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</a:t>
            </a:fld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ases de Dados | Bibliotecas do Politécnico de Leiria">
            <a:extLst>
              <a:ext uri="{FF2B5EF4-FFF2-40B4-BE49-F238E27FC236}">
                <a16:creationId xmlns:a16="http://schemas.microsoft.com/office/drawing/2014/main" id="{B1B01E8C-9137-D620-51C1-D8D375F18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20</a:t>
            </a:fld>
            <a:endParaRPr lang="en-US" sz="18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255740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21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19808"/>
              </p:ext>
            </p:extLst>
          </p:nvPr>
        </p:nvGraphicFramePr>
        <p:xfrm>
          <a:off x="1484231" y="1341745"/>
          <a:ext cx="6759943" cy="2264267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688737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071206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40485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676646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506124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428917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305017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224552"/>
            <a:ext cx="889980" cy="88998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412342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267458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489728"/>
            <a:ext cx="890700" cy="890700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674823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518478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205" y="1335792"/>
            <a:ext cx="3037668" cy="227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50156" y="3614044"/>
            <a:ext cx="3023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22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23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24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8BDB5905-9F2D-572E-E649-FDAECE165AEC}"/>
              </a:ext>
            </a:extLst>
          </p:cNvPr>
          <p:cNvSpPr txBox="1">
            <a:spLocks/>
          </p:cNvSpPr>
          <p:nvPr/>
        </p:nvSpPr>
        <p:spPr>
          <a:xfrm>
            <a:off x="4996386" y="1439082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itle 6">
            <a:extLst>
              <a:ext uri="{FF2B5EF4-FFF2-40B4-BE49-F238E27FC236}">
                <a16:creationId xmlns:a16="http://schemas.microsoft.com/office/drawing/2014/main" id="{1B4F5E7C-34E7-1671-724A-74276CC3CA7F}"/>
              </a:ext>
            </a:extLst>
          </p:cNvPr>
          <p:cNvSpPr txBox="1">
            <a:spLocks/>
          </p:cNvSpPr>
          <p:nvPr/>
        </p:nvSpPr>
        <p:spPr>
          <a:xfrm>
            <a:off x="4945736" y="3490716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10E2E7-6354-2A2A-B9ED-121B0B0F7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19" y="2208534"/>
            <a:ext cx="9629775" cy="542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88CE3C-461F-14D6-6D52-6651759EF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993" y="4298783"/>
            <a:ext cx="105632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25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924575"/>
              </p:ext>
            </p:extLst>
          </p:nvPr>
        </p:nvGraphicFramePr>
        <p:xfrm>
          <a:off x="2806041" y="1855952"/>
          <a:ext cx="6579918" cy="3146095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Metric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Accuracy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96.56%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96.32%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Test</a:t>
                      </a:r>
                      <a:r>
                        <a:rPr lang="pt-PT" sz="2000" i="1" dirty="0">
                          <a:effectLst/>
                        </a:rPr>
                        <a:t> </a:t>
                      </a:r>
                      <a:r>
                        <a:rPr lang="pt-PT" sz="2000" i="1" dirty="0" err="1">
                          <a:effectLst/>
                        </a:rPr>
                        <a:t>Loss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0.0839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0.0856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Precision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96.73%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97.24%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 err="1">
                          <a:effectLst/>
                        </a:rPr>
                        <a:t>Recall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96.32%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97.16%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F1 Score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>
                          <a:effectLst/>
                        </a:rPr>
                        <a:t>96.51%</a:t>
                      </a:r>
                      <a:endParaRPr lang="pt-PT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97.2%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i="1" dirty="0">
                          <a:effectLst/>
                        </a:rPr>
                        <a:t>MPCE</a:t>
                      </a:r>
                      <a:endParaRPr lang="pt-PT" sz="2000" i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dirty="0">
                          <a:effectLst/>
                        </a:rPr>
                        <a:t>3.68%</a:t>
                      </a:r>
                      <a:endParaRPr lang="pt-PT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800" b="1" dirty="0">
                          <a:effectLst/>
                        </a:rPr>
                        <a:t>2.83%</a:t>
                      </a:r>
                      <a:endParaRPr lang="pt-PT" sz="18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26</a:t>
            </a:fld>
            <a:endParaRPr lang="en-US" sz="1800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658" y="1217816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2027" y="1217816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Stacked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b="1" i="1" dirty="0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b="1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b="1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1462" y="3979081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242" y="3978777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27</a:t>
            </a:fld>
            <a:endParaRPr lang="en-US" sz="180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28</a:t>
            </a:fld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104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 err="1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Preprocessamento</a:t>
            </a: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do Dados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Arquiterurar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os</a:t>
            </a: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Modelos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29</a:t>
            </a:fld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3350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Criação de Modelos LSTM </a:t>
            </a: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Treino dos Modelos Com o Dados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PreProcessados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dirty="0"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lassificar o comportamento do condutor com elevado grau de precisão</a:t>
            </a: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Relatórios e Análises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3</a:t>
            </a:fld>
            <a:endParaRPr lang="en-US" sz="1800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/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/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Sílvio </a:t>
            </a:r>
            <a:r>
              <a:rPr lang="pt-PT" sz="1600" dirty="0" err="1"/>
              <a:t>Priem</a:t>
            </a:r>
            <a:r>
              <a:rPr lang="pt-PT" sz="1600" dirty="0"/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/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  <a:endParaRPr lang="pt-PT" sz="1600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solidFill>
                  <a:schemeClr val="bg1"/>
                </a:solidFill>
              </a:rPr>
              <a:t>Projeto Informático </a:t>
            </a:r>
            <a:r>
              <a:rPr lang="pt-PT" sz="1600" b="1" dirty="0">
                <a:solidFill>
                  <a:schemeClr val="bg1"/>
                </a:solidFill>
              </a:rPr>
              <a:t>2023/2024</a:t>
            </a:r>
            <a:endParaRPr lang="pt-PT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z="1800" smtClean="0"/>
              <a:pPr>
                <a:spcAft>
                  <a:spcPts val="600"/>
                </a:spcAft>
              </a:pPr>
              <a:t>4</a:t>
            </a:fld>
            <a:endParaRPr lang="en-US" sz="1800" dirty="0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14816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5</a:t>
            </a:fld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6</a:t>
            </a:fld>
            <a:endParaRPr lang="en-US" sz="18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Tecnologias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D5074A2D-5669-EA31-28FF-FA678B47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374" y="3285009"/>
            <a:ext cx="1467239" cy="1460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1C5603-A9CC-1CB9-6FFD-344009625AAD}"/>
              </a:ext>
            </a:extLst>
          </p:cNvPr>
          <p:cNvSpPr txBox="1">
            <a:spLocks/>
          </p:cNvSpPr>
          <p:nvPr/>
        </p:nvSpPr>
        <p:spPr>
          <a:xfrm>
            <a:off x="2989574" y="1564109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Linguagem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7CE7B92-E289-82B0-0822-72D91AE4B09E}"/>
              </a:ext>
            </a:extLst>
          </p:cNvPr>
          <p:cNvSpPr txBox="1">
            <a:spLocks/>
          </p:cNvSpPr>
          <p:nvPr/>
        </p:nvSpPr>
        <p:spPr>
          <a:xfrm>
            <a:off x="7582621" y="1564110"/>
            <a:ext cx="2999824" cy="483631"/>
          </a:xfrm>
          <a:prstGeom prst="rect">
            <a:avLst/>
          </a:prstGeom>
        </p:spPr>
        <p:txBody>
          <a:bodyPr vert="horz" lIns="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Bibliotecas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842EC0-165E-A4C8-7EF5-FF5DFC74B5C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786060" y="2047741"/>
            <a:ext cx="1296473" cy="39352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dirty="0"/>
              <a:t>Os</a:t>
            </a:r>
          </a:p>
          <a:p>
            <a:pPr marL="0" indent="0">
              <a:buNone/>
            </a:pPr>
            <a:r>
              <a:rPr lang="pt-PT" dirty="0" err="1"/>
              <a:t>Math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Numpy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Pandas </a:t>
            </a:r>
          </a:p>
          <a:p>
            <a:pPr marL="0" indent="0">
              <a:buNone/>
            </a:pPr>
            <a:r>
              <a:rPr lang="pt-PT" dirty="0" err="1"/>
              <a:t>Matplotlib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Seaborn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TensorFlow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Keras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scikit-learn</a:t>
            </a:r>
            <a:endParaRPr lang="pt-PT" dirty="0"/>
          </a:p>
          <a:p>
            <a:pPr marL="0" indent="0">
              <a:buNone/>
            </a:pPr>
            <a:r>
              <a:rPr lang="pt-PT" dirty="0" err="1"/>
              <a:t>Folium</a:t>
            </a: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3621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7</a:t>
            </a:fld>
            <a:endParaRPr lang="en-US" sz="1800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164" y="751460"/>
            <a:ext cx="6524625" cy="535508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8</a:t>
            </a:fld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z="1800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Ai </a:t>
            </a:r>
            <a:r>
              <a:rPr lang="pt-PT" sz="800" dirty="0" err="1">
                <a:solidFill>
                  <a:schemeClr val="bg1"/>
                </a:solidFill>
              </a:rPr>
              <a:t>driving</a:t>
            </a:r>
            <a:r>
              <a:rPr lang="pt-PT" sz="800" dirty="0">
                <a:solidFill>
                  <a:schemeClr val="bg1"/>
                </a:solidFill>
              </a:rPr>
              <a:t>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/>
                </a:solidFill>
              </a:rPr>
              <a:t>Alberto pingo | joão castro</a:t>
            </a:r>
          </a:p>
        </p:txBody>
      </p:sp>
      <p:pic>
        <p:nvPicPr>
          <p:cNvPr id="4" name="Picture 2" descr="Bases de Dados | Bibliotecas do Politécnico de Leiria">
            <a:extLst>
              <a:ext uri="{FF2B5EF4-FFF2-40B4-BE49-F238E27FC236}">
                <a16:creationId xmlns:a16="http://schemas.microsoft.com/office/drawing/2014/main" id="{9E0A6FE1-8829-53DA-8A81-424A534FC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1930" y="5968657"/>
            <a:ext cx="1443668" cy="626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Custom 23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8696B"/>
    </a:accent1>
    <a:accent2>
      <a:srgbClr val="95B8BF"/>
    </a:accent2>
    <a:accent3>
      <a:srgbClr val="BFD4D9"/>
    </a:accent3>
    <a:accent4>
      <a:srgbClr val="5B4839"/>
    </a:accent4>
    <a:accent5>
      <a:srgbClr val="C3A398"/>
    </a:accent5>
    <a:accent6>
      <a:srgbClr val="CA553E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4137</TotalTime>
  <Words>1613</Words>
  <Application>Microsoft Office PowerPoint</Application>
  <PresentationFormat>Widescreen</PresentationFormat>
  <Paragraphs>347</Paragraphs>
  <Slides>30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Consolas</vt:lpstr>
      <vt:lpstr>Courier New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Tecnologias</vt:lpstr>
      <vt:lpstr>Arquitetura</vt:lpstr>
      <vt:lpstr>Datasets</vt:lpstr>
      <vt:lpstr>Primeira abordagem</vt:lpstr>
      <vt:lpstr>Primeira Abordagem – Cenário de condução</vt:lpstr>
      <vt:lpstr>Primeira Abordagem - Processamento de dados</vt:lpstr>
      <vt:lpstr>Primeira Abordagem - Processamento de dados</vt:lpstr>
      <vt:lpstr>Primeira Abordagem - Processamento de dados</vt:lpstr>
      <vt:lpstr>Primeira Abordagem – Modelo Stacked LSTM</vt:lpstr>
      <vt:lpstr>Primeira Abordagem – Modelo Bidirectional LSTM</vt:lpstr>
      <vt:lpstr>Primeira Abordagem – Modelo Convolutional LSTM</vt:lpstr>
      <vt:lpstr>Primeira Abordagem – Treino</vt:lpstr>
      <vt:lpstr>Primeira Abordagem - Resultados</vt:lpstr>
      <vt:lpstr>Primeira Abordagem - Resultados por classe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- Resultados por classe</vt:lpstr>
      <vt:lpstr>Artigo</vt:lpstr>
      <vt:lpstr>Desafios e Dificuldades</vt:lpstr>
      <vt:lpstr>Conclusões</vt:lpstr>
      <vt:lpstr>AI DRIVING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302</cp:revision>
  <cp:lastPrinted>2024-07-15T14:40:12Z</cp:lastPrinted>
  <dcterms:created xsi:type="dcterms:W3CDTF">2024-01-11T18:09:01Z</dcterms:created>
  <dcterms:modified xsi:type="dcterms:W3CDTF">2024-09-11T15:40:51Z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