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322" r:id="rId5"/>
    <p:sldId id="321" r:id="rId6"/>
    <p:sldId id="355" r:id="rId7"/>
    <p:sldId id="319" r:id="rId8"/>
    <p:sldId id="318" r:id="rId9"/>
    <p:sldId id="386" r:id="rId10"/>
    <p:sldId id="358" r:id="rId11"/>
    <p:sldId id="369" r:id="rId12"/>
    <p:sldId id="376" r:id="rId13"/>
    <p:sldId id="359" r:id="rId14"/>
    <p:sldId id="383" r:id="rId15"/>
    <p:sldId id="370" r:id="rId16"/>
    <p:sldId id="372" r:id="rId17"/>
    <p:sldId id="373" r:id="rId18"/>
    <p:sldId id="387" r:id="rId19"/>
    <p:sldId id="388" r:id="rId20"/>
    <p:sldId id="389" r:id="rId21"/>
    <p:sldId id="384" r:id="rId22"/>
    <p:sldId id="385" r:id="rId23"/>
    <p:sldId id="377" r:id="rId24"/>
    <p:sldId id="374" r:id="rId25"/>
    <p:sldId id="375" r:id="rId26"/>
    <p:sldId id="378" r:id="rId27"/>
    <p:sldId id="381" r:id="rId28"/>
    <p:sldId id="380" r:id="rId29"/>
    <p:sldId id="382" r:id="rId30"/>
    <p:sldId id="368" r:id="rId31"/>
    <p:sldId id="366" r:id="rId32"/>
    <p:sldId id="364" r:id="rId33"/>
    <p:sldId id="379" r:id="rId34"/>
  </p:sldIdLst>
  <p:sldSz cx="12192000" cy="6858000"/>
  <p:notesSz cx="10234613" cy="71040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7261"/>
    <a:srgbClr val="58696B"/>
    <a:srgbClr val="95B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70581" autoAdjust="0"/>
  </p:normalViewPr>
  <p:slideViewPr>
    <p:cSldViewPr snapToGrid="0">
      <p:cViewPr varScale="1">
        <p:scale>
          <a:sx n="74" d="100"/>
          <a:sy n="74" d="100"/>
        </p:scale>
        <p:origin x="1332" y="72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E7F80-CB27-45ED-BBB4-AF07B23DAF8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CE2053A-20C2-43D4-B07B-DB05240E30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dirty="0"/>
            <a:t>Qual é o problema central que este projeto procura resolver?</a:t>
          </a:r>
          <a:endParaRPr lang="en-US" sz="2400" dirty="0"/>
        </a:p>
      </dgm:t>
    </dgm:pt>
    <dgm:pt modelId="{8CB748AE-18F6-4F50-83F1-29B161A5BFBF}" type="parTrans" cxnId="{C551EF4C-E1E1-4561-911E-278C6692F099}">
      <dgm:prSet/>
      <dgm:spPr/>
      <dgm:t>
        <a:bodyPr/>
        <a:lstStyle/>
        <a:p>
          <a:endParaRPr lang="en-US"/>
        </a:p>
      </dgm:t>
    </dgm:pt>
    <dgm:pt modelId="{5EE6DC27-54E0-43C0-B76F-E563209D50C7}" type="sibTrans" cxnId="{C551EF4C-E1E1-4561-911E-278C6692F099}">
      <dgm:prSet/>
      <dgm:spPr/>
      <dgm:t>
        <a:bodyPr/>
        <a:lstStyle/>
        <a:p>
          <a:endParaRPr lang="en-US"/>
        </a:p>
      </dgm:t>
    </dgm:pt>
    <dgm:pt modelId="{BB65CE6D-F43E-4EA9-B6A6-762700D83E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dirty="0"/>
            <a:t>Qual é a necessidade desta solução?</a:t>
          </a:r>
          <a:endParaRPr lang="en-US" sz="2400" dirty="0"/>
        </a:p>
      </dgm:t>
    </dgm:pt>
    <dgm:pt modelId="{EC95A496-E1A8-414E-8F5C-CF205A35DD56}" type="sibTrans" cxnId="{EF3EF5CB-D9E0-4FCC-86A1-38418FE6E558}">
      <dgm:prSet/>
      <dgm:spPr/>
      <dgm:t>
        <a:bodyPr/>
        <a:lstStyle/>
        <a:p>
          <a:endParaRPr lang="en-US"/>
        </a:p>
      </dgm:t>
    </dgm:pt>
    <dgm:pt modelId="{CFCE11EC-8544-4C6E-A32D-9D3173643C1E}" type="parTrans" cxnId="{EF3EF5CB-D9E0-4FCC-86A1-38418FE6E558}">
      <dgm:prSet/>
      <dgm:spPr/>
      <dgm:t>
        <a:bodyPr/>
        <a:lstStyle/>
        <a:p>
          <a:endParaRPr lang="en-US"/>
        </a:p>
      </dgm:t>
    </dgm:pt>
    <dgm:pt modelId="{14448B1E-469E-439E-B4B4-6BB8E9FA9C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dirty="0"/>
            <a:t>Qual é o objetivo final deste projeto?</a:t>
          </a:r>
          <a:endParaRPr lang="en-US" sz="2400" dirty="0"/>
        </a:p>
      </dgm:t>
    </dgm:pt>
    <dgm:pt modelId="{830348F2-9B8D-47A2-A5DB-55AE3015752B}" type="sibTrans" cxnId="{228F8A08-766C-4D9A-9D52-322B14A29F76}">
      <dgm:prSet/>
      <dgm:spPr/>
      <dgm:t>
        <a:bodyPr/>
        <a:lstStyle/>
        <a:p>
          <a:endParaRPr lang="en-US"/>
        </a:p>
      </dgm:t>
    </dgm:pt>
    <dgm:pt modelId="{86C96D29-B8A7-4EEE-9AFD-6C4473B856F1}" type="parTrans" cxnId="{228F8A08-766C-4D9A-9D52-322B14A29F76}">
      <dgm:prSet/>
      <dgm:spPr/>
      <dgm:t>
        <a:bodyPr/>
        <a:lstStyle/>
        <a:p>
          <a:endParaRPr lang="en-US"/>
        </a:p>
      </dgm:t>
    </dgm:pt>
    <dgm:pt modelId="{680194FB-512B-4C2C-AFF7-139628895FB2}" type="pres">
      <dgm:prSet presAssocID="{C09E7F80-CB27-45ED-BBB4-AF07B23DAF89}" presName="root" presStyleCnt="0">
        <dgm:presLayoutVars>
          <dgm:dir/>
          <dgm:resizeHandles val="exact"/>
        </dgm:presLayoutVars>
      </dgm:prSet>
      <dgm:spPr/>
    </dgm:pt>
    <dgm:pt modelId="{2CED9581-22F3-4B3B-B67D-C14CA481DC36}" type="pres">
      <dgm:prSet presAssocID="{DCE2053A-20C2-43D4-B07B-DB05240E30C2}" presName="compNode" presStyleCnt="0"/>
      <dgm:spPr/>
    </dgm:pt>
    <dgm:pt modelId="{5E016BAB-9A4A-4390-A34C-F0D505054D90}" type="pres">
      <dgm:prSet presAssocID="{DCE2053A-20C2-43D4-B07B-DB05240E30C2}" presName="bgRect" presStyleLbl="bgShp" presStyleIdx="0" presStyleCnt="3" custLinFactY="-32696" custLinFactNeighborX="-9695" custLinFactNeighborY="-100000"/>
      <dgm:spPr/>
    </dgm:pt>
    <dgm:pt modelId="{2DE442D8-3B45-4B08-BDEA-6EF2AE56EA78}" type="pres">
      <dgm:prSet presAssocID="{DCE2053A-20C2-43D4-B07B-DB05240E30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 with solid fill"/>
        </a:ext>
      </dgm:extLst>
    </dgm:pt>
    <dgm:pt modelId="{F92760E9-2CCA-4475-993E-17BE5553FB00}" type="pres">
      <dgm:prSet presAssocID="{DCE2053A-20C2-43D4-B07B-DB05240E30C2}" presName="spaceRect" presStyleCnt="0"/>
      <dgm:spPr/>
    </dgm:pt>
    <dgm:pt modelId="{6AFFFAE8-29BF-4838-997E-66C65AB8CAAF}" type="pres">
      <dgm:prSet presAssocID="{DCE2053A-20C2-43D4-B07B-DB05240E30C2}" presName="parTx" presStyleLbl="revTx" presStyleIdx="0" presStyleCnt="3">
        <dgm:presLayoutVars>
          <dgm:chMax val="0"/>
          <dgm:chPref val="0"/>
        </dgm:presLayoutVars>
      </dgm:prSet>
      <dgm:spPr/>
    </dgm:pt>
    <dgm:pt modelId="{29009C32-0343-44C2-A959-2749A45C4655}" type="pres">
      <dgm:prSet presAssocID="{5EE6DC27-54E0-43C0-B76F-E563209D50C7}" presName="sibTrans" presStyleCnt="0"/>
      <dgm:spPr/>
    </dgm:pt>
    <dgm:pt modelId="{6E4C411D-2750-4382-A1D7-998D50DFC2FA}" type="pres">
      <dgm:prSet presAssocID="{BB65CE6D-F43E-4EA9-B6A6-762700D83EA2}" presName="compNode" presStyleCnt="0"/>
      <dgm:spPr/>
    </dgm:pt>
    <dgm:pt modelId="{B7E2D505-BA84-4CEC-AB2F-FDA00E13F143}" type="pres">
      <dgm:prSet presAssocID="{BB65CE6D-F43E-4EA9-B6A6-762700D83EA2}" presName="bgRect" presStyleLbl="bgShp" presStyleIdx="1" presStyleCnt="3"/>
      <dgm:spPr/>
    </dgm:pt>
    <dgm:pt modelId="{65B155CA-7981-4AC2-A46B-D4C98C661F20}" type="pres">
      <dgm:prSet presAssocID="{BB65CE6D-F43E-4EA9-B6A6-762700D83E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with solid fill"/>
        </a:ext>
      </dgm:extLst>
    </dgm:pt>
    <dgm:pt modelId="{BCF398D5-48B8-40A5-A409-2BDB2EB264DD}" type="pres">
      <dgm:prSet presAssocID="{BB65CE6D-F43E-4EA9-B6A6-762700D83EA2}" presName="spaceRect" presStyleCnt="0"/>
      <dgm:spPr/>
    </dgm:pt>
    <dgm:pt modelId="{FB65CF61-E763-4C7D-8FE3-A062F5CE6DA0}" type="pres">
      <dgm:prSet presAssocID="{BB65CE6D-F43E-4EA9-B6A6-762700D83EA2}" presName="parTx" presStyleLbl="revTx" presStyleIdx="1" presStyleCnt="3">
        <dgm:presLayoutVars>
          <dgm:chMax val="0"/>
          <dgm:chPref val="0"/>
        </dgm:presLayoutVars>
      </dgm:prSet>
      <dgm:spPr/>
    </dgm:pt>
    <dgm:pt modelId="{F791B888-9A1C-42F1-AE46-7FFD1256BCCD}" type="pres">
      <dgm:prSet presAssocID="{EC95A496-E1A8-414E-8F5C-CF205A35DD56}" presName="sibTrans" presStyleCnt="0"/>
      <dgm:spPr/>
    </dgm:pt>
    <dgm:pt modelId="{C88350C9-575E-49EE-8885-630191ECD1CF}" type="pres">
      <dgm:prSet presAssocID="{14448B1E-469E-439E-B4B4-6BB8E9FA9CBF}" presName="compNode" presStyleCnt="0"/>
      <dgm:spPr/>
    </dgm:pt>
    <dgm:pt modelId="{85B18A26-A28E-4745-A208-D63D4C2B8C99}" type="pres">
      <dgm:prSet presAssocID="{14448B1E-469E-439E-B4B4-6BB8E9FA9CBF}" presName="bgRect" presStyleLbl="bgShp" presStyleIdx="2" presStyleCnt="3"/>
      <dgm:spPr/>
    </dgm:pt>
    <dgm:pt modelId="{C0B11B66-B24F-4864-95CD-2F92CB214F99}" type="pres">
      <dgm:prSet presAssocID="{14448B1E-469E-439E-B4B4-6BB8E9FA9C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 with solid fill"/>
        </a:ext>
      </dgm:extLst>
    </dgm:pt>
    <dgm:pt modelId="{30F081E8-F440-4D42-88C9-524B3F05EEDE}" type="pres">
      <dgm:prSet presAssocID="{14448B1E-469E-439E-B4B4-6BB8E9FA9CBF}" presName="spaceRect" presStyleCnt="0"/>
      <dgm:spPr/>
    </dgm:pt>
    <dgm:pt modelId="{FE57C1BC-8F1E-4AD3-9CDC-53097447FB64}" type="pres">
      <dgm:prSet presAssocID="{14448B1E-469E-439E-B4B4-6BB8E9FA9CB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28F8A08-766C-4D9A-9D52-322B14A29F76}" srcId="{C09E7F80-CB27-45ED-BBB4-AF07B23DAF89}" destId="{14448B1E-469E-439E-B4B4-6BB8E9FA9CBF}" srcOrd="2" destOrd="0" parTransId="{86C96D29-B8A7-4EEE-9AFD-6C4473B856F1}" sibTransId="{830348F2-9B8D-47A2-A5DB-55AE3015752B}"/>
    <dgm:cxn modelId="{37E3E822-517A-4DE3-B009-91CF11778A0E}" type="presOf" srcId="{14448B1E-469E-439E-B4B4-6BB8E9FA9CBF}" destId="{FE57C1BC-8F1E-4AD3-9CDC-53097447FB64}" srcOrd="0" destOrd="0" presId="urn:microsoft.com/office/officeart/2018/2/layout/IconVerticalSolidList"/>
    <dgm:cxn modelId="{8F606224-1FF1-4FC2-ADFE-AA88389DE481}" type="presOf" srcId="{DCE2053A-20C2-43D4-B07B-DB05240E30C2}" destId="{6AFFFAE8-29BF-4838-997E-66C65AB8CAAF}" srcOrd="0" destOrd="0" presId="urn:microsoft.com/office/officeart/2018/2/layout/IconVerticalSolidList"/>
    <dgm:cxn modelId="{A5E2CF24-6B40-4E85-BB58-C37E40E3A2A6}" type="presOf" srcId="{BB65CE6D-F43E-4EA9-B6A6-762700D83EA2}" destId="{FB65CF61-E763-4C7D-8FE3-A062F5CE6DA0}" srcOrd="0" destOrd="0" presId="urn:microsoft.com/office/officeart/2018/2/layout/IconVerticalSolidList"/>
    <dgm:cxn modelId="{C551EF4C-E1E1-4561-911E-278C6692F099}" srcId="{C09E7F80-CB27-45ED-BBB4-AF07B23DAF89}" destId="{DCE2053A-20C2-43D4-B07B-DB05240E30C2}" srcOrd="0" destOrd="0" parTransId="{8CB748AE-18F6-4F50-83F1-29B161A5BFBF}" sibTransId="{5EE6DC27-54E0-43C0-B76F-E563209D50C7}"/>
    <dgm:cxn modelId="{BB42FF6F-16F3-43B1-B503-E9F686816819}" type="presOf" srcId="{C09E7F80-CB27-45ED-BBB4-AF07B23DAF89}" destId="{680194FB-512B-4C2C-AFF7-139628895FB2}" srcOrd="0" destOrd="0" presId="urn:microsoft.com/office/officeart/2018/2/layout/IconVerticalSolidList"/>
    <dgm:cxn modelId="{EF3EF5CB-D9E0-4FCC-86A1-38418FE6E558}" srcId="{C09E7F80-CB27-45ED-BBB4-AF07B23DAF89}" destId="{BB65CE6D-F43E-4EA9-B6A6-762700D83EA2}" srcOrd="1" destOrd="0" parTransId="{CFCE11EC-8544-4C6E-A32D-9D3173643C1E}" sibTransId="{EC95A496-E1A8-414E-8F5C-CF205A35DD56}"/>
    <dgm:cxn modelId="{5F5B1FAF-C40E-4E7C-A0AF-6072563AF0D9}" type="presParOf" srcId="{680194FB-512B-4C2C-AFF7-139628895FB2}" destId="{2CED9581-22F3-4B3B-B67D-C14CA481DC36}" srcOrd="0" destOrd="0" presId="urn:microsoft.com/office/officeart/2018/2/layout/IconVerticalSolidList"/>
    <dgm:cxn modelId="{16895B17-E21A-459D-AD8D-A200AFB8935E}" type="presParOf" srcId="{2CED9581-22F3-4B3B-B67D-C14CA481DC36}" destId="{5E016BAB-9A4A-4390-A34C-F0D505054D90}" srcOrd="0" destOrd="0" presId="urn:microsoft.com/office/officeart/2018/2/layout/IconVerticalSolidList"/>
    <dgm:cxn modelId="{C88B1784-70D0-4B3B-9AD9-49DEB7816E73}" type="presParOf" srcId="{2CED9581-22F3-4B3B-B67D-C14CA481DC36}" destId="{2DE442D8-3B45-4B08-BDEA-6EF2AE56EA78}" srcOrd="1" destOrd="0" presId="urn:microsoft.com/office/officeart/2018/2/layout/IconVerticalSolidList"/>
    <dgm:cxn modelId="{BFA7D234-60F2-4E6C-9703-EC40E282D33E}" type="presParOf" srcId="{2CED9581-22F3-4B3B-B67D-C14CA481DC36}" destId="{F92760E9-2CCA-4475-993E-17BE5553FB00}" srcOrd="2" destOrd="0" presId="urn:microsoft.com/office/officeart/2018/2/layout/IconVerticalSolidList"/>
    <dgm:cxn modelId="{2A3E8306-8CFC-47AE-B81E-13042D66DD46}" type="presParOf" srcId="{2CED9581-22F3-4B3B-B67D-C14CA481DC36}" destId="{6AFFFAE8-29BF-4838-997E-66C65AB8CAAF}" srcOrd="3" destOrd="0" presId="urn:microsoft.com/office/officeart/2018/2/layout/IconVerticalSolidList"/>
    <dgm:cxn modelId="{F48D710E-41D6-40E2-9DE0-7E217106A75A}" type="presParOf" srcId="{680194FB-512B-4C2C-AFF7-139628895FB2}" destId="{29009C32-0343-44C2-A959-2749A45C4655}" srcOrd="1" destOrd="0" presId="urn:microsoft.com/office/officeart/2018/2/layout/IconVerticalSolidList"/>
    <dgm:cxn modelId="{48DD3925-1515-478E-9DCB-485DF048C765}" type="presParOf" srcId="{680194FB-512B-4C2C-AFF7-139628895FB2}" destId="{6E4C411D-2750-4382-A1D7-998D50DFC2FA}" srcOrd="2" destOrd="0" presId="urn:microsoft.com/office/officeart/2018/2/layout/IconVerticalSolidList"/>
    <dgm:cxn modelId="{1D16A9BE-41D7-4B03-B814-6DBD090581ED}" type="presParOf" srcId="{6E4C411D-2750-4382-A1D7-998D50DFC2FA}" destId="{B7E2D505-BA84-4CEC-AB2F-FDA00E13F143}" srcOrd="0" destOrd="0" presId="urn:microsoft.com/office/officeart/2018/2/layout/IconVerticalSolidList"/>
    <dgm:cxn modelId="{A02BCEDD-2C48-4C3A-8B48-0A55D71B9050}" type="presParOf" srcId="{6E4C411D-2750-4382-A1D7-998D50DFC2FA}" destId="{65B155CA-7981-4AC2-A46B-D4C98C661F20}" srcOrd="1" destOrd="0" presId="urn:microsoft.com/office/officeart/2018/2/layout/IconVerticalSolidList"/>
    <dgm:cxn modelId="{D8649E60-A015-4CE5-856D-B1DA6E332FA4}" type="presParOf" srcId="{6E4C411D-2750-4382-A1D7-998D50DFC2FA}" destId="{BCF398D5-48B8-40A5-A409-2BDB2EB264DD}" srcOrd="2" destOrd="0" presId="urn:microsoft.com/office/officeart/2018/2/layout/IconVerticalSolidList"/>
    <dgm:cxn modelId="{4BD728BE-8A7F-486A-B8EA-BD12F497E1FB}" type="presParOf" srcId="{6E4C411D-2750-4382-A1D7-998D50DFC2FA}" destId="{FB65CF61-E763-4C7D-8FE3-A062F5CE6DA0}" srcOrd="3" destOrd="0" presId="urn:microsoft.com/office/officeart/2018/2/layout/IconVerticalSolidList"/>
    <dgm:cxn modelId="{E48D0E1D-F33F-4569-97C2-2B94FEF8F0E3}" type="presParOf" srcId="{680194FB-512B-4C2C-AFF7-139628895FB2}" destId="{F791B888-9A1C-42F1-AE46-7FFD1256BCCD}" srcOrd="3" destOrd="0" presId="urn:microsoft.com/office/officeart/2018/2/layout/IconVerticalSolidList"/>
    <dgm:cxn modelId="{BC57177C-FB59-4162-8664-0E4A7BD00866}" type="presParOf" srcId="{680194FB-512B-4C2C-AFF7-139628895FB2}" destId="{C88350C9-575E-49EE-8885-630191ECD1CF}" srcOrd="4" destOrd="0" presId="urn:microsoft.com/office/officeart/2018/2/layout/IconVerticalSolidList"/>
    <dgm:cxn modelId="{D4C645DB-6CF8-4BF3-BE53-C7627802EA03}" type="presParOf" srcId="{C88350C9-575E-49EE-8885-630191ECD1CF}" destId="{85B18A26-A28E-4745-A208-D63D4C2B8C99}" srcOrd="0" destOrd="0" presId="urn:microsoft.com/office/officeart/2018/2/layout/IconVerticalSolidList"/>
    <dgm:cxn modelId="{B47587A6-4B62-42B8-B62D-6D98A09A4A6C}" type="presParOf" srcId="{C88350C9-575E-49EE-8885-630191ECD1CF}" destId="{C0B11B66-B24F-4864-95CD-2F92CB214F99}" srcOrd="1" destOrd="0" presId="urn:microsoft.com/office/officeart/2018/2/layout/IconVerticalSolidList"/>
    <dgm:cxn modelId="{B2FB6E08-F5BD-42E0-9CDB-2B966E0FA235}" type="presParOf" srcId="{C88350C9-575E-49EE-8885-630191ECD1CF}" destId="{30F081E8-F440-4D42-88C9-524B3F05EEDE}" srcOrd="2" destOrd="0" presId="urn:microsoft.com/office/officeart/2018/2/layout/IconVerticalSolidList"/>
    <dgm:cxn modelId="{F71356AC-39BB-41C4-A62F-E835450B0226}" type="presParOf" srcId="{C88350C9-575E-49EE-8885-630191ECD1CF}" destId="{FE57C1BC-8F1E-4AD3-9CDC-53097447FB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16BAB-9A4A-4390-A34C-F0D505054D90}">
      <dsp:nvSpPr>
        <dsp:cNvPr id="0" name=""/>
        <dsp:cNvSpPr/>
      </dsp:nvSpPr>
      <dsp:spPr>
        <a:xfrm>
          <a:off x="0" y="0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442D8-3B45-4B08-BDEA-6EF2AE56EA78}">
      <dsp:nvSpPr>
        <dsp:cNvPr id="0" name=""/>
        <dsp:cNvSpPr/>
      </dsp:nvSpPr>
      <dsp:spPr>
        <a:xfrm>
          <a:off x="355952" y="265260"/>
          <a:ext cx="647186" cy="647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FFAE8-29BF-4838-997E-66C65AB8CAAF}">
      <dsp:nvSpPr>
        <dsp:cNvPr id="0" name=""/>
        <dsp:cNvSpPr/>
      </dsp:nvSpPr>
      <dsp:spPr>
        <a:xfrm>
          <a:off x="1359090" y="502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Qual é o problema central que este projeto procura resolver?</a:t>
          </a:r>
          <a:endParaRPr lang="en-US" sz="2400" kern="1200" dirty="0"/>
        </a:p>
      </dsp:txBody>
      <dsp:txXfrm>
        <a:off x="1359090" y="502"/>
        <a:ext cx="7791584" cy="1176702"/>
      </dsp:txXfrm>
    </dsp:sp>
    <dsp:sp modelId="{B7E2D505-BA84-4CEC-AB2F-FDA00E13F143}">
      <dsp:nvSpPr>
        <dsp:cNvPr id="0" name=""/>
        <dsp:cNvSpPr/>
      </dsp:nvSpPr>
      <dsp:spPr>
        <a:xfrm>
          <a:off x="0" y="1471380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155CA-7981-4AC2-A46B-D4C98C661F20}">
      <dsp:nvSpPr>
        <dsp:cNvPr id="0" name=""/>
        <dsp:cNvSpPr/>
      </dsp:nvSpPr>
      <dsp:spPr>
        <a:xfrm>
          <a:off x="355952" y="1736138"/>
          <a:ext cx="647186" cy="647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5CF61-E763-4C7D-8FE3-A062F5CE6DA0}">
      <dsp:nvSpPr>
        <dsp:cNvPr id="0" name=""/>
        <dsp:cNvSpPr/>
      </dsp:nvSpPr>
      <dsp:spPr>
        <a:xfrm>
          <a:off x="1359090" y="1471380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Qual é a necessidade desta solução?</a:t>
          </a:r>
          <a:endParaRPr lang="en-US" sz="2400" kern="1200" dirty="0"/>
        </a:p>
      </dsp:txBody>
      <dsp:txXfrm>
        <a:off x="1359090" y="1471380"/>
        <a:ext cx="7791584" cy="1176702"/>
      </dsp:txXfrm>
    </dsp:sp>
    <dsp:sp modelId="{85B18A26-A28E-4745-A208-D63D4C2B8C99}">
      <dsp:nvSpPr>
        <dsp:cNvPr id="0" name=""/>
        <dsp:cNvSpPr/>
      </dsp:nvSpPr>
      <dsp:spPr>
        <a:xfrm>
          <a:off x="0" y="2942258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11B66-B24F-4864-95CD-2F92CB214F99}">
      <dsp:nvSpPr>
        <dsp:cNvPr id="0" name=""/>
        <dsp:cNvSpPr/>
      </dsp:nvSpPr>
      <dsp:spPr>
        <a:xfrm>
          <a:off x="355952" y="3207016"/>
          <a:ext cx="647186" cy="647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7C1BC-8F1E-4AD3-9CDC-53097447FB64}">
      <dsp:nvSpPr>
        <dsp:cNvPr id="0" name=""/>
        <dsp:cNvSpPr/>
      </dsp:nvSpPr>
      <dsp:spPr>
        <a:xfrm>
          <a:off x="1359090" y="2942258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Qual é o objetivo final deste projeto?</a:t>
          </a:r>
          <a:endParaRPr lang="en-US" sz="2400" kern="1200" dirty="0"/>
        </a:p>
      </dsp:txBody>
      <dsp:txXfrm>
        <a:off x="1359090" y="2942258"/>
        <a:ext cx="7791584" cy="1176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41" tIns="47370" rIns="94741" bIns="4737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418831"/>
            <a:ext cx="8187690" cy="2797224"/>
          </a:xfrm>
          <a:prstGeom prst="rect">
            <a:avLst/>
          </a:prstGeom>
        </p:spPr>
        <p:txBody>
          <a:bodyPr vert="horz" lIns="94741" tIns="47370" rIns="94741" bIns="4737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60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57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48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73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79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41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00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43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2800" b="1" dirty="0" err="1"/>
              <a:t>Accuracy</a:t>
            </a:r>
            <a:r>
              <a:rPr lang="pt-PT" sz="2800" b="1" dirty="0"/>
              <a:t> (Exatidão):</a:t>
            </a:r>
            <a:r>
              <a:rPr lang="pt-PT" sz="2800" dirty="0"/>
              <a:t> Mede a proporção de previsões corretas em relação ao total de previsões.</a:t>
            </a:r>
            <a:br>
              <a:rPr lang="pt-PT" sz="2800" dirty="0"/>
            </a:br>
            <a:br>
              <a:rPr lang="pt-PT" sz="2800" dirty="0"/>
            </a:br>
            <a:r>
              <a:rPr lang="pt-PT" b="1" dirty="0" err="1"/>
              <a:t>Precision</a:t>
            </a:r>
            <a:r>
              <a:rPr lang="pt-PT" b="1" dirty="0"/>
              <a:t> (Precisão):</a:t>
            </a:r>
            <a:r>
              <a:rPr lang="pt-PT" dirty="0"/>
              <a:t> Mede a proporção de verdadeiros positivos entre todas as instâncias classificadas como positivas. </a:t>
            </a:r>
          </a:p>
          <a:p>
            <a:endParaRPr lang="pt-PT" dirty="0"/>
          </a:p>
          <a:p>
            <a:r>
              <a:rPr lang="pt-PT" b="1" dirty="0"/>
              <a:t>F1 Score:</a:t>
            </a:r>
            <a:r>
              <a:rPr lang="pt-PT" dirty="0"/>
              <a:t> Média harmônica entre precisão e </a:t>
            </a:r>
            <a:r>
              <a:rPr lang="pt-PT" dirty="0" err="1"/>
              <a:t>recall</a:t>
            </a:r>
            <a:r>
              <a:rPr lang="pt-PT" dirty="0"/>
              <a:t>, útil quando há um equilíbrio entre as duas métricas.</a:t>
            </a:r>
          </a:p>
          <a:p>
            <a:endParaRPr lang="pt-PT" dirty="0"/>
          </a:p>
          <a:p>
            <a:r>
              <a:rPr lang="pt-PT" b="1" dirty="0" err="1"/>
              <a:t>Recall</a:t>
            </a:r>
            <a:r>
              <a:rPr lang="pt-PT" b="1" dirty="0"/>
              <a:t> (Sensibilidade):</a:t>
            </a:r>
            <a:r>
              <a:rPr lang="pt-PT" dirty="0"/>
              <a:t> Mede a proporção de verdadeiros positivos entre todas as instâncias que são realmente positivas.</a:t>
            </a:r>
          </a:p>
          <a:p>
            <a:endParaRPr lang="pt-PT" dirty="0"/>
          </a:p>
          <a:p>
            <a:r>
              <a:rPr lang="en-US" sz="2800" b="1" dirty="0"/>
              <a:t>Hamming Loss: 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mede a taxa de predições incorretas, onde cada predição incorreta conta igualmente.</a:t>
            </a:r>
            <a:endParaRPr lang="pt-PT" dirty="0"/>
          </a:p>
          <a:p>
            <a:endParaRPr lang="pt-PT" dirty="0"/>
          </a:p>
          <a:p>
            <a:r>
              <a:rPr lang="pt-PT" b="1" dirty="0" err="1"/>
              <a:t>Jaccard</a:t>
            </a:r>
            <a:r>
              <a:rPr lang="pt-PT" b="1" dirty="0"/>
              <a:t> Score:</a:t>
            </a:r>
            <a:r>
              <a:rPr lang="pt-PT" dirty="0"/>
              <a:t> Mede a similaridade entre os rótulos preditos e os verdadeiros.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96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55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78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20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804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610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01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19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6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508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661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358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39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57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51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5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168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just">
              <a:lnSpc>
                <a:spcPct val="150000"/>
              </a:lnSpc>
              <a:buFont typeface="Courier New" panose="02070309020205020404" pitchFamily="49" charset="0"/>
              <a:buNone/>
            </a:pP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Aplicação ↔ </a:t>
            </a:r>
            <a:r>
              <a:rPr lang="pt-PT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Preprocessamento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A aplicação envia os dados captados pelos sensores para a etapa de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preprocessamento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onde são preparados para o modelo.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66495" indent="252095" algn="just">
              <a:lnSpc>
                <a:spcPct val="150000"/>
              </a:lnSpc>
            </a:pP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50000"/>
              </a:lnSpc>
              <a:buFont typeface="Courier New" panose="02070309020205020404" pitchFamily="49" charset="0"/>
              <a:buNone/>
            </a:pPr>
            <a:r>
              <a:rPr lang="pt-PT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Preprocessamento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↔ Modelo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Os dados tratados servirão de alimento para a rede neuronal, onde são processados para gerar previsões.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66495" indent="252095" algn="just">
              <a:lnSpc>
                <a:spcPct val="150000"/>
              </a:lnSpc>
            </a:pP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50000"/>
              </a:lnSpc>
              <a:spcAft>
                <a:spcPts val="1000"/>
              </a:spcAft>
              <a:buFont typeface="Courier New" panose="02070309020205020404" pitchFamily="49" charset="0"/>
              <a:buNone/>
            </a:pP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Modelo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↔ Resultados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Os resultados das análises realizadas pelo modelo são organizados e apresentados de maneira acessível aos utilizadores finais.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83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 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IPL-</a:t>
            </a:r>
            <a:r>
              <a:rPr lang="pt-PT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foi criado através da utilização da Aplicação para Rastreio de Viaturas pelos estudantes que desenvolveram o projeto. Os dados no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IPL-</a:t>
            </a:r>
            <a:r>
              <a:rPr lang="pt-PT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possui informações capturadas por sensores em vários tipos de gravações como viagens completas e curtas gravações de manobras ou cenários comuns de condução.</a:t>
            </a:r>
            <a:b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 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UAH</a:t>
            </a:r>
            <a:r>
              <a:rPr lang="pt-PT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pt-PT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DriveSet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é uma coleção pública de dados captados pela </a:t>
            </a:r>
            <a:r>
              <a:rPr lang="pt-PT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DriveSafe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uma aplicação de monitorização de condução, que foi utilizada por vários condutores em diferentes ambientes. 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93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7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71BD9-AFB4-5A5F-0947-ED46B9139C1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140E6-95BA-0057-1950-4E8156CDB21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C273F-0FE7-F820-08FF-30575506AF1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2610C-D7A3-62FD-BBDC-9A48A91E3DC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2F309-EAE1-242B-3798-1A86B607F8E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EAD7F-14E2-32C0-CE92-29B8FB1B24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F4BDC9-B1C6-BB8A-879A-FA643DD160D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D606B36-BC45-61DF-5BFE-18670B5BEEC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A770C27-E48E-448C-2656-D63DB5BA290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D4C23BBB-C2A0-C896-33D2-77BACBBBC87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D7E2C7D-5820-7B29-56A0-7163D20AE2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D7365B2-DEFD-B0D9-D738-27074DA325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F4F3A-2032-8C89-B025-E79D800070C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5D02B-8C89-7254-C7EE-FB85C70902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5C62C-B70E-4641-ACAB-D5F62AE042C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89942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700AB-C411-3D4B-76D7-9EA755C56F5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36448-0E65-626E-8895-AEC5A2AD31C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515AA9-D16B-CF05-8683-DB64DC018EE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0D238-CA7C-8A68-0CEC-FDFEEDBCDA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85529-C097-60BC-C905-1A567D8AA9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81399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97ADB-4759-3D24-12A1-A7402ADA9C1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2D3F5-3F71-BC98-F382-320CF73211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E9B52-C7FA-581D-DC86-0F50E2E5617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1D806-B302-A43F-C3C3-754CD57339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2FAE1-ED38-9D72-183F-240C5E976C2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F791-38D6-932F-46E0-8725AFEB61B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r>
              <a:rPr lang="en-US" dirty="0"/>
              <a:t>Alberto Pingo | João Castro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1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30.png"/><Relationship Id="rId4" Type="http://schemas.openxmlformats.org/officeDocument/2006/relationships/image" Target="../media/image11.png"/><Relationship Id="rId9" Type="http://schemas.openxmlformats.org/officeDocument/2006/relationships/image" Target="../media/image29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797" y="2841668"/>
            <a:ext cx="8470406" cy="10230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AI Driving Classification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D6CD9-BF09-9F35-6699-3F2AE0A5170F}"/>
              </a:ext>
            </a:extLst>
          </p:cNvPr>
          <p:cNvSpPr txBox="1"/>
          <p:nvPr/>
        </p:nvSpPr>
        <p:spPr>
          <a:xfrm>
            <a:off x="1317615" y="4990686"/>
            <a:ext cx="609750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100" b="1" dirty="0"/>
              <a:t>Projeto Informático </a:t>
            </a:r>
            <a:r>
              <a:rPr lang="pt-PT" sz="2000" b="1" dirty="0"/>
              <a:t>2023/2024</a:t>
            </a:r>
            <a:endParaRPr lang="pt-PT" sz="2100" b="1" dirty="0"/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B1201F4-E000-8E45-A082-AFB04EB3C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60" y="0"/>
            <a:ext cx="3299209" cy="1300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B07895-6565-9E52-B183-7DE8FAD4336C}"/>
              </a:ext>
            </a:extLst>
          </p:cNvPr>
          <p:cNvSpPr txBox="1"/>
          <p:nvPr/>
        </p:nvSpPr>
        <p:spPr>
          <a:xfrm>
            <a:off x="6311900" y="5406184"/>
            <a:ext cx="4560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cs typeface="Arial" panose="020B0604020202020204" pitchFamily="34" charset="0"/>
              </a:rPr>
              <a:t>Professora</a:t>
            </a:r>
            <a:r>
              <a:rPr lang="en-GB" dirty="0">
                <a:cs typeface="Arial" panose="020B0604020202020204" pitchFamily="34" charset="0"/>
              </a:rPr>
              <a:t> </a:t>
            </a:r>
            <a:r>
              <a:rPr lang="en-US" dirty="0" err="1"/>
              <a:t>Anabela</a:t>
            </a:r>
            <a:r>
              <a:rPr lang="en-US" dirty="0"/>
              <a:t> Moreira Bernardino</a:t>
            </a:r>
            <a:endParaRPr lang="en-GB" dirty="0">
              <a:cs typeface="Arial" panose="020B0604020202020204" pitchFamily="34" charset="0"/>
            </a:endParaRPr>
          </a:p>
          <a:p>
            <a:r>
              <a:rPr lang="en-GB" dirty="0">
                <a:cs typeface="Arial" panose="020B0604020202020204" pitchFamily="34" charset="0"/>
              </a:rPr>
              <a:t>Professor </a:t>
            </a:r>
            <a:r>
              <a:rPr lang="en-US" dirty="0" err="1"/>
              <a:t>Sílvio</a:t>
            </a:r>
            <a:r>
              <a:rPr lang="en-US" dirty="0"/>
              <a:t> </a:t>
            </a:r>
            <a:r>
              <a:rPr lang="en-US" dirty="0" err="1"/>
              <a:t>Priem</a:t>
            </a:r>
            <a:r>
              <a:rPr lang="en-US" dirty="0"/>
              <a:t> Mendes</a:t>
            </a:r>
          </a:p>
          <a:p>
            <a:r>
              <a:rPr lang="en-GB" dirty="0">
                <a:cs typeface="Arial" panose="020B0604020202020204" pitchFamily="34" charset="0"/>
              </a:rPr>
              <a:t>Professor</a:t>
            </a:r>
            <a:r>
              <a:rPr lang="en-US" dirty="0"/>
              <a:t> Paulo Jorge Gonçalves Loureiro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5F6E3-AE93-61D8-37F0-7FDA6C9DC034}"/>
              </a:ext>
            </a:extLst>
          </p:cNvPr>
          <p:cNvSpPr txBox="1"/>
          <p:nvPr/>
        </p:nvSpPr>
        <p:spPr>
          <a:xfrm>
            <a:off x="1317615" y="5406184"/>
            <a:ext cx="3379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/>
              <a:t>Alberto Pingo | 2202145</a:t>
            </a:r>
          </a:p>
          <a:p>
            <a:r>
              <a:rPr lang="pt-PT" sz="1800" dirty="0"/>
              <a:t>João Castro | 2201781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E586C-F6D4-3602-C181-2DB3A9C6915C}"/>
              </a:ext>
            </a:extLst>
          </p:cNvPr>
          <p:cNvSpPr txBox="1"/>
          <p:nvPr/>
        </p:nvSpPr>
        <p:spPr>
          <a:xfrm>
            <a:off x="6311900" y="4990685"/>
            <a:ext cx="196342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100" b="1" dirty="0">
                <a:cs typeface="Arial" panose="020B0604020202020204" pitchFamily="34" charset="0"/>
              </a:rPr>
              <a:t>Orientadores</a:t>
            </a: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10</a:t>
            </a:fld>
            <a:endParaRPr lang="en-US" sz="18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E41B72-D302-13CB-8C35-9DE4648CD66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– Cenário de condução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2CF62A-FA45-1A9D-FB24-54011A19EF6D}"/>
              </a:ext>
            </a:extLst>
          </p:cNvPr>
          <p:cNvSpPr/>
          <p:nvPr/>
        </p:nvSpPr>
        <p:spPr>
          <a:xfrm>
            <a:off x="4857588" y="4700472"/>
            <a:ext cx="890700" cy="8907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9" name="Rectangle 18" descr="Speedometer Low with solid fill">
            <a:extLst>
              <a:ext uri="{FF2B5EF4-FFF2-40B4-BE49-F238E27FC236}">
                <a16:creationId xmlns:a16="http://schemas.microsoft.com/office/drawing/2014/main" id="{E7496CFC-13F0-F7F5-EF68-0FA2E87936A1}"/>
              </a:ext>
            </a:extLst>
          </p:cNvPr>
          <p:cNvSpPr/>
          <p:nvPr/>
        </p:nvSpPr>
        <p:spPr>
          <a:xfrm>
            <a:off x="5054743" y="4867278"/>
            <a:ext cx="511057" cy="511057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2910E7-910A-5F29-CF4E-6EABADEF1666}"/>
              </a:ext>
            </a:extLst>
          </p:cNvPr>
          <p:cNvSpPr/>
          <p:nvPr/>
        </p:nvSpPr>
        <p:spPr>
          <a:xfrm>
            <a:off x="4573805" y="5640721"/>
            <a:ext cx="1458984" cy="58359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3AA6AE6-AB7A-6915-468D-1AC3FF072C47}"/>
              </a:ext>
            </a:extLst>
          </p:cNvPr>
          <p:cNvSpPr/>
          <p:nvPr/>
        </p:nvSpPr>
        <p:spPr>
          <a:xfrm>
            <a:off x="6443714" y="4701192"/>
            <a:ext cx="889980" cy="88998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4" name="Rectangle 23" descr="Gauge with solid fill">
            <a:extLst>
              <a:ext uri="{FF2B5EF4-FFF2-40B4-BE49-F238E27FC236}">
                <a16:creationId xmlns:a16="http://schemas.microsoft.com/office/drawing/2014/main" id="{535D008E-12BA-37EE-AE4B-2D196C792B6C}"/>
              </a:ext>
            </a:extLst>
          </p:cNvPr>
          <p:cNvSpPr/>
          <p:nvPr/>
        </p:nvSpPr>
        <p:spPr>
          <a:xfrm>
            <a:off x="6633382" y="4888982"/>
            <a:ext cx="510644" cy="510644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1381D0-4BC1-DFB2-E22C-C219F4E4A2C8}"/>
              </a:ext>
            </a:extLst>
          </p:cNvPr>
          <p:cNvGrpSpPr/>
          <p:nvPr/>
        </p:nvGrpSpPr>
        <p:grpSpPr>
          <a:xfrm>
            <a:off x="6159212" y="5640722"/>
            <a:ext cx="1458984" cy="583593"/>
            <a:chOff x="2360576" y="1167802"/>
            <a:chExt cx="1458984" cy="58359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D3958D5-7FEE-A90C-3E84-55AE2A9E3C6A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6FC24B4-586C-DB48-D714-DDE1C8799EE1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Aggressive</a:t>
              </a:r>
              <a:endParaRPr lang="en-US" sz="1400" b="1" i="1" kern="1200" dirty="0"/>
            </a:p>
          </p:txBody>
        </p:sp>
      </p:grp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021E709-994C-B09E-C00A-1808F78D3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271479"/>
              </p:ext>
            </p:extLst>
          </p:nvPr>
        </p:nvGraphicFramePr>
        <p:xfrm>
          <a:off x="2265319" y="1113955"/>
          <a:ext cx="7787784" cy="756467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796324">
                  <a:extLst>
                    <a:ext uri="{9D8B030D-6E8A-4147-A177-3AD203B41FA5}">
                      <a16:colId xmlns:a16="http://schemas.microsoft.com/office/drawing/2014/main" val="2592927964"/>
                    </a:ext>
                  </a:extLst>
                </a:gridCol>
                <a:gridCol w="5991460">
                  <a:extLst>
                    <a:ext uri="{9D8B030D-6E8A-4147-A177-3AD203B41FA5}">
                      <a16:colId xmlns:a16="http://schemas.microsoft.com/office/drawing/2014/main" val="207347917"/>
                    </a:ext>
                  </a:extLst>
                </a:gridCol>
              </a:tblGrid>
              <a:tr h="311353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Cenário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Descrição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7285057"/>
                  </a:ext>
                </a:extLst>
              </a:tr>
              <a:tr h="433252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Bigger</a:t>
                      </a:r>
                      <a:r>
                        <a:rPr lang="pt-PT" sz="1600" dirty="0">
                          <a:effectLst/>
                        </a:rPr>
                        <a:t> Trips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simula a condução ao longo de uma viagem prolongada.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4345370"/>
                  </a:ext>
                </a:extLst>
              </a:tr>
            </a:tbl>
          </a:graphicData>
        </a:graphic>
      </p:graphicFrame>
      <p:pic>
        <p:nvPicPr>
          <p:cNvPr id="2" name="Picture 1" descr="A map with orange dots&#10;&#10;Description automatically generated">
            <a:extLst>
              <a:ext uri="{FF2B5EF4-FFF2-40B4-BE49-F238E27FC236}">
                <a16:creationId xmlns:a16="http://schemas.microsoft.com/office/drawing/2014/main" id="{17E65E6A-F352-A66F-7920-4E1022CCF65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6610" b="13939"/>
          <a:stretch/>
        </p:blipFill>
        <p:spPr>
          <a:xfrm>
            <a:off x="2265319" y="1880546"/>
            <a:ext cx="7787785" cy="264086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9852132-D797-59E7-A8C1-FBFA611DDBAB}"/>
              </a:ext>
            </a:extLst>
          </p:cNvPr>
          <p:cNvGrpSpPr/>
          <p:nvPr/>
        </p:nvGrpSpPr>
        <p:grpSpPr>
          <a:xfrm>
            <a:off x="4530669" y="5640720"/>
            <a:ext cx="1559203" cy="583593"/>
            <a:chOff x="2260357" y="1167802"/>
            <a:chExt cx="1559203" cy="58359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AD7555-1E83-6952-9602-B62A4FBDE255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6D6E19-2B02-20A8-4A1A-550C2CD2C886}"/>
                </a:ext>
              </a:extLst>
            </p:cNvPr>
            <p:cNvSpPr txBox="1"/>
            <p:nvPr/>
          </p:nvSpPr>
          <p:spPr>
            <a:xfrm>
              <a:off x="2260357" y="1167802"/>
              <a:ext cx="1559203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NON-Aggressive</a:t>
              </a:r>
              <a:endParaRPr lang="en-US" sz="1400" b="1" i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797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11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pic>
        <p:nvPicPr>
          <p:cNvPr id="43" name="Imagem 6">
            <a:extLst>
              <a:ext uri="{FF2B5EF4-FFF2-40B4-BE49-F238E27FC236}">
                <a16:creationId xmlns:a16="http://schemas.microsoft.com/office/drawing/2014/main" id="{85ABC111-38A1-B6DC-DBB3-2EBB817C38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6"/>
          <a:stretch/>
        </p:blipFill>
        <p:spPr bwMode="auto">
          <a:xfrm>
            <a:off x="2308691" y="819053"/>
            <a:ext cx="3002945" cy="535666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4" name="Imagem 6">
            <a:extLst>
              <a:ext uri="{FF2B5EF4-FFF2-40B4-BE49-F238E27FC236}">
                <a16:creationId xmlns:a16="http://schemas.microsoft.com/office/drawing/2014/main" id="{A8F40352-B707-EB01-0132-67E39EF661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2056" y="819053"/>
            <a:ext cx="2655532" cy="525178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E41B72-D302-13CB-8C35-9DE4648CD66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BEAC88-92BD-E2D8-A84B-4CFFE207C46A}"/>
              </a:ext>
            </a:extLst>
          </p:cNvPr>
          <p:cNvSpPr txBox="1"/>
          <p:nvPr/>
        </p:nvSpPr>
        <p:spPr>
          <a:xfrm rot="16200000">
            <a:off x="-673142" y="3121974"/>
            <a:ext cx="4575338" cy="419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pt-PT" sz="1600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pt-PT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ubcapítulo </a:t>
            </a:r>
            <a:r>
              <a:rPr lang="pt-PT" sz="1600" dirty="0"/>
              <a:t>Tratamento dos Dados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BFBF38-2223-AD31-B5F3-B8C6D906C9D4}"/>
              </a:ext>
            </a:extLst>
          </p:cNvPr>
          <p:cNvSpPr txBox="1"/>
          <p:nvPr/>
        </p:nvSpPr>
        <p:spPr>
          <a:xfrm rot="5400000">
            <a:off x="9447727" y="3582819"/>
            <a:ext cx="3653649" cy="419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pt-PT" sz="1600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pt-PT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ubcapítulo </a:t>
            </a:r>
            <a:r>
              <a:rPr lang="pt-PT" sz="1600" dirty="0"/>
              <a:t>Classificação dos Dados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57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12</a:t>
            </a:fld>
            <a:endParaRPr lang="en-US" sz="1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pic>
        <p:nvPicPr>
          <p:cNvPr id="3" name="Imagem 4">
            <a:extLst>
              <a:ext uri="{FF2B5EF4-FFF2-40B4-BE49-F238E27FC236}">
                <a16:creationId xmlns:a16="http://schemas.microsoft.com/office/drawing/2014/main" id="{27516C0D-FAD6-6CB7-B84C-4F0FD15B47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6503" y="1356919"/>
            <a:ext cx="4803065" cy="3937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4">
            <a:extLst>
              <a:ext uri="{FF2B5EF4-FFF2-40B4-BE49-F238E27FC236}">
                <a16:creationId xmlns:a16="http://schemas.microsoft.com/office/drawing/2014/main" id="{FBDE749D-C763-48AA-A88D-E69150E8909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2"/>
          <a:stretch/>
        </p:blipFill>
        <p:spPr bwMode="auto">
          <a:xfrm>
            <a:off x="1104894" y="1435601"/>
            <a:ext cx="5620011" cy="378018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80F7EC8-66C7-7CAD-9FBF-C16DC68F3788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651DCE8-9EFE-AC38-893D-85F3B3E7B16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44E6B39-A30D-EE68-9337-D0E563AD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96B9F4-AFBB-30A2-550C-93CFDF1966EA}"/>
              </a:ext>
            </a:extLst>
          </p:cNvPr>
          <p:cNvSpPr txBox="1"/>
          <p:nvPr/>
        </p:nvSpPr>
        <p:spPr>
          <a:xfrm>
            <a:off x="2054204" y="5323496"/>
            <a:ext cx="3968792" cy="419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pt-PT" sz="1600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pt-PT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ubcapítulo </a:t>
            </a:r>
            <a:r>
              <a:rPr lang="pt-PT" sz="1600" dirty="0"/>
              <a:t>Tratamento dos Dados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5D6483-D220-3129-5BDF-4145481F17EA}"/>
              </a:ext>
            </a:extLst>
          </p:cNvPr>
          <p:cNvSpPr txBox="1"/>
          <p:nvPr/>
        </p:nvSpPr>
        <p:spPr>
          <a:xfrm>
            <a:off x="7166503" y="5333504"/>
            <a:ext cx="3968792" cy="419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pt-PT" sz="1600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pt-PT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ubcapítulo </a:t>
            </a:r>
            <a:r>
              <a:rPr lang="pt-PT" sz="1600" dirty="0"/>
              <a:t>Normalização dos Dados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05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13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pic>
        <p:nvPicPr>
          <p:cNvPr id="3" name="Imagem 1">
            <a:extLst>
              <a:ext uri="{FF2B5EF4-FFF2-40B4-BE49-F238E27FC236}">
                <a16:creationId xmlns:a16="http://schemas.microsoft.com/office/drawing/2014/main" id="{C1588246-D659-F52E-7676-8CEF18C8D9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7333" y="899196"/>
            <a:ext cx="3252788" cy="505960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128C8D4-E738-58F1-72A6-5973C3FF7BE7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CC70987-A646-CD97-01CE-F7380652F55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B61EF24-9E37-6C2A-630E-711BC6CA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B86EC-7E39-B3B2-1F01-A13C8245B2D8}"/>
              </a:ext>
            </a:extLst>
          </p:cNvPr>
          <p:cNvSpPr txBox="1"/>
          <p:nvPr/>
        </p:nvSpPr>
        <p:spPr>
          <a:xfrm rot="16200000">
            <a:off x="801304" y="3297555"/>
            <a:ext cx="4956736" cy="419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pt-PT" sz="1600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pt-PT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ubcapítulo </a:t>
            </a:r>
            <a:r>
              <a:rPr lang="pt-PT" sz="1600" dirty="0"/>
              <a:t>Separação dos Dados em Treino e Teste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80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14</a:t>
            </a:fld>
            <a:endParaRPr lang="en-US" sz="1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DD0BE9C-4B2A-13F2-1846-CE9D671D0CA0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000687D-F161-331F-3576-06E7699C83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721D4AC-03C6-A7C0-8BDB-732E2AAA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– Modelo </a:t>
            </a:r>
            <a:r>
              <a:rPr lang="pt-PT" i="1" dirty="0" err="1"/>
              <a:t>Stacked</a:t>
            </a:r>
            <a:r>
              <a:rPr lang="pt-PT" i="1" dirty="0"/>
              <a:t> LSTM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2A3C5-5ACB-03C1-D708-563FBC6359B9}"/>
              </a:ext>
            </a:extLst>
          </p:cNvPr>
          <p:cNvSpPr txBox="1"/>
          <p:nvPr/>
        </p:nvSpPr>
        <p:spPr>
          <a:xfrm>
            <a:off x="1520662" y="1615163"/>
            <a:ext cx="957596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1.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model_lstm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Sequential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()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2.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model_lstm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LSTM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64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input_shape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train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shape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]),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return_sequences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3.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model_lstm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Dropout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0.2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4.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model_lstm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LSTM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64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5.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model_lstm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Dropout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0.2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6.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model_lstm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Dense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32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activation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en-US" sz="18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relu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7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model_lstm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Dense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activation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'sigmoid’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	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8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 </a:t>
            </a:r>
            <a:r>
              <a:rPr lang="en-US" sz="18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# Compile the model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9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model_lstm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compile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optimizer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en-US" sz="18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adam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loss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en-US" sz="18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binary_crossentropy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metrics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=[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'accuracy'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])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7436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15</a:t>
            </a:fld>
            <a:endParaRPr lang="en-US" sz="1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DD0BE9C-4B2A-13F2-1846-CE9D671D0CA0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000687D-F161-331F-3576-06E7699C83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721D4AC-03C6-A7C0-8BDB-732E2AAA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– Modelo </a:t>
            </a:r>
            <a:r>
              <a:rPr lang="pt-PT" i="1" dirty="0" err="1"/>
              <a:t>Bidirectional</a:t>
            </a:r>
            <a:r>
              <a:rPr lang="pt-PT" i="1" dirty="0"/>
              <a:t> LSTM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2A3C5-5ACB-03C1-D708-563FBC6359B9}"/>
              </a:ext>
            </a:extLst>
          </p:cNvPr>
          <p:cNvSpPr txBox="1"/>
          <p:nvPr/>
        </p:nvSpPr>
        <p:spPr>
          <a:xfrm>
            <a:off x="1520662" y="1112198"/>
            <a:ext cx="962526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1. </a:t>
            </a:r>
            <a:r>
              <a:rPr lang="en-US" sz="18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# Model configuration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2.  model 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Sequential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3.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Bidirectional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LSTM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64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return_sequences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input_shape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train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shape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],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train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shape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])))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4.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BatchNormalization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5.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Dropout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0.5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7.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Bidirectional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LSTM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64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return_sequences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False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8.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BatchNormalization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9.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Dropout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0.2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10.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Dense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64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activation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en-US" sz="18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relu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11.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BatchNormalization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12.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Dropout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0.1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13.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Dense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activation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'sigmoid’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solidFill>
                <a:srgbClr val="666600"/>
              </a:solidFill>
              <a:effectLst/>
              <a:latin typeface="Consolas" panose="020B0609020204030204" pitchFamily="49" charset="0"/>
              <a:ea typeface="MS Mincho" panose="02020609040205080304" pitchFamily="49" charset="-128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14. </a:t>
            </a:r>
            <a:r>
              <a:rPr lang="en-US" sz="18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# Compile the model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15. 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pt-PT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compile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loss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pt-PT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'binary_</a:t>
            </a:r>
            <a:r>
              <a:rPr lang="pt-PT" sz="18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crossentropy</a:t>
            </a:r>
            <a:r>
              <a:rPr lang="pt-PT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optimizer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pt-PT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'adam'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metrics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=[</a:t>
            </a:r>
            <a:r>
              <a:rPr lang="pt-PT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pt-PT" sz="18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accuracy</a:t>
            </a:r>
            <a:r>
              <a:rPr lang="pt-PT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])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7966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16</a:t>
            </a:fld>
            <a:endParaRPr lang="en-US" sz="1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DD0BE9C-4B2A-13F2-1846-CE9D671D0CA0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000687D-F161-331F-3576-06E7699C83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721D4AC-03C6-A7C0-8BDB-732E2AAA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– Modelo </a:t>
            </a:r>
            <a:r>
              <a:rPr lang="pt-PT" i="1" dirty="0" err="1"/>
              <a:t>Convolutional</a:t>
            </a:r>
            <a:r>
              <a:rPr lang="pt-PT" i="1" dirty="0"/>
              <a:t> LSTM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2A3C5-5ACB-03C1-D708-563FBC6359B9}"/>
              </a:ext>
            </a:extLst>
          </p:cNvPr>
          <p:cNvSpPr txBox="1"/>
          <p:nvPr/>
        </p:nvSpPr>
        <p:spPr>
          <a:xfrm>
            <a:off x="1520662" y="1375619"/>
            <a:ext cx="962526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1. </a:t>
            </a:r>
            <a:r>
              <a:rPr lang="en-US" sz="18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# Model configuration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MS Mincho" panose="02020609040205080304" pitchFamily="49" charset="-128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2. model 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Sequential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3.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Conv1D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filters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64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kernel_size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activation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en-US" sz="18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relu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input_shape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train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shape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],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train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shape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])))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4.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BatchNormalization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5.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Dropout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0.5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6.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LSTM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256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return_sequences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7.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Dropout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0.2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8.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LSTM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128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9.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Dropout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0.2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10.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Dense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activation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'sigmoid’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11. </a:t>
            </a:r>
            <a:r>
              <a:rPr lang="en-US" sz="18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# Compile the model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12. 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pt-PT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compile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optimizer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pt-PT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'adam'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loss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pt-PT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pt-PT" sz="18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binary_crossentropy</a:t>
            </a:r>
            <a:r>
              <a:rPr lang="pt-PT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metrics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=[</a:t>
            </a:r>
            <a:r>
              <a:rPr lang="pt-PT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pt-PT" sz="18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accuracy</a:t>
            </a:r>
            <a:r>
              <a:rPr lang="pt-PT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])</a:t>
            </a: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6604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17</a:t>
            </a:fld>
            <a:endParaRPr lang="en-US" sz="1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DD0BE9C-4B2A-13F2-1846-CE9D671D0CA0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000687D-F161-331F-3576-06E7699C83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721D4AC-03C6-A7C0-8BDB-732E2AAA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– Treino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32E8C5-B80A-F921-E952-6C482071E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062" y="823912"/>
            <a:ext cx="81438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52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Resultados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18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F64EEA-40D8-6176-35EB-8C60E4A14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32681"/>
              </p:ext>
            </p:extLst>
          </p:nvPr>
        </p:nvGraphicFramePr>
        <p:xfrm>
          <a:off x="2329361" y="1879600"/>
          <a:ext cx="7533277" cy="3098800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202325">
                  <a:extLst>
                    <a:ext uri="{9D8B030D-6E8A-4147-A177-3AD203B41FA5}">
                      <a16:colId xmlns:a16="http://schemas.microsoft.com/office/drawing/2014/main" val="876271607"/>
                    </a:ext>
                  </a:extLst>
                </a:gridCol>
                <a:gridCol w="1792224">
                  <a:extLst>
                    <a:ext uri="{9D8B030D-6E8A-4147-A177-3AD203B41FA5}">
                      <a16:colId xmlns:a16="http://schemas.microsoft.com/office/drawing/2014/main" val="364642405"/>
                    </a:ext>
                  </a:extLst>
                </a:gridCol>
                <a:gridCol w="1408176">
                  <a:extLst>
                    <a:ext uri="{9D8B030D-6E8A-4147-A177-3AD203B41FA5}">
                      <a16:colId xmlns:a16="http://schemas.microsoft.com/office/drawing/2014/main" val="2081511360"/>
                    </a:ext>
                  </a:extLst>
                </a:gridCol>
                <a:gridCol w="2130552">
                  <a:extLst>
                    <a:ext uri="{9D8B030D-6E8A-4147-A177-3AD203B41FA5}">
                      <a16:colId xmlns:a16="http://schemas.microsoft.com/office/drawing/2014/main" val="2203261550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Metrics</a:t>
                      </a:r>
                      <a:endParaRPr lang="pt-PT" sz="20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ConvLSTM</a:t>
                      </a:r>
                      <a:endParaRPr lang="pt-PT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BiLSTM</a:t>
                      </a:r>
                      <a:endParaRPr lang="pt-PT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>
                          <a:solidFill>
                            <a:schemeClr val="tx1"/>
                          </a:solidFill>
                          <a:effectLst/>
                        </a:rPr>
                        <a:t>Stacked LSTM</a:t>
                      </a:r>
                      <a:endParaRPr lang="pt-PT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126222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dirty="0" err="1">
                          <a:effectLst/>
                        </a:rPr>
                        <a:t>Test</a:t>
                      </a:r>
                      <a:r>
                        <a:rPr lang="pt-PT" sz="2000" dirty="0">
                          <a:effectLst/>
                        </a:rPr>
                        <a:t> </a:t>
                      </a:r>
                      <a:r>
                        <a:rPr lang="pt-PT" sz="2000" b="1" kern="1200" dirty="0">
                          <a:solidFill>
                            <a:schemeClr val="tx1"/>
                          </a:solidFill>
                          <a:effectLst/>
                        </a:rPr>
                        <a:t>Accuracy </a:t>
                      </a:r>
                      <a:endParaRPr lang="pt-PT" sz="20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97.71%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96.06%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96.38%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281016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  <a:endParaRPr lang="pt-PT" sz="20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95.40%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84.66%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95.00%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5609287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F1 Score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93.02%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87.56%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85.65%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83480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Recall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93.96%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81.66%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89.29%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4234989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Hamming Loss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0.20%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0.33%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0.32%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811943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Jaccard Score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88.95%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72.69%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81.95%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2569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325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Resultados por classe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19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A1D1F6E0-1A6C-232E-B6AD-263DD8949166}"/>
              </a:ext>
            </a:extLst>
          </p:cNvPr>
          <p:cNvSpPr txBox="1">
            <a:spLocks/>
          </p:cNvSpPr>
          <p:nvPr/>
        </p:nvSpPr>
        <p:spPr>
          <a:xfrm>
            <a:off x="1743455" y="776531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B4BC2F03-7C1E-41FC-467C-30C492E35838}"/>
              </a:ext>
            </a:extLst>
          </p:cNvPr>
          <p:cNvSpPr txBox="1">
            <a:spLocks/>
          </p:cNvSpPr>
          <p:nvPr/>
        </p:nvSpPr>
        <p:spPr>
          <a:xfrm>
            <a:off x="4945739" y="776531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13" name="Picture 12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7D1DE065-CA9C-7CEF-662E-35D4D04E2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8318" y="1280841"/>
            <a:ext cx="2995363" cy="2075439"/>
          </a:xfrm>
          <a:prstGeom prst="rect">
            <a:avLst/>
          </a:prstGeom>
        </p:spPr>
      </p:pic>
      <p:pic>
        <p:nvPicPr>
          <p:cNvPr id="14" name="Picture 13" descr="A green and white chart&#10;&#10;Description automatically generated">
            <a:extLst>
              <a:ext uri="{FF2B5EF4-FFF2-40B4-BE49-F238E27FC236}">
                <a16:creationId xmlns:a16="http://schemas.microsoft.com/office/drawing/2014/main" id="{37CA9CB9-74D5-6DD0-D0C0-9D91B1B316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5387" y="1280841"/>
            <a:ext cx="2995363" cy="21481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4090867-FC13-7AA9-63F7-0F30513A3E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8318" y="3654926"/>
            <a:ext cx="2995363" cy="23579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6BB4F1-737F-1701-E8BF-D144A5DF86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0638" y="3654926"/>
            <a:ext cx="2995363" cy="23579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98464E5-0BF0-EEB8-22B6-285BD33E50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51249" y="1280841"/>
            <a:ext cx="2990112" cy="2192377"/>
          </a:xfrm>
          <a:prstGeom prst="rect">
            <a:avLst/>
          </a:prstGeom>
        </p:spPr>
      </p:pic>
      <p:sp>
        <p:nvSpPr>
          <p:cNvPr id="25" name="Title 6">
            <a:extLst>
              <a:ext uri="{FF2B5EF4-FFF2-40B4-BE49-F238E27FC236}">
                <a16:creationId xmlns:a16="http://schemas.microsoft.com/office/drawing/2014/main" id="{C5E63A83-65CD-01EE-3C55-D453F19C5A97}"/>
              </a:ext>
            </a:extLst>
          </p:cNvPr>
          <p:cNvSpPr txBox="1">
            <a:spLocks/>
          </p:cNvSpPr>
          <p:nvPr/>
        </p:nvSpPr>
        <p:spPr>
          <a:xfrm>
            <a:off x="8196042" y="776531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 err="1">
                <a:latin typeface="Univers Light (Body)"/>
                <a:cs typeface="Arial" panose="020B0604020202020204" pitchFamily="34" charset="0"/>
              </a:rPr>
              <a:t>Conv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267C447-47EA-C79C-468C-D8A47DEA8D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5997" y="3654925"/>
            <a:ext cx="2995364" cy="235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36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23" y="737115"/>
            <a:ext cx="4524178" cy="5407091"/>
          </a:xfrm>
        </p:spPr>
        <p:txBody>
          <a:bodyPr/>
          <a:lstStyle/>
          <a:p>
            <a:r>
              <a:rPr lang="en-GB" sz="3600" b="1" dirty="0" err="1">
                <a:cs typeface="Arial" panose="020B0604020202020204" pitchFamily="34" charset="0"/>
              </a:rPr>
              <a:t>Sumário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70465" y="1894379"/>
            <a:ext cx="4449712" cy="422650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PT" sz="2400" dirty="0"/>
              <a:t>Introdução, Motivação e Objetivos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Soluções Existentes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Arquitetura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Primeira Abordagem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Segunda Abordagem 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Resultados Obtidos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Artigo 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Desafios e Dificuldades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Conclusões</a:t>
            </a:r>
          </a:p>
          <a:p>
            <a:pPr marL="457200" indent="-457200">
              <a:buFont typeface="+mj-lt"/>
              <a:buAutoNum type="arabicPeriod"/>
            </a:pPr>
            <a:endParaRPr lang="pt-PT" sz="2400" dirty="0"/>
          </a:p>
          <a:p>
            <a:pPr marL="457200" indent="-457200">
              <a:buFont typeface="+mj-lt"/>
              <a:buAutoNum type="arabicPeriod"/>
            </a:pPr>
            <a:endParaRPr lang="pt-PT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</a:t>
            </a:fld>
            <a:endParaRPr lang="en-US" sz="180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25552FE-10ED-8E49-9286-475A5723D0A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0521DE2-1F63-7063-0265-86036DD469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ses de Dados | Bibliotecas do Politécnico de Leiria">
            <a:extLst>
              <a:ext uri="{FF2B5EF4-FFF2-40B4-BE49-F238E27FC236}">
                <a16:creationId xmlns:a16="http://schemas.microsoft.com/office/drawing/2014/main" id="{B1B01E8C-9137-D620-51C1-D8D375F18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930" y="5968657"/>
            <a:ext cx="1443668" cy="62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B3278D-D93F-70CF-96C2-FA1D44CD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Segunda abordagem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6E32E-F959-3CAC-8458-FACB315801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Classificação </a:t>
            </a:r>
            <a:r>
              <a:rPr lang="pt-PT" dirty="0" err="1"/>
              <a:t>multiclasse</a:t>
            </a:r>
            <a:r>
              <a:rPr lang="pt-PT" dirty="0"/>
              <a:t> de cenários pré-gravados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AD625-992D-C2DF-730D-31EA25299D0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20</a:t>
            </a:fld>
            <a:endParaRPr lang="en-US" sz="18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5C0CCB1-F6A1-2E1A-8DDE-89F4C7EE6ADC}"/>
              </a:ext>
            </a:extLst>
          </p:cNvPr>
          <p:cNvSpPr txBox="1">
            <a:spLocks/>
          </p:cNvSpPr>
          <p:nvPr/>
        </p:nvSpPr>
        <p:spPr>
          <a:xfrm>
            <a:off x="4038600" y="608699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45086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28DC094-683C-1C7D-D45D-0ECECA59B3ED}"/>
              </a:ext>
            </a:extLst>
          </p:cNvPr>
          <p:cNvSpPr/>
          <p:nvPr/>
        </p:nvSpPr>
        <p:spPr>
          <a:xfrm>
            <a:off x="4488318" y="4255740"/>
            <a:ext cx="890700" cy="8907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21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2B34F62-B728-4FBE-076F-B2DC8C76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– Cenários de condução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C5B1135-27E2-BC82-2631-08F3CA815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19808"/>
              </p:ext>
            </p:extLst>
          </p:nvPr>
        </p:nvGraphicFramePr>
        <p:xfrm>
          <a:off x="1484231" y="1341745"/>
          <a:ext cx="6759943" cy="2264267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688737">
                  <a:extLst>
                    <a:ext uri="{9D8B030D-6E8A-4147-A177-3AD203B41FA5}">
                      <a16:colId xmlns:a16="http://schemas.microsoft.com/office/drawing/2014/main" val="2592927964"/>
                    </a:ext>
                  </a:extLst>
                </a:gridCol>
                <a:gridCol w="5071206">
                  <a:extLst>
                    <a:ext uri="{9D8B030D-6E8A-4147-A177-3AD203B41FA5}">
                      <a16:colId xmlns:a16="http://schemas.microsoft.com/office/drawing/2014/main" val="207347917"/>
                    </a:ext>
                  </a:extLst>
                </a:gridCol>
              </a:tblGrid>
              <a:tr h="40485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Cenário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Descrição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7285057"/>
                  </a:ext>
                </a:extLst>
              </a:tr>
              <a:tr h="676646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Acceleration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parte do estado de repouso e acelera até atingir uma velocidade específica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4345370"/>
                  </a:ext>
                </a:extLst>
              </a:tr>
              <a:tr h="676646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Brake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reduz a velocidade até parar, usando o pedal de travão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9623289"/>
                  </a:ext>
                </a:extLst>
              </a:tr>
              <a:tr h="506124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Intersection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simula o comportamento numa interseção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05779"/>
                  </a:ext>
                </a:extLst>
              </a:tr>
            </a:tbl>
          </a:graphicData>
        </a:graphic>
      </p:graphicFrame>
      <p:sp>
        <p:nvSpPr>
          <p:cNvPr id="11" name="Rectangle 10" descr="Speedometer Low with solid fill">
            <a:extLst>
              <a:ext uri="{FF2B5EF4-FFF2-40B4-BE49-F238E27FC236}">
                <a16:creationId xmlns:a16="http://schemas.microsoft.com/office/drawing/2014/main" id="{72AACB8D-35A2-0E77-AD7F-785B01285845}"/>
              </a:ext>
            </a:extLst>
          </p:cNvPr>
          <p:cNvSpPr/>
          <p:nvPr/>
        </p:nvSpPr>
        <p:spPr>
          <a:xfrm>
            <a:off x="4678139" y="4428917"/>
            <a:ext cx="511057" cy="511057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041E84-0AB7-58C4-50B9-E2C27C020858}"/>
              </a:ext>
            </a:extLst>
          </p:cNvPr>
          <p:cNvGrpSpPr/>
          <p:nvPr/>
        </p:nvGrpSpPr>
        <p:grpSpPr>
          <a:xfrm>
            <a:off x="4190786" y="5305017"/>
            <a:ext cx="1458984" cy="583593"/>
            <a:chOff x="2360576" y="1167802"/>
            <a:chExt cx="1458984" cy="58359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23DB31-3B63-5CA4-BA71-BF3CA65DB39D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F1DFF4-54C9-AFD0-C9A6-910BF89E092D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Slow</a:t>
              </a:r>
              <a:endParaRPr lang="en-US" sz="1400" b="1" i="1" kern="1200" dirty="0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3E29F7A4-CE93-75E0-4DF7-9C4ABEF2ADEC}"/>
              </a:ext>
            </a:extLst>
          </p:cNvPr>
          <p:cNvSpPr/>
          <p:nvPr/>
        </p:nvSpPr>
        <p:spPr>
          <a:xfrm>
            <a:off x="6851940" y="4224552"/>
            <a:ext cx="889980" cy="88998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Rectangle 16" descr="Gauge with solid fill">
            <a:extLst>
              <a:ext uri="{FF2B5EF4-FFF2-40B4-BE49-F238E27FC236}">
                <a16:creationId xmlns:a16="http://schemas.microsoft.com/office/drawing/2014/main" id="{FC714D8E-F2DF-FE54-C1BA-D6AD0F6D64A5}"/>
              </a:ext>
            </a:extLst>
          </p:cNvPr>
          <p:cNvSpPr/>
          <p:nvPr/>
        </p:nvSpPr>
        <p:spPr>
          <a:xfrm>
            <a:off x="7041608" y="4412342"/>
            <a:ext cx="510644" cy="510644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FC5A36-11CD-2AF2-FBBE-9AC4518B0874}"/>
              </a:ext>
            </a:extLst>
          </p:cNvPr>
          <p:cNvGrpSpPr/>
          <p:nvPr/>
        </p:nvGrpSpPr>
        <p:grpSpPr>
          <a:xfrm>
            <a:off x="6567438" y="5267458"/>
            <a:ext cx="1458984" cy="583593"/>
            <a:chOff x="2360576" y="1167802"/>
            <a:chExt cx="1458984" cy="58359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E03247-7596-BA9B-98D2-03A3DCF85AFA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E479A7-F07F-2F7F-9F01-1529E531161E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Aggressive</a:t>
              </a:r>
              <a:endParaRPr lang="en-US" sz="1400" b="1" i="1" kern="1200" dirty="0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62EBFD24-D78F-604E-F437-32B0ECFE6919}"/>
              </a:ext>
            </a:extLst>
          </p:cNvPr>
          <p:cNvSpPr/>
          <p:nvPr/>
        </p:nvSpPr>
        <p:spPr>
          <a:xfrm>
            <a:off x="5650650" y="4489728"/>
            <a:ext cx="890700" cy="8907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2" name="Rectangle 21" descr="Speedometer Middle outline">
            <a:extLst>
              <a:ext uri="{FF2B5EF4-FFF2-40B4-BE49-F238E27FC236}">
                <a16:creationId xmlns:a16="http://schemas.microsoft.com/office/drawing/2014/main" id="{20875913-F2F1-152A-994E-4BF052FA6D8C}"/>
              </a:ext>
            </a:extLst>
          </p:cNvPr>
          <p:cNvSpPr/>
          <p:nvPr/>
        </p:nvSpPr>
        <p:spPr>
          <a:xfrm>
            <a:off x="5833956" y="4674823"/>
            <a:ext cx="511057" cy="511057"/>
          </a:xfrm>
          <a:prstGeom prst="rect">
            <a:avLst/>
          </a:pr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E01E6D-A39A-A1C7-6F31-2B6021F6D216}"/>
              </a:ext>
            </a:extLst>
          </p:cNvPr>
          <p:cNvGrpSpPr/>
          <p:nvPr/>
        </p:nvGrpSpPr>
        <p:grpSpPr>
          <a:xfrm>
            <a:off x="5489768" y="5518478"/>
            <a:ext cx="1212463" cy="324542"/>
            <a:chOff x="1290068" y="2752245"/>
            <a:chExt cx="3637736" cy="98152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8F72355-EFA4-7B3B-49A1-D2569174A9D4}"/>
                </a:ext>
              </a:extLst>
            </p:cNvPr>
            <p:cNvSpPr/>
            <p:nvPr/>
          </p:nvSpPr>
          <p:spPr>
            <a:xfrm>
              <a:off x="1290068" y="3013769"/>
              <a:ext cx="36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18A976B-2376-5A17-4F21-58D2BFEDA8D2}"/>
                </a:ext>
              </a:extLst>
            </p:cNvPr>
            <p:cNvSpPr txBox="1"/>
            <p:nvPr/>
          </p:nvSpPr>
          <p:spPr>
            <a:xfrm>
              <a:off x="1327804" y="2752245"/>
              <a:ext cx="36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400" b="1" i="1" kern="1200" dirty="0"/>
                <a:t>Normal</a:t>
              </a:r>
            </a:p>
          </p:txBody>
        </p:sp>
      </p:grpSp>
      <p:pic>
        <p:nvPicPr>
          <p:cNvPr id="42" name="Picture 41" descr="An aerial view of a road&#10;&#10;Description automatically generated">
            <a:extLst>
              <a:ext uri="{FF2B5EF4-FFF2-40B4-BE49-F238E27FC236}">
                <a16:creationId xmlns:a16="http://schemas.microsoft.com/office/drawing/2014/main" id="{E140ADF6-DD5A-198B-7F9D-B2C2666C36C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205" y="1335792"/>
            <a:ext cx="3037668" cy="227825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B1B4EB5-C10E-080A-95A7-899B85F0BFE0}"/>
              </a:ext>
            </a:extLst>
          </p:cNvPr>
          <p:cNvSpPr txBox="1"/>
          <p:nvPr/>
        </p:nvSpPr>
        <p:spPr>
          <a:xfrm>
            <a:off x="8250156" y="3614044"/>
            <a:ext cx="3023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Cenário de condução - Interseção</a:t>
            </a:r>
          </a:p>
        </p:txBody>
      </p:sp>
    </p:spTree>
    <p:extLst>
      <p:ext uri="{BB962C8B-B14F-4D97-AF65-F5344CB8AC3E}">
        <p14:creationId xmlns:p14="http://schemas.microsoft.com/office/powerpoint/2010/main" val="205344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6" grpId="0" animBg="1"/>
      <p:bldP spid="17" grpId="0" animBg="1"/>
      <p:bldP spid="21" grpId="0" animBg="1"/>
      <p:bldP spid="22" grpId="0" animBg="1"/>
      <p:bldP spid="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22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Processamento de dados</a:t>
            </a:r>
          </a:p>
        </p:txBody>
      </p:sp>
      <p:pic>
        <p:nvPicPr>
          <p:cNvPr id="9" name="Picture 8" descr="A diagram of a company&#10;&#10;Description automatically generated">
            <a:extLst>
              <a:ext uri="{FF2B5EF4-FFF2-40B4-BE49-F238E27FC236}">
                <a16:creationId xmlns:a16="http://schemas.microsoft.com/office/drawing/2014/main" id="{53C25548-7C2E-E6F3-AD76-D6C5CF10F48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32" b="49487"/>
          <a:stretch/>
        </p:blipFill>
        <p:spPr>
          <a:xfrm>
            <a:off x="3606826" y="1019346"/>
            <a:ext cx="4978348" cy="481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6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23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Processamento de dados</a:t>
            </a:r>
          </a:p>
        </p:txBody>
      </p:sp>
      <p:pic>
        <p:nvPicPr>
          <p:cNvPr id="12" name="Picture 11" descr="A diagram of a company&#10;&#10;Description automatically generated">
            <a:extLst>
              <a:ext uri="{FF2B5EF4-FFF2-40B4-BE49-F238E27FC236}">
                <a16:creationId xmlns:a16="http://schemas.microsoft.com/office/drawing/2014/main" id="{B7EA3BDE-D73D-4709-FEC7-62AC412636B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0422"/>
          <a:stretch/>
        </p:blipFill>
        <p:spPr>
          <a:xfrm>
            <a:off x="3561063" y="1022116"/>
            <a:ext cx="5069874" cy="481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37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24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Modelos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3D054E-BF66-4A80-4A95-477E68155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662" y="1883870"/>
            <a:ext cx="9753890" cy="10208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D7B7A8-01FE-F619-B2E5-3AD3BE2EA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662" y="4028558"/>
            <a:ext cx="9753890" cy="1016560"/>
          </a:xfrm>
          <a:prstGeom prst="rect">
            <a:avLst/>
          </a:prstGeom>
        </p:spPr>
      </p:pic>
      <p:sp>
        <p:nvSpPr>
          <p:cNvPr id="20" name="Title 6">
            <a:extLst>
              <a:ext uri="{FF2B5EF4-FFF2-40B4-BE49-F238E27FC236}">
                <a16:creationId xmlns:a16="http://schemas.microsoft.com/office/drawing/2014/main" id="{8BDB5905-9F2D-572E-E649-FDAECE165AEC}"/>
              </a:ext>
            </a:extLst>
          </p:cNvPr>
          <p:cNvSpPr txBox="1">
            <a:spLocks/>
          </p:cNvSpPr>
          <p:nvPr/>
        </p:nvSpPr>
        <p:spPr>
          <a:xfrm>
            <a:off x="4926050" y="1371874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1B4F5E7C-34E7-1671-724A-74276CC3CA7F}"/>
              </a:ext>
            </a:extLst>
          </p:cNvPr>
          <p:cNvSpPr txBox="1">
            <a:spLocks/>
          </p:cNvSpPr>
          <p:nvPr/>
        </p:nvSpPr>
        <p:spPr>
          <a:xfrm>
            <a:off x="4945737" y="3529331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8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25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Resultados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D95712-E605-053D-26F3-7087BD413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924575"/>
              </p:ext>
            </p:extLst>
          </p:nvPr>
        </p:nvGraphicFramePr>
        <p:xfrm>
          <a:off x="2806041" y="1855952"/>
          <a:ext cx="6579918" cy="3146095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480977">
                  <a:extLst>
                    <a:ext uri="{9D8B030D-6E8A-4147-A177-3AD203B41FA5}">
                      <a16:colId xmlns:a16="http://schemas.microsoft.com/office/drawing/2014/main" val="3559163240"/>
                    </a:ext>
                  </a:extLst>
                </a:gridCol>
                <a:gridCol w="1696806">
                  <a:extLst>
                    <a:ext uri="{9D8B030D-6E8A-4147-A177-3AD203B41FA5}">
                      <a16:colId xmlns:a16="http://schemas.microsoft.com/office/drawing/2014/main" val="593610556"/>
                    </a:ext>
                  </a:extLst>
                </a:gridCol>
                <a:gridCol w="2402135">
                  <a:extLst>
                    <a:ext uri="{9D8B030D-6E8A-4147-A177-3AD203B41FA5}">
                      <a16:colId xmlns:a16="http://schemas.microsoft.com/office/drawing/2014/main" val="3784452243"/>
                    </a:ext>
                  </a:extLst>
                </a:gridCol>
              </a:tblGrid>
              <a:tr h="562849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Metric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BiLSTM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StackedLSTM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3015650235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Test</a:t>
                      </a:r>
                      <a:r>
                        <a:rPr lang="pt-PT" sz="2000" i="1" dirty="0">
                          <a:effectLst/>
                        </a:rPr>
                        <a:t> Accuracy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96.56%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dirty="0">
                          <a:effectLst/>
                        </a:rPr>
                        <a:t>96.32%</a:t>
                      </a:r>
                      <a:endParaRPr lang="pt-P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3007386435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Test</a:t>
                      </a:r>
                      <a:r>
                        <a:rPr lang="pt-PT" sz="2000" i="1" dirty="0">
                          <a:effectLst/>
                        </a:rPr>
                        <a:t> </a:t>
                      </a:r>
                      <a:r>
                        <a:rPr lang="pt-PT" sz="2000" i="1" dirty="0" err="1">
                          <a:effectLst/>
                        </a:rPr>
                        <a:t>Loss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0.0839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dirty="0">
                          <a:effectLst/>
                        </a:rPr>
                        <a:t>0.0856</a:t>
                      </a:r>
                      <a:endParaRPr lang="pt-P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2182097153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Precision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>
                          <a:effectLst/>
                        </a:rPr>
                        <a:t>96.73%</a:t>
                      </a:r>
                      <a:endParaRPr lang="pt-PT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97.24%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1927312763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Recall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>
                          <a:effectLst/>
                        </a:rPr>
                        <a:t>96.32%</a:t>
                      </a:r>
                      <a:endParaRPr lang="pt-PT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97.16%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108437510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>
                          <a:effectLst/>
                        </a:rPr>
                        <a:t>F1 Score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>
                          <a:effectLst/>
                        </a:rPr>
                        <a:t>96.51%</a:t>
                      </a:r>
                      <a:endParaRPr lang="pt-PT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97.2%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2103904692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>
                          <a:effectLst/>
                        </a:rPr>
                        <a:t>MPCE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dirty="0">
                          <a:effectLst/>
                        </a:rPr>
                        <a:t>3.68%</a:t>
                      </a:r>
                      <a:endParaRPr lang="pt-P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2.83%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4074837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62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26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Resultados por classe</a:t>
            </a:r>
          </a:p>
        </p:txBody>
      </p:sp>
      <p:pic>
        <p:nvPicPr>
          <p:cNvPr id="5" name="Picture 4" descr="A green bar graph with white text&#10;&#10;Description automatically generated">
            <a:extLst>
              <a:ext uri="{FF2B5EF4-FFF2-40B4-BE49-F238E27FC236}">
                <a16:creationId xmlns:a16="http://schemas.microsoft.com/office/drawing/2014/main" id="{7FF70495-98A0-2DF4-FB79-F3C222C6D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658" y="1217816"/>
            <a:ext cx="3394170" cy="2170902"/>
          </a:xfrm>
          <a:prstGeom prst="rect">
            <a:avLst/>
          </a:prstGeom>
        </p:spPr>
      </p:pic>
      <p:pic>
        <p:nvPicPr>
          <p:cNvPr id="8" name="Picture 7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E3B9DD0D-D34B-68CF-1E14-5D61798C1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2027" y="1217816"/>
            <a:ext cx="3100317" cy="2170902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A1D1F6E0-1A6C-232E-B6AD-263DD8949166}"/>
              </a:ext>
            </a:extLst>
          </p:cNvPr>
          <p:cNvSpPr txBox="1">
            <a:spLocks/>
          </p:cNvSpPr>
          <p:nvPr/>
        </p:nvSpPr>
        <p:spPr>
          <a:xfrm>
            <a:off x="4926050" y="713506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B4BC2F03-7C1E-41FC-467C-30C492E35838}"/>
              </a:ext>
            </a:extLst>
          </p:cNvPr>
          <p:cNvSpPr txBox="1">
            <a:spLocks/>
          </p:cNvSpPr>
          <p:nvPr/>
        </p:nvSpPr>
        <p:spPr>
          <a:xfrm>
            <a:off x="4945737" y="3474467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11" name="Picture 10" descr="A graph showing a number of green rectangular bars&#10;&#10;Description automatically generated">
            <a:extLst>
              <a:ext uri="{FF2B5EF4-FFF2-40B4-BE49-F238E27FC236}">
                <a16:creationId xmlns:a16="http://schemas.microsoft.com/office/drawing/2014/main" id="{14D5FBC5-1303-7DA7-0165-020968C3BE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1462" y="3979081"/>
            <a:ext cx="3392366" cy="2170902"/>
          </a:xfrm>
          <a:prstGeom prst="rect">
            <a:avLst/>
          </a:prstGeom>
        </p:spPr>
      </p:pic>
      <p:pic>
        <p:nvPicPr>
          <p:cNvPr id="12" name="Picture 11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E8C54C33-5C88-2D2C-A4BF-22458C1B2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6242" y="3978777"/>
            <a:ext cx="3100316" cy="217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2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27</a:t>
            </a:fld>
            <a:endParaRPr lang="en-US" sz="1800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FBB63C1A-67E0-5B99-C398-A854313B7418}"/>
              </a:ext>
            </a:extLst>
          </p:cNvPr>
          <p:cNvSpPr txBox="1">
            <a:spLocks/>
          </p:cNvSpPr>
          <p:nvPr/>
        </p:nvSpPr>
        <p:spPr>
          <a:xfrm>
            <a:off x="2133600" y="2715207"/>
            <a:ext cx="8715376" cy="14275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An LSTM-Based Approach for Driving Behavior Classification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C93072-CDF3-30A8-91E2-BCBDDE4057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29DAF0-AB7B-3487-D8DE-0DBA95C6A4D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36906D6-4555-E63C-79F9-E8266C3E7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Artigo</a:t>
            </a:r>
          </a:p>
        </p:txBody>
      </p:sp>
    </p:spTree>
    <p:extLst>
      <p:ext uri="{BB962C8B-B14F-4D97-AF65-F5344CB8AC3E}">
        <p14:creationId xmlns:p14="http://schemas.microsoft.com/office/powerpoint/2010/main" val="153632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28</a:t>
            </a:fld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D6F773-4776-5A5C-D648-2B60572D9D07}"/>
              </a:ext>
            </a:extLst>
          </p:cNvPr>
          <p:cNvSpPr txBox="1"/>
          <p:nvPr/>
        </p:nvSpPr>
        <p:spPr>
          <a:xfrm>
            <a:off x="6724644" y="2034329"/>
            <a:ext cx="21526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+mj-lt"/>
              </a:rPr>
              <a:t>Dificuldades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D2ED64-6EDC-5049-5F37-C014C000A3D9}"/>
              </a:ext>
            </a:extLst>
          </p:cNvPr>
          <p:cNvSpPr txBox="1"/>
          <p:nvPr/>
        </p:nvSpPr>
        <p:spPr>
          <a:xfrm>
            <a:off x="1520662" y="2070819"/>
            <a:ext cx="2870363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+mj-lt"/>
              </a:rPr>
              <a:t>Desafios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63C09-B451-2365-E9F9-5336814EF339}"/>
              </a:ext>
            </a:extLst>
          </p:cNvPr>
          <p:cNvSpPr txBox="1"/>
          <p:nvPr/>
        </p:nvSpPr>
        <p:spPr>
          <a:xfrm>
            <a:off x="6724645" y="2724426"/>
            <a:ext cx="4324356" cy="2504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Expansão do 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endParaRPr lang="pt-PT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Integração com Tecnologias de Veículos Autónomos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Estudos de Impacto e Usabilidade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Aprimoramento dos Modelos de IA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A5FBB8-7582-CA7E-A74F-837139E14AB9}"/>
              </a:ext>
            </a:extLst>
          </p:cNvPr>
          <p:cNvSpPr txBox="1"/>
          <p:nvPr/>
        </p:nvSpPr>
        <p:spPr>
          <a:xfrm>
            <a:off x="1520662" y="2689835"/>
            <a:ext cx="4324356" cy="2104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Preprocessamento</a:t>
            </a:r>
            <a:r>
              <a:rPr lang="pt-PT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do Dados</a:t>
            </a:r>
            <a:endParaRPr lang="pt-PT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Arquiterurar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os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Modelos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Estudos de Impacto e Usabilidade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Aprimoramento dos Modelos de IA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B6006BB-BC46-913F-77DC-5E1EDFAFAD9B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C1B1CA0-4F7A-68EE-7113-6EDF1270F68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830C3EC-AB36-05CF-9E65-4C44854E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Desafios e Dificuldades</a:t>
            </a:r>
          </a:p>
        </p:txBody>
      </p:sp>
    </p:spTree>
    <p:extLst>
      <p:ext uri="{BB962C8B-B14F-4D97-AF65-F5344CB8AC3E}">
        <p14:creationId xmlns:p14="http://schemas.microsoft.com/office/powerpoint/2010/main" val="590479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29</a:t>
            </a:fld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38CFFE-CCBC-7643-9050-19D40AED96C5}"/>
              </a:ext>
            </a:extLst>
          </p:cNvPr>
          <p:cNvSpPr txBox="1"/>
          <p:nvPr/>
        </p:nvSpPr>
        <p:spPr>
          <a:xfrm>
            <a:off x="6724644" y="1947043"/>
            <a:ext cx="21526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err="1">
                <a:latin typeface="+mj-lt"/>
                <a:cs typeface="Arial" panose="020B0604020202020204" pitchFamily="34" charset="0"/>
              </a:rPr>
              <a:t>Trabalho</a:t>
            </a:r>
            <a:r>
              <a:rPr lang="en-GB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cs typeface="Arial" panose="020B0604020202020204" pitchFamily="34" charset="0"/>
              </a:rPr>
              <a:t>Futuro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ACCAE5-F625-25B5-9CDD-2344AA1A50B6}"/>
              </a:ext>
            </a:extLst>
          </p:cNvPr>
          <p:cNvSpPr txBox="1"/>
          <p:nvPr/>
        </p:nvSpPr>
        <p:spPr>
          <a:xfrm>
            <a:off x="1520662" y="1983533"/>
            <a:ext cx="2870363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err="1">
                <a:latin typeface="+mj-lt"/>
                <a:cs typeface="Arial" panose="020B0604020202020204" pitchFamily="34" charset="0"/>
              </a:rPr>
              <a:t>Objetivos</a:t>
            </a:r>
            <a:r>
              <a:rPr lang="en-GB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cs typeface="Arial" panose="020B0604020202020204" pitchFamily="34" charset="0"/>
              </a:rPr>
              <a:t>Cumpridos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C5D30-2DD7-C4B9-A6F8-C256BACD9280}"/>
              </a:ext>
            </a:extLst>
          </p:cNvPr>
          <p:cNvSpPr txBox="1"/>
          <p:nvPr/>
        </p:nvSpPr>
        <p:spPr>
          <a:xfrm>
            <a:off x="6724645" y="2637140"/>
            <a:ext cx="4324356" cy="2504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Expansão do 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endParaRPr lang="pt-PT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Integração com Tecnologias de Veículos Autónomos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Estudos de Impacto e Usabilidade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Aprimoramento dos Modelos de IA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EBE188-305F-8BF5-78DE-432F6BA18A2D}"/>
              </a:ext>
            </a:extLst>
          </p:cNvPr>
          <p:cNvSpPr txBox="1"/>
          <p:nvPr/>
        </p:nvSpPr>
        <p:spPr>
          <a:xfrm>
            <a:off x="1520662" y="2602549"/>
            <a:ext cx="4324356" cy="3350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Criação de Modelos LSTM </a:t>
            </a: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Treino dos Modelos Com o Dados 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PreProcessados</a:t>
            </a: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lassificar o comportamento do condutor com elevado grau de precisão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Relatórios e Análises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A6B169C-5B01-043B-CECA-8815CA5F149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9D66CAA-2642-0A88-3538-8283CE55ED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3E0C31A-4570-94C6-18D6-9D610698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79845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8" y="725454"/>
            <a:ext cx="9464681" cy="5407091"/>
          </a:xfrm>
        </p:spPr>
        <p:txBody>
          <a:bodyPr/>
          <a:lstStyle/>
          <a:p>
            <a:pPr algn="ctr"/>
            <a:r>
              <a:rPr lang="pt-PT" dirty="0"/>
              <a:t>Introdução, Motivação e Objetivos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3</a:t>
            </a:fld>
            <a:endParaRPr lang="en-US" sz="1800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79FC2B3-C721-C342-061C-7454BADF945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44" name="Footer Placeholder 4">
            <a:extLst>
              <a:ext uri="{FF2B5EF4-FFF2-40B4-BE49-F238E27FC236}">
                <a16:creationId xmlns:a16="http://schemas.microsoft.com/office/drawing/2014/main" id="{006595C8-F761-288A-AFC8-AF781970C9B0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544185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243" y="3591936"/>
            <a:ext cx="7770698" cy="805462"/>
          </a:xfrm>
        </p:spPr>
        <p:txBody>
          <a:bodyPr anchor="t">
            <a:normAutofit/>
          </a:bodyPr>
          <a:lstStyle/>
          <a:p>
            <a:r>
              <a:rPr lang="pt-PT" sz="4400" dirty="0"/>
              <a:t>AI DRIVING CLASSIFICATION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CFE66-A9E7-A365-967B-2FD670CB3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94223" y="4946114"/>
            <a:ext cx="2549318" cy="80546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sz="1600" dirty="0"/>
              <a:t>Alberto Pingo | 2202145</a:t>
            </a:r>
          </a:p>
          <a:p>
            <a:pPr>
              <a:spcAft>
                <a:spcPts val="600"/>
              </a:spcAft>
            </a:pPr>
            <a:r>
              <a:rPr lang="pt-PT" sz="1600" dirty="0"/>
              <a:t>João Castro | 2201781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F0DCF-73B9-178B-6C16-8676C75FC417}"/>
              </a:ext>
            </a:extLst>
          </p:cNvPr>
          <p:cNvSpPr txBox="1"/>
          <p:nvPr/>
        </p:nvSpPr>
        <p:spPr>
          <a:xfrm>
            <a:off x="4093110" y="1741851"/>
            <a:ext cx="4334964" cy="1117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pt-PT" sz="7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Obrigado!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5762E1C5-6997-DD95-9986-1ABBD361BFC6}"/>
              </a:ext>
            </a:extLst>
          </p:cNvPr>
          <p:cNvSpPr txBox="1">
            <a:spLocks/>
          </p:cNvSpPr>
          <p:nvPr/>
        </p:nvSpPr>
        <p:spPr>
          <a:xfrm>
            <a:off x="6742178" y="4978723"/>
            <a:ext cx="4520475" cy="1200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pt-PT" sz="1600" dirty="0"/>
              <a:t>Professora Anabela Moreira Bernardino</a:t>
            </a:r>
          </a:p>
          <a:p>
            <a:pPr>
              <a:spcAft>
                <a:spcPts val="600"/>
              </a:spcAft>
            </a:pPr>
            <a:r>
              <a:rPr lang="pt-PT" sz="1600" dirty="0"/>
              <a:t>Professor Sílvio </a:t>
            </a:r>
            <a:r>
              <a:rPr lang="pt-PT" sz="1600" dirty="0" err="1"/>
              <a:t>Priem</a:t>
            </a:r>
            <a:r>
              <a:rPr lang="pt-PT" sz="1600" dirty="0"/>
              <a:t> Mendes</a:t>
            </a:r>
          </a:p>
          <a:p>
            <a:pPr>
              <a:spcAft>
                <a:spcPts val="600"/>
              </a:spcAft>
            </a:pPr>
            <a:r>
              <a:rPr lang="pt-PT" sz="1600" dirty="0"/>
              <a:t>Professor Paulo Jorge Gonçalves Loureiro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6AC8D-49FD-F89D-6EC9-9B36ADF0A6CA}"/>
              </a:ext>
            </a:extLst>
          </p:cNvPr>
          <p:cNvSpPr txBox="1"/>
          <p:nvPr/>
        </p:nvSpPr>
        <p:spPr>
          <a:xfrm>
            <a:off x="6742178" y="4652193"/>
            <a:ext cx="1567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chemeClr val="bg1"/>
                </a:solidFill>
                <a:cs typeface="Arial" panose="020B0604020202020204" pitchFamily="34" charset="0"/>
              </a:rPr>
              <a:t>Orientadores</a:t>
            </a:r>
            <a:endParaRPr lang="pt-PT" sz="1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F11974-2208-6FEA-14AE-458E2D59DE20}"/>
              </a:ext>
            </a:extLst>
          </p:cNvPr>
          <p:cNvSpPr txBox="1"/>
          <p:nvPr/>
        </p:nvSpPr>
        <p:spPr>
          <a:xfrm>
            <a:off x="2094223" y="4652193"/>
            <a:ext cx="335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Projeto Informático </a:t>
            </a:r>
            <a:r>
              <a:rPr lang="pt-PT" sz="1600" b="1" dirty="0">
                <a:solidFill>
                  <a:schemeClr val="bg1"/>
                </a:solidFill>
              </a:rPr>
              <a:t>2023/2024</a:t>
            </a:r>
            <a:endParaRPr lang="pt-PT" b="1" dirty="0">
              <a:solidFill>
                <a:schemeClr val="bg1"/>
              </a:solidFill>
            </a:endParaRP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10DB6B2-C382-3303-E54B-B3BF6F1A2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60" y="0"/>
            <a:ext cx="3299209" cy="130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0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ABB3221-500E-C3C7-F854-F151852B641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z="1800" smtClean="0"/>
              <a:pPr>
                <a:spcAft>
                  <a:spcPts val="600"/>
                </a:spcAft>
              </a:pPr>
              <a:t>4</a:t>
            </a:fld>
            <a:endParaRPr lang="en-US" sz="1800" dirty="0"/>
          </a:p>
        </p:txBody>
      </p:sp>
      <p:graphicFrame>
        <p:nvGraphicFramePr>
          <p:cNvPr id="12" name="Text Placeholder 5">
            <a:extLst>
              <a:ext uri="{FF2B5EF4-FFF2-40B4-BE49-F238E27FC236}">
                <a16:creationId xmlns:a16="http://schemas.microsoft.com/office/drawing/2014/main" id="{451B6F7E-F29E-24F3-E0BA-D83A32FAE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5414816"/>
              </p:ext>
            </p:extLst>
          </p:nvPr>
        </p:nvGraphicFramePr>
        <p:xfrm>
          <a:off x="1520661" y="1577547"/>
          <a:ext cx="9150675" cy="4119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0E271E20-E466-4562-2D60-7FC8BE62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Introdução, Motivação e Objetivos</a:t>
            </a: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5EBC6DAA-892D-F126-485D-1B15B4BF3B1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39" name="Picture 3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67E26BA-9330-C9B7-08D2-12D2B1A7CFAA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8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E016BAB-9A4A-4390-A34C-F0D505054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DE442D8-3B45-4B08-BDEA-6EF2AE56EA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AFFFAE8-29BF-4838-997E-66C65AB8CA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5B155CA-7981-4AC2-A46B-D4C98C661F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7E2D505-BA84-4CEC-AB2F-FDA00E13F1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B65CF61-E763-4C7D-8FE3-A062F5CE6D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5B18A26-A28E-4745-A208-D63D4C2B8C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0B11B66-B24F-4864-95CD-2F92CB214F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E57C1BC-8F1E-4AD3-9CDC-53097447FB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5</a:t>
            </a:fld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EBD1AA-8908-636C-D6A6-38FEAA73AAD1}"/>
              </a:ext>
            </a:extLst>
          </p:cNvPr>
          <p:cNvSpPr txBox="1"/>
          <p:nvPr/>
        </p:nvSpPr>
        <p:spPr>
          <a:xfrm>
            <a:off x="1520662" y="1799575"/>
            <a:ext cx="10099681" cy="106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Driving Behavior Classification Based on Sensor Data Fusion Using LSTM Recurrent Neuronal Networks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CC4587-D3F2-80DB-4568-0F6282F3F71A}"/>
              </a:ext>
            </a:extLst>
          </p:cNvPr>
          <p:cNvSpPr txBox="1"/>
          <p:nvPr/>
        </p:nvSpPr>
        <p:spPr>
          <a:xfrm>
            <a:off x="1520662" y="2934551"/>
            <a:ext cx="10213982" cy="106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Driving Behavior Classification Based on Oversampled Signals of Smartphone Embedded Sensors Using an Optimized Stacked LSTM Neuronal Networks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A7E7D8-FA0A-4254-7918-C1C4E8CF61D9}"/>
              </a:ext>
            </a:extLst>
          </p:cNvPr>
          <p:cNvSpPr txBox="1"/>
          <p:nvPr/>
        </p:nvSpPr>
        <p:spPr>
          <a:xfrm>
            <a:off x="1520662" y="4146592"/>
            <a:ext cx="10213982" cy="55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Exploiting the use of recurrent neuronal networks for driver behavior profiling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570600-62D1-1F50-8D98-86927E76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Soluções Existentes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DF3F668-8516-F515-BEF4-D742B27BC9CC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7E7A95B-AD2F-6EEA-E9DA-BD65322D247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6</a:t>
            </a:fld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570600-62D1-1F50-8D98-86927E76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Tecnologias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DF3F668-8516-F515-BEF4-D742B27BC9CC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7E7A95B-AD2F-6EEA-E9DA-BD65322D247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D5074A2D-5669-EA31-28FF-FA678B47F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374" y="3285009"/>
            <a:ext cx="1467239" cy="146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1C5603-A9CC-1CB9-6FFD-344009625AAD}"/>
              </a:ext>
            </a:extLst>
          </p:cNvPr>
          <p:cNvSpPr txBox="1">
            <a:spLocks/>
          </p:cNvSpPr>
          <p:nvPr/>
        </p:nvSpPr>
        <p:spPr>
          <a:xfrm>
            <a:off x="2989574" y="1564109"/>
            <a:ext cx="2999824" cy="483631"/>
          </a:xfrm>
          <a:prstGeom prst="rect">
            <a:avLst/>
          </a:prstGeom>
        </p:spPr>
        <p:txBody>
          <a:bodyPr vert="horz" lIns="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/>
              <a:t>Linguagem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CE7B92-E289-82B0-0822-72D91AE4B09E}"/>
              </a:ext>
            </a:extLst>
          </p:cNvPr>
          <p:cNvSpPr txBox="1">
            <a:spLocks/>
          </p:cNvSpPr>
          <p:nvPr/>
        </p:nvSpPr>
        <p:spPr>
          <a:xfrm>
            <a:off x="7582621" y="1564110"/>
            <a:ext cx="2999824" cy="483631"/>
          </a:xfrm>
          <a:prstGeom prst="rect">
            <a:avLst/>
          </a:prstGeom>
        </p:spPr>
        <p:txBody>
          <a:bodyPr vert="horz" lIns="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/>
              <a:t>Bibliotecas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842EC0-165E-A4C8-7EF5-FF5DFC74B5C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786060" y="2047741"/>
            <a:ext cx="1296473" cy="39352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PT" dirty="0"/>
              <a:t>Os</a:t>
            </a:r>
          </a:p>
          <a:p>
            <a:pPr marL="0" indent="0">
              <a:buNone/>
            </a:pPr>
            <a:r>
              <a:rPr lang="pt-PT" dirty="0" err="1"/>
              <a:t>Math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Numpy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Pandas </a:t>
            </a:r>
          </a:p>
          <a:p>
            <a:pPr marL="0" indent="0">
              <a:buNone/>
            </a:pPr>
            <a:r>
              <a:rPr lang="pt-PT" dirty="0" err="1"/>
              <a:t>Matplotlib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Seaborn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TensorFlow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Keras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scikit-learn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Folium</a:t>
            </a: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3621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7</a:t>
            </a:fld>
            <a:endParaRPr lang="en-US" sz="1800" dirty="0"/>
          </a:p>
        </p:txBody>
      </p:sp>
      <p:pic>
        <p:nvPicPr>
          <p:cNvPr id="6" name="Picture 5" descr="A diagram of a cell phone&#10;&#10;Description automatically generated">
            <a:extLst>
              <a:ext uri="{FF2B5EF4-FFF2-40B4-BE49-F238E27FC236}">
                <a16:creationId xmlns:a16="http://schemas.microsoft.com/office/drawing/2014/main" id="{3561A150-CA01-A4B3-92B3-81DEAA0778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164" y="751460"/>
            <a:ext cx="6524625" cy="53550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0FEC5F2-6A4B-20C2-2040-057FE2DE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Arquitetura</a:t>
            </a:r>
            <a:endParaRPr lang="en-US" sz="40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605B566-8BC5-AC67-7ACC-CF9F84256043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D84020E-BA31-1104-908A-A642FA380C4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6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8</a:t>
            </a:fld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9A782-014A-FD3C-7A6E-8AE6E3210E66}"/>
              </a:ext>
            </a:extLst>
          </p:cNvPr>
          <p:cNvSpPr txBox="1"/>
          <p:nvPr/>
        </p:nvSpPr>
        <p:spPr>
          <a:xfrm>
            <a:off x="2899880" y="1759834"/>
            <a:ext cx="181689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b="1" dirty="0"/>
              <a:t>IPL-</a:t>
            </a:r>
            <a:r>
              <a:rPr lang="pt-PT" sz="2400" b="1" dirty="0" err="1"/>
              <a:t>Dataset</a:t>
            </a:r>
            <a:r>
              <a:rPr lang="pt-PT" sz="2400" b="1" dirty="0"/>
              <a:t> </a:t>
            </a:r>
            <a:endParaRPr lang="en-GB" sz="2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07999-39A8-9EED-A93B-2C3FD43D6564}"/>
              </a:ext>
            </a:extLst>
          </p:cNvPr>
          <p:cNvSpPr txBox="1"/>
          <p:nvPr/>
        </p:nvSpPr>
        <p:spPr>
          <a:xfrm>
            <a:off x="1520661" y="2357905"/>
            <a:ext cx="4575338" cy="2142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Captado pel</a:t>
            </a:r>
            <a:r>
              <a:rPr lang="pt-PT" sz="2000" dirty="0"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pt-PT" sz="2000" b="1" dirty="0"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pt-PT" sz="2000" b="1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plicação para Rastreio de Viaturas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Diferentes cenários de condução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latin typeface="Univers Light (Body)"/>
              </a:rPr>
              <a:t>Acelerómetro, Giroscópio e GPS</a:t>
            </a:r>
            <a:endParaRPr lang="en-US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89CF25-5738-74C1-439F-9A47277CCE37}"/>
              </a:ext>
            </a:extLst>
          </p:cNvPr>
          <p:cNvSpPr txBox="1"/>
          <p:nvPr/>
        </p:nvSpPr>
        <p:spPr>
          <a:xfrm>
            <a:off x="8026166" y="1757741"/>
            <a:ext cx="210574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b="1" dirty="0"/>
              <a:t>UAH-</a:t>
            </a:r>
            <a:r>
              <a:rPr lang="pt-PT" sz="2400" b="1" dirty="0" err="1"/>
              <a:t>Driveset</a:t>
            </a:r>
            <a:r>
              <a:rPr lang="pt-PT" sz="2400" b="1" dirty="0"/>
              <a:t> </a:t>
            </a:r>
            <a:endParaRPr lang="en-GB" sz="2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EA347-2E27-9A86-01A1-5E3C739CCBA8}"/>
              </a:ext>
            </a:extLst>
          </p:cNvPr>
          <p:cNvSpPr txBox="1"/>
          <p:nvPr/>
        </p:nvSpPr>
        <p:spPr>
          <a:xfrm>
            <a:off x="6791369" y="2357905"/>
            <a:ext cx="4575338" cy="2142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Captado pela aplicação </a:t>
            </a:r>
            <a:r>
              <a:rPr lang="pt-PT" sz="2000" b="1" dirty="0" err="1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DriveSafe</a:t>
            </a:r>
            <a:endParaRPr lang="pt-PT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Diferentes tipos de condução de 6 condutores diferentes</a:t>
            </a:r>
            <a:endParaRPr lang="pt-PT" sz="2000" dirty="0"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/>
              <a:t>Acelerómetro, Giroscópio e GPS</a:t>
            </a:r>
            <a:endParaRPr lang="en-US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CA8D4-5DFE-7FC7-B2C7-D1B724EA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i="1" dirty="0" err="1"/>
              <a:t>Datasets</a:t>
            </a:r>
            <a:endParaRPr lang="en-US" sz="4000" i="1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5C82AC9F-BD03-170D-EEAF-6C4849585BE8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182D452-34E2-B985-A41F-510C10F105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8940-B915-FFCA-3470-C7587024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Primeira abordagem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0AB4B-71D6-A2C4-256C-E3453B96FF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Classificação binária de viagens completas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ABAF5-E0E6-1400-855D-58B9F366E1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9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3927399-02C1-F052-C361-89653EC0C9F8}"/>
              </a:ext>
            </a:extLst>
          </p:cNvPr>
          <p:cNvSpPr txBox="1">
            <a:spLocks/>
          </p:cNvSpPr>
          <p:nvPr/>
        </p:nvSpPr>
        <p:spPr>
          <a:xfrm>
            <a:off x="4038600" y="608699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/>
                </a:solidFill>
              </a:rPr>
              <a:t>Ai </a:t>
            </a:r>
            <a:r>
              <a:rPr lang="pt-PT" sz="800" dirty="0" err="1">
                <a:solidFill>
                  <a:schemeClr val="bg1"/>
                </a:solidFill>
              </a:rPr>
              <a:t>driving</a:t>
            </a:r>
            <a:r>
              <a:rPr lang="pt-PT" sz="800" dirty="0">
                <a:solidFill>
                  <a:schemeClr val="bg1"/>
                </a:solidFill>
              </a:rPr>
              <a:t> classification</a:t>
            </a:r>
          </a:p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/>
                </a:solidFill>
              </a:rPr>
              <a:t>Alberto pingo | joão castro</a:t>
            </a:r>
          </a:p>
        </p:txBody>
      </p:sp>
      <p:pic>
        <p:nvPicPr>
          <p:cNvPr id="4" name="Picture 2" descr="Bases de Dados | Bibliotecas do Politécnico de Leiria">
            <a:extLst>
              <a:ext uri="{FF2B5EF4-FFF2-40B4-BE49-F238E27FC236}">
                <a16:creationId xmlns:a16="http://schemas.microsoft.com/office/drawing/2014/main" id="{9E0A6FE1-8829-53DA-8A81-424A534FC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930" y="5968657"/>
            <a:ext cx="1443668" cy="62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20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8696B"/>
    </a:accent1>
    <a:accent2>
      <a:srgbClr val="95B8BF"/>
    </a:accent2>
    <a:accent3>
      <a:srgbClr val="BFD4D9"/>
    </a:accent3>
    <a:accent4>
      <a:srgbClr val="5B4839"/>
    </a:accent4>
    <a:accent5>
      <a:srgbClr val="C3A398"/>
    </a:accent5>
    <a:accent6>
      <a:srgbClr val="CA553E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Custom 2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8696B"/>
    </a:accent1>
    <a:accent2>
      <a:srgbClr val="95B8BF"/>
    </a:accent2>
    <a:accent3>
      <a:srgbClr val="BFD4D9"/>
    </a:accent3>
    <a:accent4>
      <a:srgbClr val="5B4839"/>
    </a:accent4>
    <a:accent5>
      <a:srgbClr val="C3A398"/>
    </a:accent5>
    <a:accent6>
      <a:srgbClr val="CA553E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9ea7286-31dc-4857-8ba0-9dd5131121ba" xsi:nil="true"/>
    <_activity xmlns="49ea7286-31dc-4857-8ba0-9dd5131121b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3A92E9BB0D154D881191BAEDDE609C" ma:contentTypeVersion="15" ma:contentTypeDescription="Create a new document." ma:contentTypeScope="" ma:versionID="efb1cbc0b36a0d4d469bd0290935f8df">
  <xsd:schema xmlns:xsd="http://www.w3.org/2001/XMLSchema" xmlns:xs="http://www.w3.org/2001/XMLSchema" xmlns:p="http://schemas.microsoft.com/office/2006/metadata/properties" xmlns:ns3="49ea7286-31dc-4857-8ba0-9dd5131121ba" xmlns:ns4="490ae867-905f-461a-953e-c60010c4e0c9" targetNamespace="http://schemas.microsoft.com/office/2006/metadata/properties" ma:root="true" ma:fieldsID="f3e6108c9adebc81ed2cd74cc74f8ca6" ns3:_="" ns4:_="">
    <xsd:import namespace="49ea7286-31dc-4857-8ba0-9dd5131121ba"/>
    <xsd:import namespace="490ae867-905f-461a-953e-c60010c4e0c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bjectDetectorVersions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a7286-31dc-4857-8ba0-9dd5131121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0ae867-905f-461a-953e-c60010c4e0c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8CD342-50C4-441F-B4A3-7D5ADB0571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DD27D0-5B6E-4A0E-95B2-BB37F9D88615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490ae867-905f-461a-953e-c60010c4e0c9"/>
    <ds:schemaRef ds:uri="49ea7286-31dc-4857-8ba0-9dd5131121ba"/>
  </ds:schemaRefs>
</ds:datastoreItem>
</file>

<file path=customXml/itemProps3.xml><?xml version="1.0" encoding="utf-8"?>
<ds:datastoreItem xmlns:ds="http://schemas.openxmlformats.org/officeDocument/2006/customXml" ds:itemID="{2772B1AE-A3BA-4700-8DCD-4A25B8D32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ea7286-31dc-4857-8ba0-9dd5131121ba"/>
    <ds:schemaRef ds:uri="490ae867-905f-461a-953e-c60010c4e0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4131</TotalTime>
  <Words>1613</Words>
  <Application>Microsoft Office PowerPoint</Application>
  <PresentationFormat>Widescreen</PresentationFormat>
  <Paragraphs>347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Consolas</vt:lpstr>
      <vt:lpstr>Courier New</vt:lpstr>
      <vt:lpstr>Symbol</vt:lpstr>
      <vt:lpstr>Times New Roman</vt:lpstr>
      <vt:lpstr>Tisa Offc Serif Pro</vt:lpstr>
      <vt:lpstr>Univers Light</vt:lpstr>
      <vt:lpstr>Univers Light (Body)</vt:lpstr>
      <vt:lpstr>Custom</vt:lpstr>
      <vt:lpstr>AI Driving Classification</vt:lpstr>
      <vt:lpstr>Sumário</vt:lpstr>
      <vt:lpstr>Introdução, Motivação e Objetivos</vt:lpstr>
      <vt:lpstr>Introdução, Motivação e Objetivos</vt:lpstr>
      <vt:lpstr>Soluções Existentes</vt:lpstr>
      <vt:lpstr>Tecnologias</vt:lpstr>
      <vt:lpstr>Arquitetura</vt:lpstr>
      <vt:lpstr>Datasets</vt:lpstr>
      <vt:lpstr>Primeira abordagem</vt:lpstr>
      <vt:lpstr>Primeira Abordagem – Cenário de condução</vt:lpstr>
      <vt:lpstr>Primeira Abordagem - Processamento de dados</vt:lpstr>
      <vt:lpstr>Primeira Abordagem - Processamento de dados</vt:lpstr>
      <vt:lpstr>Primeira Abordagem - Processamento de dados</vt:lpstr>
      <vt:lpstr>Primeira Abordagem – Modelo Stacked LSTM</vt:lpstr>
      <vt:lpstr>Primeira Abordagem – Modelo Bidirectional LSTM</vt:lpstr>
      <vt:lpstr>Primeira Abordagem – Modelo Convolutional LSTM</vt:lpstr>
      <vt:lpstr>Primeira Abordagem – Treino</vt:lpstr>
      <vt:lpstr>Primeira Abordagem - Resultados</vt:lpstr>
      <vt:lpstr>Primeira Abordagem - Resultados por classe</vt:lpstr>
      <vt:lpstr>Segunda abordagem</vt:lpstr>
      <vt:lpstr>Segunda Abordagem – Cenários de condução</vt:lpstr>
      <vt:lpstr>Segunda Abordagem - Processamento de dados</vt:lpstr>
      <vt:lpstr>Segunda Abordagem - Processamento de dados</vt:lpstr>
      <vt:lpstr>Segunda Abordagem - Modelos</vt:lpstr>
      <vt:lpstr>Segunda Abordagem - Resultados</vt:lpstr>
      <vt:lpstr>Segunda Abordagem - Resultados por classe</vt:lpstr>
      <vt:lpstr>Artigo</vt:lpstr>
      <vt:lpstr>Desafios e Dificuldades</vt:lpstr>
      <vt:lpstr>Conclusões</vt:lpstr>
      <vt:lpstr>AI DRIVING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PDesktop</dc:creator>
  <cp:lastModifiedBy>João Pedro Quintela de Castro</cp:lastModifiedBy>
  <cp:revision>300</cp:revision>
  <cp:lastPrinted>2024-07-15T14:40:12Z</cp:lastPrinted>
  <dcterms:created xsi:type="dcterms:W3CDTF">2024-01-11T18:09:01Z</dcterms:created>
  <dcterms:modified xsi:type="dcterms:W3CDTF">2024-09-11T15:33:20Z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0x010100A73A92E9BB0D154D881191BAEDDE609C</vt:lpwstr>
  </property>
</Properties>
</file>