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9"/>
  </p:notesMasterIdLst>
  <p:handoutMasterIdLst>
    <p:handoutMasterId r:id="rId40"/>
  </p:handoutMasterIdLst>
  <p:sldIdLst>
    <p:sldId id="322" r:id="rId5"/>
    <p:sldId id="321" r:id="rId6"/>
    <p:sldId id="355" r:id="rId7"/>
    <p:sldId id="319" r:id="rId8"/>
    <p:sldId id="318" r:id="rId9"/>
    <p:sldId id="358" r:id="rId10"/>
    <p:sldId id="369" r:id="rId11"/>
    <p:sldId id="376" r:id="rId12"/>
    <p:sldId id="359" r:id="rId13"/>
    <p:sldId id="370" r:id="rId14"/>
    <p:sldId id="371" r:id="rId15"/>
    <p:sldId id="372" r:id="rId16"/>
    <p:sldId id="373" r:id="rId17"/>
    <p:sldId id="377" r:id="rId18"/>
    <p:sldId id="374" r:id="rId19"/>
    <p:sldId id="375" r:id="rId20"/>
    <p:sldId id="378" r:id="rId21"/>
    <p:sldId id="381" r:id="rId22"/>
    <p:sldId id="380" r:id="rId23"/>
    <p:sldId id="382" r:id="rId24"/>
    <p:sldId id="367" r:id="rId25"/>
    <p:sldId id="368" r:id="rId26"/>
    <p:sldId id="366" r:id="rId27"/>
    <p:sldId id="364" r:id="rId28"/>
    <p:sldId id="379" r:id="rId29"/>
    <p:sldId id="339" r:id="rId30"/>
    <p:sldId id="340" r:id="rId31"/>
    <p:sldId id="327" r:id="rId32"/>
    <p:sldId id="349" r:id="rId33"/>
    <p:sldId id="342" r:id="rId34"/>
    <p:sldId id="346" r:id="rId35"/>
    <p:sldId id="332" r:id="rId36"/>
    <p:sldId id="352" r:id="rId37"/>
    <p:sldId id="338" r:id="rId38"/>
  </p:sldIdLst>
  <p:sldSz cx="12192000" cy="6858000"/>
  <p:notesSz cx="10234613" cy="71040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7261"/>
    <a:srgbClr val="58696B"/>
    <a:srgbClr val="95B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12" autoAdjust="0"/>
    <p:restoredTop sz="94431" autoAdjust="0"/>
  </p:normalViewPr>
  <p:slideViewPr>
    <p:cSldViewPr snapToGrid="0">
      <p:cViewPr varScale="1">
        <p:scale>
          <a:sx n="105" d="100"/>
          <a:sy n="105" d="100"/>
        </p:scale>
        <p:origin x="426" y="114"/>
      </p:cViewPr>
      <p:guideLst/>
    </p:cSldViewPr>
  </p:slideViewPr>
  <p:outlineViewPr>
    <p:cViewPr>
      <p:scale>
        <a:sx n="33" d="100"/>
        <a:sy n="33" d="100"/>
      </p:scale>
      <p:origin x="0" y="-7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09E7F80-CB27-45ED-BBB4-AF07B23DAF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CE2053A-20C2-43D4-B07B-DB05240E30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problema central que este projeto procura resolver?</a:t>
          </a:r>
          <a:endParaRPr lang="en-US" sz="2400" dirty="0"/>
        </a:p>
      </dgm:t>
    </dgm:pt>
    <dgm:pt modelId="{8CB748AE-18F6-4F50-83F1-29B161A5BFBF}" type="parTrans" cxnId="{C551EF4C-E1E1-4561-911E-278C6692F099}">
      <dgm:prSet/>
      <dgm:spPr/>
      <dgm:t>
        <a:bodyPr/>
        <a:lstStyle/>
        <a:p>
          <a:endParaRPr lang="en-US"/>
        </a:p>
      </dgm:t>
    </dgm:pt>
    <dgm:pt modelId="{5EE6DC27-54E0-43C0-B76F-E563209D50C7}" type="sibTrans" cxnId="{C551EF4C-E1E1-4561-911E-278C6692F099}">
      <dgm:prSet/>
      <dgm:spPr/>
      <dgm:t>
        <a:bodyPr/>
        <a:lstStyle/>
        <a:p>
          <a:endParaRPr lang="en-US"/>
        </a:p>
      </dgm:t>
    </dgm:pt>
    <dgm:pt modelId="{BB65CE6D-F43E-4EA9-B6A6-762700D83E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a necessidade desta solução?</a:t>
          </a:r>
          <a:endParaRPr lang="en-US" sz="2400" dirty="0"/>
        </a:p>
      </dgm:t>
    </dgm:pt>
    <dgm:pt modelId="{EC95A496-E1A8-414E-8F5C-CF205A35DD56}" type="sibTrans" cxnId="{EF3EF5CB-D9E0-4FCC-86A1-38418FE6E558}">
      <dgm:prSet/>
      <dgm:spPr/>
      <dgm:t>
        <a:bodyPr/>
        <a:lstStyle/>
        <a:p>
          <a:endParaRPr lang="en-US"/>
        </a:p>
      </dgm:t>
    </dgm:pt>
    <dgm:pt modelId="{CFCE11EC-8544-4C6E-A32D-9D3173643C1E}" type="parTrans" cxnId="{EF3EF5CB-D9E0-4FCC-86A1-38418FE6E558}">
      <dgm:prSet/>
      <dgm:spPr/>
      <dgm:t>
        <a:bodyPr/>
        <a:lstStyle/>
        <a:p>
          <a:endParaRPr lang="en-US"/>
        </a:p>
      </dgm:t>
    </dgm:pt>
    <dgm:pt modelId="{14448B1E-469E-439E-B4B4-6BB8E9FA9CB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pt-PT" sz="2400" dirty="0"/>
            <a:t>Qual é o objetivo final deste projeto?</a:t>
          </a:r>
          <a:endParaRPr lang="en-US" sz="2400" dirty="0"/>
        </a:p>
      </dgm:t>
    </dgm:pt>
    <dgm:pt modelId="{830348F2-9B8D-47A2-A5DB-55AE3015752B}" type="sibTrans" cxnId="{228F8A08-766C-4D9A-9D52-322B14A29F76}">
      <dgm:prSet/>
      <dgm:spPr/>
      <dgm:t>
        <a:bodyPr/>
        <a:lstStyle/>
        <a:p>
          <a:endParaRPr lang="en-US"/>
        </a:p>
      </dgm:t>
    </dgm:pt>
    <dgm:pt modelId="{86C96D29-B8A7-4EEE-9AFD-6C4473B856F1}" type="parTrans" cxnId="{228F8A08-766C-4D9A-9D52-322B14A29F76}">
      <dgm:prSet/>
      <dgm:spPr/>
      <dgm:t>
        <a:bodyPr/>
        <a:lstStyle/>
        <a:p>
          <a:endParaRPr lang="en-US"/>
        </a:p>
      </dgm:t>
    </dgm:pt>
    <dgm:pt modelId="{680194FB-512B-4C2C-AFF7-139628895FB2}" type="pres">
      <dgm:prSet presAssocID="{C09E7F80-CB27-45ED-BBB4-AF07B23DAF89}" presName="root" presStyleCnt="0">
        <dgm:presLayoutVars>
          <dgm:dir/>
          <dgm:resizeHandles val="exact"/>
        </dgm:presLayoutVars>
      </dgm:prSet>
      <dgm:spPr/>
    </dgm:pt>
    <dgm:pt modelId="{2CED9581-22F3-4B3B-B67D-C14CA481DC36}" type="pres">
      <dgm:prSet presAssocID="{DCE2053A-20C2-43D4-B07B-DB05240E30C2}" presName="compNode" presStyleCnt="0"/>
      <dgm:spPr/>
    </dgm:pt>
    <dgm:pt modelId="{5E016BAB-9A4A-4390-A34C-F0D505054D90}" type="pres">
      <dgm:prSet presAssocID="{DCE2053A-20C2-43D4-B07B-DB05240E30C2}" presName="bgRect" presStyleLbl="bgShp" presStyleIdx="0" presStyleCnt="3" custLinFactY="-32696" custLinFactNeighborX="-9695" custLinFactNeighborY="-100000"/>
      <dgm:spPr/>
    </dgm:pt>
    <dgm:pt modelId="{2DE442D8-3B45-4B08-BDEA-6EF2AE56EA78}" type="pres">
      <dgm:prSet presAssocID="{DCE2053A-20C2-43D4-B07B-DB05240E30C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 with solid fill"/>
        </a:ext>
      </dgm:extLst>
    </dgm:pt>
    <dgm:pt modelId="{F92760E9-2CCA-4475-993E-17BE5553FB00}" type="pres">
      <dgm:prSet presAssocID="{DCE2053A-20C2-43D4-B07B-DB05240E30C2}" presName="spaceRect" presStyleCnt="0"/>
      <dgm:spPr/>
    </dgm:pt>
    <dgm:pt modelId="{6AFFFAE8-29BF-4838-997E-66C65AB8CAAF}" type="pres">
      <dgm:prSet presAssocID="{DCE2053A-20C2-43D4-B07B-DB05240E30C2}" presName="parTx" presStyleLbl="revTx" presStyleIdx="0" presStyleCnt="3">
        <dgm:presLayoutVars>
          <dgm:chMax val="0"/>
          <dgm:chPref val="0"/>
        </dgm:presLayoutVars>
      </dgm:prSet>
      <dgm:spPr/>
    </dgm:pt>
    <dgm:pt modelId="{29009C32-0343-44C2-A959-2749A45C4655}" type="pres">
      <dgm:prSet presAssocID="{5EE6DC27-54E0-43C0-B76F-E563209D50C7}" presName="sibTrans" presStyleCnt="0"/>
      <dgm:spPr/>
    </dgm:pt>
    <dgm:pt modelId="{6E4C411D-2750-4382-A1D7-998D50DFC2FA}" type="pres">
      <dgm:prSet presAssocID="{BB65CE6D-F43E-4EA9-B6A6-762700D83EA2}" presName="compNode" presStyleCnt="0"/>
      <dgm:spPr/>
    </dgm:pt>
    <dgm:pt modelId="{B7E2D505-BA84-4CEC-AB2F-FDA00E13F143}" type="pres">
      <dgm:prSet presAssocID="{BB65CE6D-F43E-4EA9-B6A6-762700D83EA2}" presName="bgRect" presStyleLbl="bgShp" presStyleIdx="1" presStyleCnt="3"/>
      <dgm:spPr/>
    </dgm:pt>
    <dgm:pt modelId="{65B155CA-7981-4AC2-A46B-D4C98C661F20}" type="pres">
      <dgm:prSet presAssocID="{BB65CE6D-F43E-4EA9-B6A6-762700D83EA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BCF398D5-48B8-40A5-A409-2BDB2EB264DD}" type="pres">
      <dgm:prSet presAssocID="{BB65CE6D-F43E-4EA9-B6A6-762700D83EA2}" presName="spaceRect" presStyleCnt="0"/>
      <dgm:spPr/>
    </dgm:pt>
    <dgm:pt modelId="{FB65CF61-E763-4C7D-8FE3-A062F5CE6DA0}" type="pres">
      <dgm:prSet presAssocID="{BB65CE6D-F43E-4EA9-B6A6-762700D83EA2}" presName="parTx" presStyleLbl="revTx" presStyleIdx="1" presStyleCnt="3">
        <dgm:presLayoutVars>
          <dgm:chMax val="0"/>
          <dgm:chPref val="0"/>
        </dgm:presLayoutVars>
      </dgm:prSet>
      <dgm:spPr/>
    </dgm:pt>
    <dgm:pt modelId="{F791B888-9A1C-42F1-AE46-7FFD1256BCCD}" type="pres">
      <dgm:prSet presAssocID="{EC95A496-E1A8-414E-8F5C-CF205A35DD56}" presName="sibTrans" presStyleCnt="0"/>
      <dgm:spPr/>
    </dgm:pt>
    <dgm:pt modelId="{C88350C9-575E-49EE-8885-630191ECD1CF}" type="pres">
      <dgm:prSet presAssocID="{14448B1E-469E-439E-B4B4-6BB8E9FA9CBF}" presName="compNode" presStyleCnt="0"/>
      <dgm:spPr/>
    </dgm:pt>
    <dgm:pt modelId="{85B18A26-A28E-4745-A208-D63D4C2B8C99}" type="pres">
      <dgm:prSet presAssocID="{14448B1E-469E-439E-B4B4-6BB8E9FA9CBF}" presName="bgRect" presStyleLbl="bgShp" presStyleIdx="2" presStyleCnt="3"/>
      <dgm:spPr/>
    </dgm:pt>
    <dgm:pt modelId="{C0B11B66-B24F-4864-95CD-2F92CB214F99}" type="pres">
      <dgm:prSet presAssocID="{14448B1E-469E-439E-B4B4-6BB8E9FA9CB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30F081E8-F440-4D42-88C9-524B3F05EEDE}" type="pres">
      <dgm:prSet presAssocID="{14448B1E-469E-439E-B4B4-6BB8E9FA9CBF}" presName="spaceRect" presStyleCnt="0"/>
      <dgm:spPr/>
    </dgm:pt>
    <dgm:pt modelId="{FE57C1BC-8F1E-4AD3-9CDC-53097447FB64}" type="pres">
      <dgm:prSet presAssocID="{14448B1E-469E-439E-B4B4-6BB8E9FA9CBF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28F8A08-766C-4D9A-9D52-322B14A29F76}" srcId="{C09E7F80-CB27-45ED-BBB4-AF07B23DAF89}" destId="{14448B1E-469E-439E-B4B4-6BB8E9FA9CBF}" srcOrd="2" destOrd="0" parTransId="{86C96D29-B8A7-4EEE-9AFD-6C4473B856F1}" sibTransId="{830348F2-9B8D-47A2-A5DB-55AE3015752B}"/>
    <dgm:cxn modelId="{37E3E822-517A-4DE3-B009-91CF11778A0E}" type="presOf" srcId="{14448B1E-469E-439E-B4B4-6BB8E9FA9CBF}" destId="{FE57C1BC-8F1E-4AD3-9CDC-53097447FB64}" srcOrd="0" destOrd="0" presId="urn:microsoft.com/office/officeart/2018/2/layout/IconVerticalSolidList"/>
    <dgm:cxn modelId="{8F606224-1FF1-4FC2-ADFE-AA88389DE481}" type="presOf" srcId="{DCE2053A-20C2-43D4-B07B-DB05240E30C2}" destId="{6AFFFAE8-29BF-4838-997E-66C65AB8CAAF}" srcOrd="0" destOrd="0" presId="urn:microsoft.com/office/officeart/2018/2/layout/IconVerticalSolidList"/>
    <dgm:cxn modelId="{A5E2CF24-6B40-4E85-BB58-C37E40E3A2A6}" type="presOf" srcId="{BB65CE6D-F43E-4EA9-B6A6-762700D83EA2}" destId="{FB65CF61-E763-4C7D-8FE3-A062F5CE6DA0}" srcOrd="0" destOrd="0" presId="urn:microsoft.com/office/officeart/2018/2/layout/IconVerticalSolidList"/>
    <dgm:cxn modelId="{C551EF4C-E1E1-4561-911E-278C6692F099}" srcId="{C09E7F80-CB27-45ED-BBB4-AF07B23DAF89}" destId="{DCE2053A-20C2-43D4-B07B-DB05240E30C2}" srcOrd="0" destOrd="0" parTransId="{8CB748AE-18F6-4F50-83F1-29B161A5BFBF}" sibTransId="{5EE6DC27-54E0-43C0-B76F-E563209D50C7}"/>
    <dgm:cxn modelId="{BB42FF6F-16F3-43B1-B503-E9F686816819}" type="presOf" srcId="{C09E7F80-CB27-45ED-BBB4-AF07B23DAF89}" destId="{680194FB-512B-4C2C-AFF7-139628895FB2}" srcOrd="0" destOrd="0" presId="urn:microsoft.com/office/officeart/2018/2/layout/IconVerticalSolidList"/>
    <dgm:cxn modelId="{EF3EF5CB-D9E0-4FCC-86A1-38418FE6E558}" srcId="{C09E7F80-CB27-45ED-BBB4-AF07B23DAF89}" destId="{BB65CE6D-F43E-4EA9-B6A6-762700D83EA2}" srcOrd="1" destOrd="0" parTransId="{CFCE11EC-8544-4C6E-A32D-9D3173643C1E}" sibTransId="{EC95A496-E1A8-414E-8F5C-CF205A35DD56}"/>
    <dgm:cxn modelId="{5F5B1FAF-C40E-4E7C-A0AF-6072563AF0D9}" type="presParOf" srcId="{680194FB-512B-4C2C-AFF7-139628895FB2}" destId="{2CED9581-22F3-4B3B-B67D-C14CA481DC36}" srcOrd="0" destOrd="0" presId="urn:microsoft.com/office/officeart/2018/2/layout/IconVerticalSolidList"/>
    <dgm:cxn modelId="{16895B17-E21A-459D-AD8D-A200AFB8935E}" type="presParOf" srcId="{2CED9581-22F3-4B3B-B67D-C14CA481DC36}" destId="{5E016BAB-9A4A-4390-A34C-F0D505054D90}" srcOrd="0" destOrd="0" presId="urn:microsoft.com/office/officeart/2018/2/layout/IconVerticalSolidList"/>
    <dgm:cxn modelId="{C88B1784-70D0-4B3B-9AD9-49DEB7816E73}" type="presParOf" srcId="{2CED9581-22F3-4B3B-B67D-C14CA481DC36}" destId="{2DE442D8-3B45-4B08-BDEA-6EF2AE56EA78}" srcOrd="1" destOrd="0" presId="urn:microsoft.com/office/officeart/2018/2/layout/IconVerticalSolidList"/>
    <dgm:cxn modelId="{BFA7D234-60F2-4E6C-9703-EC40E282D33E}" type="presParOf" srcId="{2CED9581-22F3-4B3B-B67D-C14CA481DC36}" destId="{F92760E9-2CCA-4475-993E-17BE5553FB00}" srcOrd="2" destOrd="0" presId="urn:microsoft.com/office/officeart/2018/2/layout/IconVerticalSolidList"/>
    <dgm:cxn modelId="{2A3E8306-8CFC-47AE-B81E-13042D66DD46}" type="presParOf" srcId="{2CED9581-22F3-4B3B-B67D-C14CA481DC36}" destId="{6AFFFAE8-29BF-4838-997E-66C65AB8CAAF}" srcOrd="3" destOrd="0" presId="urn:microsoft.com/office/officeart/2018/2/layout/IconVerticalSolidList"/>
    <dgm:cxn modelId="{F48D710E-41D6-40E2-9DE0-7E217106A75A}" type="presParOf" srcId="{680194FB-512B-4C2C-AFF7-139628895FB2}" destId="{29009C32-0343-44C2-A959-2749A45C4655}" srcOrd="1" destOrd="0" presId="urn:microsoft.com/office/officeart/2018/2/layout/IconVerticalSolidList"/>
    <dgm:cxn modelId="{48DD3925-1515-478E-9DCB-485DF048C765}" type="presParOf" srcId="{680194FB-512B-4C2C-AFF7-139628895FB2}" destId="{6E4C411D-2750-4382-A1D7-998D50DFC2FA}" srcOrd="2" destOrd="0" presId="urn:microsoft.com/office/officeart/2018/2/layout/IconVerticalSolidList"/>
    <dgm:cxn modelId="{1D16A9BE-41D7-4B03-B814-6DBD090581ED}" type="presParOf" srcId="{6E4C411D-2750-4382-A1D7-998D50DFC2FA}" destId="{B7E2D505-BA84-4CEC-AB2F-FDA00E13F143}" srcOrd="0" destOrd="0" presId="urn:microsoft.com/office/officeart/2018/2/layout/IconVerticalSolidList"/>
    <dgm:cxn modelId="{A02BCEDD-2C48-4C3A-8B48-0A55D71B9050}" type="presParOf" srcId="{6E4C411D-2750-4382-A1D7-998D50DFC2FA}" destId="{65B155CA-7981-4AC2-A46B-D4C98C661F20}" srcOrd="1" destOrd="0" presId="urn:microsoft.com/office/officeart/2018/2/layout/IconVerticalSolidList"/>
    <dgm:cxn modelId="{D8649E60-A015-4CE5-856D-B1DA6E332FA4}" type="presParOf" srcId="{6E4C411D-2750-4382-A1D7-998D50DFC2FA}" destId="{BCF398D5-48B8-40A5-A409-2BDB2EB264DD}" srcOrd="2" destOrd="0" presId="urn:microsoft.com/office/officeart/2018/2/layout/IconVerticalSolidList"/>
    <dgm:cxn modelId="{4BD728BE-8A7F-486A-B8EA-BD12F497E1FB}" type="presParOf" srcId="{6E4C411D-2750-4382-A1D7-998D50DFC2FA}" destId="{FB65CF61-E763-4C7D-8FE3-A062F5CE6DA0}" srcOrd="3" destOrd="0" presId="urn:microsoft.com/office/officeart/2018/2/layout/IconVerticalSolidList"/>
    <dgm:cxn modelId="{E48D0E1D-F33F-4569-97C2-2B94FEF8F0E3}" type="presParOf" srcId="{680194FB-512B-4C2C-AFF7-139628895FB2}" destId="{F791B888-9A1C-42F1-AE46-7FFD1256BCCD}" srcOrd="3" destOrd="0" presId="urn:microsoft.com/office/officeart/2018/2/layout/IconVerticalSolidList"/>
    <dgm:cxn modelId="{BC57177C-FB59-4162-8664-0E4A7BD00866}" type="presParOf" srcId="{680194FB-512B-4C2C-AFF7-139628895FB2}" destId="{C88350C9-575E-49EE-8885-630191ECD1CF}" srcOrd="4" destOrd="0" presId="urn:microsoft.com/office/officeart/2018/2/layout/IconVerticalSolidList"/>
    <dgm:cxn modelId="{D4C645DB-6CF8-4BF3-BE53-C7627802EA03}" type="presParOf" srcId="{C88350C9-575E-49EE-8885-630191ECD1CF}" destId="{85B18A26-A28E-4745-A208-D63D4C2B8C99}" srcOrd="0" destOrd="0" presId="urn:microsoft.com/office/officeart/2018/2/layout/IconVerticalSolidList"/>
    <dgm:cxn modelId="{B47587A6-4B62-42B8-B62D-6D98A09A4A6C}" type="presParOf" srcId="{C88350C9-575E-49EE-8885-630191ECD1CF}" destId="{C0B11B66-B24F-4864-95CD-2F92CB214F99}" srcOrd="1" destOrd="0" presId="urn:microsoft.com/office/officeart/2018/2/layout/IconVerticalSolidList"/>
    <dgm:cxn modelId="{B2FB6E08-F5BD-42E0-9CDB-2B966E0FA235}" type="presParOf" srcId="{C88350C9-575E-49EE-8885-630191ECD1CF}" destId="{30F081E8-F440-4D42-88C9-524B3F05EEDE}" srcOrd="2" destOrd="0" presId="urn:microsoft.com/office/officeart/2018/2/layout/IconVerticalSolidList"/>
    <dgm:cxn modelId="{F71356AC-39BB-41C4-A62F-E835450B0226}" type="presParOf" srcId="{C88350C9-575E-49EE-8885-630191ECD1CF}" destId="{FE57C1BC-8F1E-4AD3-9CDC-53097447FB6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052B5C-BB2B-4AC6-8668-D0DC8F6E0B07}" type="doc">
      <dgm:prSet loTypeId="urn:microsoft.com/office/officeart/2018/2/layout/IconLabel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876DB92-D341-4C65-BD2A-EF312E2552F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Ampliação da eficácia da Cibersegurança</a:t>
          </a:r>
          <a:endParaRPr lang="en-US" dirty="0"/>
        </a:p>
      </dgm:t>
    </dgm:pt>
    <dgm:pt modelId="{86AAB3A6-243B-4131-9464-0FC42652B842}" type="parTrans" cxnId="{1190C3E8-BF93-44A5-9042-5B832AED609C}">
      <dgm:prSet/>
      <dgm:spPr/>
      <dgm:t>
        <a:bodyPr/>
        <a:lstStyle/>
        <a:p>
          <a:endParaRPr lang="en-US"/>
        </a:p>
      </dgm:t>
    </dgm:pt>
    <dgm:pt modelId="{E69E4654-1310-44D2-8B09-F92FCAA89979}" type="sibTrans" cxnId="{1190C3E8-BF93-44A5-9042-5B832AED609C}">
      <dgm:prSet/>
      <dgm:spPr/>
      <dgm:t>
        <a:bodyPr/>
        <a:lstStyle/>
        <a:p>
          <a:endParaRPr lang="en-US"/>
        </a:p>
      </dgm:t>
    </dgm:pt>
    <dgm:pt modelId="{6E74B66D-B07D-4055-8141-C6D05463276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Evolução da experiência profissional</a:t>
          </a:r>
          <a:endParaRPr lang="en-US" dirty="0"/>
        </a:p>
      </dgm:t>
    </dgm:pt>
    <dgm:pt modelId="{02B1DC57-A808-4D9E-8357-C6198AEFD7AB}" type="parTrans" cxnId="{E5BD1AA9-8654-49C8-989C-96F82AE6FBC2}">
      <dgm:prSet/>
      <dgm:spPr/>
      <dgm:t>
        <a:bodyPr/>
        <a:lstStyle/>
        <a:p>
          <a:endParaRPr lang="en-US"/>
        </a:p>
      </dgm:t>
    </dgm:pt>
    <dgm:pt modelId="{71B2C109-C146-4661-ACAD-3FAFDFC2AF19}" type="sibTrans" cxnId="{E5BD1AA9-8654-49C8-989C-96F82AE6FBC2}">
      <dgm:prSet/>
      <dgm:spPr/>
      <dgm:t>
        <a:bodyPr/>
        <a:lstStyle/>
        <a:p>
          <a:endParaRPr lang="en-US"/>
        </a:p>
      </dgm:t>
    </dgm:pt>
    <dgm:pt modelId="{A4D22711-A6FA-4066-B8C0-F587620F8282}">
      <dgm:prSet/>
      <dgm:spPr/>
      <dgm:t>
        <a:bodyPr/>
        <a:lstStyle/>
        <a:p>
          <a:pPr>
            <a:lnSpc>
              <a:spcPct val="100000"/>
            </a:lnSpc>
          </a:pPr>
          <a:r>
            <a:rPr lang="pt-PT" dirty="0"/>
            <a:t>Otimizar a gestão de recursos</a:t>
          </a:r>
          <a:endParaRPr lang="en-US" dirty="0"/>
        </a:p>
      </dgm:t>
    </dgm:pt>
    <dgm:pt modelId="{B6C58B52-7EEE-4C5E-B47B-D714538A949C}" type="parTrans" cxnId="{091A6702-A799-40E1-9B4B-8755562D7137}">
      <dgm:prSet/>
      <dgm:spPr/>
      <dgm:t>
        <a:bodyPr/>
        <a:lstStyle/>
        <a:p>
          <a:endParaRPr lang="en-US"/>
        </a:p>
      </dgm:t>
    </dgm:pt>
    <dgm:pt modelId="{78612259-5C0D-4951-8754-B3037B424853}" type="sibTrans" cxnId="{091A6702-A799-40E1-9B4B-8755562D7137}">
      <dgm:prSet/>
      <dgm:spPr/>
      <dgm:t>
        <a:bodyPr/>
        <a:lstStyle/>
        <a:p>
          <a:endParaRPr lang="en-US"/>
        </a:p>
      </dgm:t>
    </dgm:pt>
    <dgm:pt modelId="{F6045772-1218-42ED-8073-A7F638F718D5}" type="pres">
      <dgm:prSet presAssocID="{8E052B5C-BB2B-4AC6-8668-D0DC8F6E0B07}" presName="root" presStyleCnt="0">
        <dgm:presLayoutVars>
          <dgm:dir/>
          <dgm:resizeHandles val="exact"/>
        </dgm:presLayoutVars>
      </dgm:prSet>
      <dgm:spPr/>
    </dgm:pt>
    <dgm:pt modelId="{1B389567-63A5-474A-864A-3AC395522A2C}" type="pres">
      <dgm:prSet presAssocID="{3876DB92-D341-4C65-BD2A-EF312E2552FF}" presName="compNode" presStyleCnt="0"/>
      <dgm:spPr/>
    </dgm:pt>
    <dgm:pt modelId="{1BF9603E-6B12-4553-AC90-F4760180A56A}" type="pres">
      <dgm:prSet presAssocID="{3876DB92-D341-4C65-BD2A-EF312E2552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5600A59-59E6-43BE-AAC1-E27BB307B727}" type="pres">
      <dgm:prSet presAssocID="{3876DB92-D341-4C65-BD2A-EF312E2552FF}" presName="spaceRect" presStyleCnt="0"/>
      <dgm:spPr/>
    </dgm:pt>
    <dgm:pt modelId="{CF28DC10-F98A-4879-A23B-E90B0DB407D5}" type="pres">
      <dgm:prSet presAssocID="{3876DB92-D341-4C65-BD2A-EF312E2552FF}" presName="textRect" presStyleLbl="revTx" presStyleIdx="0" presStyleCnt="3">
        <dgm:presLayoutVars>
          <dgm:chMax val="1"/>
          <dgm:chPref val="1"/>
        </dgm:presLayoutVars>
      </dgm:prSet>
      <dgm:spPr/>
    </dgm:pt>
    <dgm:pt modelId="{DDECDDD5-FED2-4F1C-8932-769009C26D15}" type="pres">
      <dgm:prSet presAssocID="{E69E4654-1310-44D2-8B09-F92FCAA89979}" presName="sibTrans" presStyleCnt="0"/>
      <dgm:spPr/>
    </dgm:pt>
    <dgm:pt modelId="{1F2226E3-EBDC-4358-8DD2-D8AD41957921}" type="pres">
      <dgm:prSet presAssocID="{6E74B66D-B07D-4055-8141-C6D054632764}" presName="compNode" presStyleCnt="0"/>
      <dgm:spPr/>
    </dgm:pt>
    <dgm:pt modelId="{491905FE-1023-4175-92DF-A2F351FBEF61}" type="pres">
      <dgm:prSet presAssocID="{6E74B66D-B07D-4055-8141-C6D0546327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onential Graph with solid fill"/>
        </a:ext>
      </dgm:extLst>
    </dgm:pt>
    <dgm:pt modelId="{4D3CADBC-CB1A-4AC0-894C-7D23CCEADE97}" type="pres">
      <dgm:prSet presAssocID="{6E74B66D-B07D-4055-8141-C6D054632764}" presName="spaceRect" presStyleCnt="0"/>
      <dgm:spPr/>
    </dgm:pt>
    <dgm:pt modelId="{AD3D55CA-5E05-48CC-A122-11817014EEA8}" type="pres">
      <dgm:prSet presAssocID="{6E74B66D-B07D-4055-8141-C6D054632764}" presName="textRect" presStyleLbl="revTx" presStyleIdx="1" presStyleCnt="3">
        <dgm:presLayoutVars>
          <dgm:chMax val="1"/>
          <dgm:chPref val="1"/>
        </dgm:presLayoutVars>
      </dgm:prSet>
      <dgm:spPr/>
    </dgm:pt>
    <dgm:pt modelId="{A46C4DB4-7F79-456F-AC5E-EDD666B1BD82}" type="pres">
      <dgm:prSet presAssocID="{71B2C109-C146-4661-ACAD-3FAFDFC2AF19}" presName="sibTrans" presStyleCnt="0"/>
      <dgm:spPr/>
    </dgm:pt>
    <dgm:pt modelId="{9230555F-4354-49E2-9879-843EAD957511}" type="pres">
      <dgm:prSet presAssocID="{A4D22711-A6FA-4066-B8C0-F587620F8282}" presName="compNode" presStyleCnt="0"/>
      <dgm:spPr/>
    </dgm:pt>
    <dgm:pt modelId="{A11CC7E5-76FD-4B21-B31C-2BB6727B597A}" type="pres">
      <dgm:prSet presAssocID="{A4D22711-A6FA-4066-B8C0-F587620F828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E24DCE70-4008-4F53-9444-DB08899AB72E}" type="pres">
      <dgm:prSet presAssocID="{A4D22711-A6FA-4066-B8C0-F587620F8282}" presName="spaceRect" presStyleCnt="0"/>
      <dgm:spPr/>
    </dgm:pt>
    <dgm:pt modelId="{EAF80A07-4F6D-4393-B340-6AECC0672350}" type="pres">
      <dgm:prSet presAssocID="{A4D22711-A6FA-4066-B8C0-F587620F828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1A6702-A799-40E1-9B4B-8755562D7137}" srcId="{8E052B5C-BB2B-4AC6-8668-D0DC8F6E0B07}" destId="{A4D22711-A6FA-4066-B8C0-F587620F8282}" srcOrd="2" destOrd="0" parTransId="{B6C58B52-7EEE-4C5E-B47B-D714538A949C}" sibTransId="{78612259-5C0D-4951-8754-B3037B424853}"/>
    <dgm:cxn modelId="{4E4A463D-4417-40EB-93F4-8676C88988E0}" type="presOf" srcId="{3876DB92-D341-4C65-BD2A-EF312E2552FF}" destId="{CF28DC10-F98A-4879-A23B-E90B0DB407D5}" srcOrd="0" destOrd="0" presId="urn:microsoft.com/office/officeart/2018/2/layout/IconLabelList"/>
    <dgm:cxn modelId="{6C94B989-4B16-4037-BA9B-E30A6D0FEAE0}" type="presOf" srcId="{8E052B5C-BB2B-4AC6-8668-D0DC8F6E0B07}" destId="{F6045772-1218-42ED-8073-A7F638F718D5}" srcOrd="0" destOrd="0" presId="urn:microsoft.com/office/officeart/2018/2/layout/IconLabelList"/>
    <dgm:cxn modelId="{57E1D990-BC06-44A5-97D5-05CC1F1AA39B}" type="presOf" srcId="{6E74B66D-B07D-4055-8141-C6D054632764}" destId="{AD3D55CA-5E05-48CC-A122-11817014EEA8}" srcOrd="0" destOrd="0" presId="urn:microsoft.com/office/officeart/2018/2/layout/IconLabelList"/>
    <dgm:cxn modelId="{E5BD1AA9-8654-49C8-989C-96F82AE6FBC2}" srcId="{8E052B5C-BB2B-4AC6-8668-D0DC8F6E0B07}" destId="{6E74B66D-B07D-4055-8141-C6D054632764}" srcOrd="1" destOrd="0" parTransId="{02B1DC57-A808-4D9E-8357-C6198AEFD7AB}" sibTransId="{71B2C109-C146-4661-ACAD-3FAFDFC2AF19}"/>
    <dgm:cxn modelId="{4BB116AB-1F2A-45AB-BBCE-3A854E98CCAF}" type="presOf" srcId="{A4D22711-A6FA-4066-B8C0-F587620F8282}" destId="{EAF80A07-4F6D-4393-B340-6AECC0672350}" srcOrd="0" destOrd="0" presId="urn:microsoft.com/office/officeart/2018/2/layout/IconLabelList"/>
    <dgm:cxn modelId="{1190C3E8-BF93-44A5-9042-5B832AED609C}" srcId="{8E052B5C-BB2B-4AC6-8668-D0DC8F6E0B07}" destId="{3876DB92-D341-4C65-BD2A-EF312E2552FF}" srcOrd="0" destOrd="0" parTransId="{86AAB3A6-243B-4131-9464-0FC42652B842}" sibTransId="{E69E4654-1310-44D2-8B09-F92FCAA89979}"/>
    <dgm:cxn modelId="{C346A980-B614-42B1-9196-BBBF1CDB3AF8}" type="presParOf" srcId="{F6045772-1218-42ED-8073-A7F638F718D5}" destId="{1B389567-63A5-474A-864A-3AC395522A2C}" srcOrd="0" destOrd="0" presId="urn:microsoft.com/office/officeart/2018/2/layout/IconLabelList"/>
    <dgm:cxn modelId="{4CFC37A7-EE2E-4B4F-8773-DD0B0712BF36}" type="presParOf" srcId="{1B389567-63A5-474A-864A-3AC395522A2C}" destId="{1BF9603E-6B12-4553-AC90-F4760180A56A}" srcOrd="0" destOrd="0" presId="urn:microsoft.com/office/officeart/2018/2/layout/IconLabelList"/>
    <dgm:cxn modelId="{D323B2E5-E736-405D-8628-89F43E9BF937}" type="presParOf" srcId="{1B389567-63A5-474A-864A-3AC395522A2C}" destId="{75600A59-59E6-43BE-AAC1-E27BB307B727}" srcOrd="1" destOrd="0" presId="urn:microsoft.com/office/officeart/2018/2/layout/IconLabelList"/>
    <dgm:cxn modelId="{DF798085-7B43-41B8-A726-998D748B2095}" type="presParOf" srcId="{1B389567-63A5-474A-864A-3AC395522A2C}" destId="{CF28DC10-F98A-4879-A23B-E90B0DB407D5}" srcOrd="2" destOrd="0" presId="urn:microsoft.com/office/officeart/2018/2/layout/IconLabelList"/>
    <dgm:cxn modelId="{C898C5BF-E61C-4758-AB90-F37A44B81069}" type="presParOf" srcId="{F6045772-1218-42ED-8073-A7F638F718D5}" destId="{DDECDDD5-FED2-4F1C-8932-769009C26D15}" srcOrd="1" destOrd="0" presId="urn:microsoft.com/office/officeart/2018/2/layout/IconLabelList"/>
    <dgm:cxn modelId="{B74A5283-A060-4036-8346-64999A37D8D1}" type="presParOf" srcId="{F6045772-1218-42ED-8073-A7F638F718D5}" destId="{1F2226E3-EBDC-4358-8DD2-D8AD41957921}" srcOrd="2" destOrd="0" presId="urn:microsoft.com/office/officeart/2018/2/layout/IconLabelList"/>
    <dgm:cxn modelId="{C4B75AA9-2743-4F52-9F40-EB8CCCD50B00}" type="presParOf" srcId="{1F2226E3-EBDC-4358-8DD2-D8AD41957921}" destId="{491905FE-1023-4175-92DF-A2F351FBEF61}" srcOrd="0" destOrd="0" presId="urn:microsoft.com/office/officeart/2018/2/layout/IconLabelList"/>
    <dgm:cxn modelId="{AF98D53D-80C5-418C-88A5-24CA708B4C0D}" type="presParOf" srcId="{1F2226E3-EBDC-4358-8DD2-D8AD41957921}" destId="{4D3CADBC-CB1A-4AC0-894C-7D23CCEADE97}" srcOrd="1" destOrd="0" presId="urn:microsoft.com/office/officeart/2018/2/layout/IconLabelList"/>
    <dgm:cxn modelId="{82C3FE24-D514-4961-BBF4-0C136485EAB2}" type="presParOf" srcId="{1F2226E3-EBDC-4358-8DD2-D8AD41957921}" destId="{AD3D55CA-5E05-48CC-A122-11817014EEA8}" srcOrd="2" destOrd="0" presId="urn:microsoft.com/office/officeart/2018/2/layout/IconLabelList"/>
    <dgm:cxn modelId="{A51650F6-5373-4C2D-AA92-806ABF0C4B52}" type="presParOf" srcId="{F6045772-1218-42ED-8073-A7F638F718D5}" destId="{A46C4DB4-7F79-456F-AC5E-EDD666B1BD82}" srcOrd="3" destOrd="0" presId="urn:microsoft.com/office/officeart/2018/2/layout/IconLabelList"/>
    <dgm:cxn modelId="{C631D15A-F8BB-4C4B-B7B9-453E14B19395}" type="presParOf" srcId="{F6045772-1218-42ED-8073-A7F638F718D5}" destId="{9230555F-4354-49E2-9879-843EAD957511}" srcOrd="4" destOrd="0" presId="urn:microsoft.com/office/officeart/2018/2/layout/IconLabelList"/>
    <dgm:cxn modelId="{5A10769E-23F4-4E0C-9515-1AF0C8D099D3}" type="presParOf" srcId="{9230555F-4354-49E2-9879-843EAD957511}" destId="{A11CC7E5-76FD-4B21-B31C-2BB6727B597A}" srcOrd="0" destOrd="0" presId="urn:microsoft.com/office/officeart/2018/2/layout/IconLabelList"/>
    <dgm:cxn modelId="{761E9652-669E-4153-8F08-270F55D4D701}" type="presParOf" srcId="{9230555F-4354-49E2-9879-843EAD957511}" destId="{E24DCE70-4008-4F53-9444-DB08899AB72E}" srcOrd="1" destOrd="0" presId="urn:microsoft.com/office/officeart/2018/2/layout/IconLabelList"/>
    <dgm:cxn modelId="{16EE268B-4B49-47DB-81E7-B4E596F846C2}" type="presParOf" srcId="{9230555F-4354-49E2-9879-843EAD957511}" destId="{EAF80A07-4F6D-4393-B340-6AECC0672350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Investigação</a:t>
          </a:r>
          <a:endParaRPr lang="en-US" sz="24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AC8557AB-8550-4EA2-AB46-3B487B22E24A}">
      <dgm:prSet/>
      <dgm:spPr/>
      <dgm:t>
        <a:bodyPr/>
        <a:lstStyle/>
        <a:p>
          <a:r>
            <a:rPr lang="pt-PT" b="0" i="0" u="none" dirty="0"/>
            <a:t>Investigação de comportamentos que resultaram na infeção de sistemas com malware, detetando padrões complexos com IA</a:t>
          </a:r>
          <a:endParaRPr lang="en-US" dirty="0"/>
        </a:p>
      </dgm:t>
    </dgm:pt>
    <dgm:pt modelId="{F36C90AA-3E9A-4611-B859-66D74E45AE0D}" type="sibTrans" cxnId="{7F1112F2-1313-4273-8D88-E863D501047F}">
      <dgm:prSet/>
      <dgm:spPr/>
      <dgm:t>
        <a:bodyPr/>
        <a:lstStyle/>
        <a:p>
          <a:endParaRPr lang="en-US"/>
        </a:p>
      </dgm:t>
    </dgm:pt>
    <dgm:pt modelId="{3D03C193-7F5D-41EF-8986-86F9FE944104}" type="parTrans" cxnId="{7F1112F2-1313-4273-8D88-E863D501047F}">
      <dgm:prSet/>
      <dgm:spPr/>
      <dgm:t>
        <a:bodyPr/>
        <a:lstStyle/>
        <a:p>
          <a:endParaRPr lang="en-US"/>
        </a:p>
      </dgm:t>
    </dgm:pt>
    <dgm:pt modelId="{79573887-A3A6-4E8A-AA6A-8EDA82D892F0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Identificação</a:t>
          </a:r>
          <a:endParaRPr lang="en-US" sz="2400" dirty="0">
            <a:solidFill>
              <a:schemeClr val="tx1"/>
            </a:solidFill>
          </a:endParaRPr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990B8600-A5D6-4F7A-BF4A-C41840EAB051}">
      <dgm:prSet/>
      <dgm:spPr/>
      <dgm:t>
        <a:bodyPr/>
        <a:lstStyle/>
        <a:p>
          <a:r>
            <a:rPr lang="pt-PT" dirty="0"/>
            <a:t>A análise dos registos de sistemas (</a:t>
          </a:r>
          <a:r>
            <a:rPr lang="pt-PT" dirty="0" err="1"/>
            <a:t>logs</a:t>
          </a:r>
          <a:r>
            <a:rPr lang="pt-PT" dirty="0"/>
            <a:t>) permite identificar atividades suspeitas e outliers</a:t>
          </a:r>
        </a:p>
      </dgm:t>
    </dgm:pt>
    <dgm:pt modelId="{540C77D4-CED7-45C7-A0CD-F74A42216A11}" type="parTrans" cxnId="{6D06C60D-B26E-4F3A-AEF6-56772EF88A6E}">
      <dgm:prSet/>
      <dgm:spPr/>
      <dgm:t>
        <a:bodyPr/>
        <a:lstStyle/>
        <a:p>
          <a:endParaRPr lang="pt-PT"/>
        </a:p>
      </dgm:t>
    </dgm:pt>
    <dgm:pt modelId="{07951E0D-4464-4BD0-8DD0-7BF157505B4E}" type="sibTrans" cxnId="{6D06C60D-B26E-4F3A-AEF6-56772EF88A6E}">
      <dgm:prSet/>
      <dgm:spPr/>
      <dgm:t>
        <a:bodyPr/>
        <a:lstStyle/>
        <a:p>
          <a:endParaRPr lang="pt-PT"/>
        </a:p>
      </dgm:t>
    </dgm:pt>
    <dgm:pt modelId="{ECA85AE3-13ED-4772-9218-B9349B6DE995}">
      <dgm:prSet/>
      <dgm:spPr/>
      <dgm:t>
        <a:bodyPr/>
        <a:lstStyle/>
        <a:p>
          <a:r>
            <a:rPr lang="pt-PT" dirty="0"/>
            <a:t>A grande quantidade de dados torna a análise manual impossível</a:t>
          </a:r>
        </a:p>
      </dgm:t>
    </dgm:pt>
    <dgm:pt modelId="{3EBFCEF1-65DB-4ED8-8971-C08E18BC77FC}" type="parTrans" cxnId="{4E2B619E-9FC7-44EC-B0FE-A98C368378F3}">
      <dgm:prSet/>
      <dgm:spPr/>
      <dgm:t>
        <a:bodyPr/>
        <a:lstStyle/>
        <a:p>
          <a:endParaRPr lang="pt-PT"/>
        </a:p>
      </dgm:t>
    </dgm:pt>
    <dgm:pt modelId="{65A2F46B-4F63-44C5-BEE6-AD3B07B474E5}" type="sibTrans" cxnId="{4E2B619E-9FC7-44EC-B0FE-A98C368378F3}">
      <dgm:prSet/>
      <dgm:spPr/>
      <dgm:t>
        <a:bodyPr/>
        <a:lstStyle/>
        <a:p>
          <a:endParaRPr lang="pt-PT"/>
        </a:p>
      </dgm:t>
    </dgm:pt>
    <dgm:pt modelId="{2F55FFD0-1322-4405-9BDD-92BC80201410}">
      <dgm:prSet/>
      <dgm:spPr/>
      <dgm:t>
        <a:bodyPr/>
        <a:lstStyle/>
        <a:p>
          <a:r>
            <a:rPr lang="pt-PT" dirty="0"/>
            <a:t>Uso de Machine Learning</a:t>
          </a:r>
        </a:p>
      </dgm:t>
    </dgm:pt>
    <dgm:pt modelId="{854F48BE-232E-4C02-A22F-46D21D80EED8}" type="parTrans" cxnId="{4C045512-7A8F-4F2E-9C20-A5783840A90C}">
      <dgm:prSet/>
      <dgm:spPr/>
      <dgm:t>
        <a:bodyPr/>
        <a:lstStyle/>
        <a:p>
          <a:endParaRPr lang="pt-PT"/>
        </a:p>
      </dgm:t>
    </dgm:pt>
    <dgm:pt modelId="{CCEA737B-E644-4359-A9FD-4E8641E1D988}" type="sibTrans" cxnId="{4C045512-7A8F-4F2E-9C20-A5783840A90C}">
      <dgm:prSet/>
      <dgm:spPr/>
      <dgm:t>
        <a:bodyPr/>
        <a:lstStyle/>
        <a:p>
          <a:endParaRPr lang="pt-PT"/>
        </a:p>
      </dgm:t>
    </dgm:pt>
    <dgm:pt modelId="{E09BF97D-BAED-49C7-BDE4-CD6411F17BCA}">
      <dgm:prSet/>
      <dgm:spPr/>
      <dgm:t>
        <a:bodyPr/>
        <a:lstStyle/>
        <a:p>
          <a:endParaRPr lang="pt-PT" dirty="0"/>
        </a:p>
      </dgm:t>
    </dgm:pt>
    <dgm:pt modelId="{1F23BAC9-A922-4D5C-B496-3C8C0A3863A3}" type="parTrans" cxnId="{43BF7AD6-8828-4E2E-8897-8308F6FA0A2A}">
      <dgm:prSet/>
      <dgm:spPr/>
      <dgm:t>
        <a:bodyPr/>
        <a:lstStyle/>
        <a:p>
          <a:endParaRPr lang="pt-PT"/>
        </a:p>
      </dgm:t>
    </dgm:pt>
    <dgm:pt modelId="{6F857BBF-B144-4FCE-A729-932B353F78CD}" type="sibTrans" cxnId="{43BF7AD6-8828-4E2E-8897-8308F6FA0A2A}">
      <dgm:prSet/>
      <dgm:spPr/>
      <dgm:t>
        <a:bodyPr/>
        <a:lstStyle/>
        <a:p>
          <a:endParaRPr lang="pt-PT"/>
        </a:p>
      </dgm:t>
    </dgm:pt>
    <dgm:pt modelId="{CFC152B5-CBCD-4579-B559-8CB6FE12BD3E}">
      <dgm:prSet/>
      <dgm:spPr/>
      <dgm:t>
        <a:bodyPr/>
        <a:lstStyle/>
        <a:p>
          <a:endParaRPr lang="pt-PT" dirty="0"/>
        </a:p>
      </dgm:t>
    </dgm:pt>
    <dgm:pt modelId="{45EE63BA-98DC-490A-A530-D3B8283FFFC7}" type="parTrans" cxnId="{CA4932AC-DD3C-4E87-B2D3-648BA864604E}">
      <dgm:prSet/>
      <dgm:spPr/>
      <dgm:t>
        <a:bodyPr/>
        <a:lstStyle/>
        <a:p>
          <a:endParaRPr lang="pt-PT"/>
        </a:p>
      </dgm:t>
    </dgm:pt>
    <dgm:pt modelId="{5106146A-FFFA-40AB-B9E4-105E27B01898}" type="sibTrans" cxnId="{CA4932AC-DD3C-4E87-B2D3-648BA864604E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LinFactNeighborX="0" custLinFactNeighborY="-1894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LinFactNeighborX="206" custLinFactNeighborY="-1894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BB07D701-0007-41EB-9730-FEB39772FECC}" type="presOf" srcId="{ECA85AE3-13ED-4772-9218-B9349B6DE995}" destId="{450D384A-04C6-4875-ADC9-03DD5BD1F398}" srcOrd="0" destOrd="2" presId="urn:microsoft.com/office/officeart/2005/8/layout/hList1"/>
    <dgm:cxn modelId="{6D06C60D-B26E-4F3A-AEF6-56772EF88A6E}" srcId="{79573887-A3A6-4E8A-AA6A-8EDA82D892F0}" destId="{990B8600-A5D6-4F7A-BF4A-C41840EAB051}" srcOrd="0" destOrd="0" parTransId="{540C77D4-CED7-45C7-A0CD-F74A42216A11}" sibTransId="{07951E0D-4464-4BD0-8DD0-7BF157505B4E}"/>
    <dgm:cxn modelId="{4C045512-7A8F-4F2E-9C20-A5783840A90C}" srcId="{79573887-A3A6-4E8A-AA6A-8EDA82D892F0}" destId="{2F55FFD0-1322-4405-9BDD-92BC80201410}" srcOrd="4" destOrd="0" parTransId="{854F48BE-232E-4C02-A22F-46D21D80EED8}" sibTransId="{CCEA737B-E644-4359-A9FD-4E8641E1D988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32EAFC64-4968-4A94-A04F-491D3BAD3A7E}" type="presOf" srcId="{990B8600-A5D6-4F7A-BF4A-C41840EAB051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4E2B619E-9FC7-44EC-B0FE-A98C368378F3}" srcId="{79573887-A3A6-4E8A-AA6A-8EDA82D892F0}" destId="{ECA85AE3-13ED-4772-9218-B9349B6DE995}" srcOrd="2" destOrd="0" parTransId="{3EBFCEF1-65DB-4ED8-8971-C08E18BC77FC}" sibTransId="{65A2F46B-4F63-44C5-BEE6-AD3B07B474E5}"/>
    <dgm:cxn modelId="{CA4932AC-DD3C-4E87-B2D3-648BA864604E}" srcId="{79573887-A3A6-4E8A-AA6A-8EDA82D892F0}" destId="{CFC152B5-CBCD-4579-B559-8CB6FE12BD3E}" srcOrd="3" destOrd="0" parTransId="{45EE63BA-98DC-490A-A530-D3B8283FFFC7}" sibTransId="{5106146A-FFFA-40AB-B9E4-105E27B01898}"/>
    <dgm:cxn modelId="{EE02C0AF-8894-45E6-A264-FFA1CF5EADBC}" type="presOf" srcId="{AC8557AB-8550-4EA2-AB46-3B487B22E24A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23A14CC5-5853-4313-8EDC-D2FD397F4846}" type="presOf" srcId="{CFC152B5-CBCD-4579-B559-8CB6FE12BD3E}" destId="{450D384A-04C6-4875-ADC9-03DD5BD1F398}" srcOrd="0" destOrd="3" presId="urn:microsoft.com/office/officeart/2005/8/layout/hList1"/>
    <dgm:cxn modelId="{43BF7AD6-8828-4E2E-8897-8308F6FA0A2A}" srcId="{79573887-A3A6-4E8A-AA6A-8EDA82D892F0}" destId="{E09BF97D-BAED-49C7-BDE4-CD6411F17BCA}" srcOrd="1" destOrd="0" parTransId="{1F23BAC9-A922-4D5C-B496-3C8C0A3863A3}" sibTransId="{6F857BBF-B144-4FCE-A729-932B353F78CD}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827CAAEA-CF8B-4737-BCDF-0266CA58D87A}" type="presOf" srcId="{E09BF97D-BAED-49C7-BDE4-CD6411F17BCA}" destId="{450D384A-04C6-4875-ADC9-03DD5BD1F398}" srcOrd="0" destOrd="1" presId="urn:microsoft.com/office/officeart/2005/8/layout/hList1"/>
    <dgm:cxn modelId="{7F1112F2-1313-4273-8D88-E863D501047F}" srcId="{A603631B-A191-4026-944E-D7932C6EA835}" destId="{AC8557AB-8550-4EA2-AB46-3B487B22E24A}" srcOrd="0" destOrd="0" parTransId="{3D03C193-7F5D-41EF-8986-86F9FE944104}" sibTransId="{F36C90AA-3E9A-4611-B859-66D74E45AE0D}"/>
    <dgm:cxn modelId="{B0EF4FF7-DE81-46B0-9C98-83CB0557BD38}" type="presOf" srcId="{2F55FFD0-1322-4405-9BDD-92BC80201410}" destId="{450D384A-04C6-4875-ADC9-03DD5BD1F398}" srcOrd="0" destOrd="4" presId="urn:microsoft.com/office/officeart/2005/8/layout/hList1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>
              <a:solidFill>
                <a:schemeClr val="tx1"/>
              </a:solidFill>
            </a:rPr>
            <a:t>Misinformation</a:t>
          </a:r>
          <a:endParaRPr lang="en-US" sz="2300" dirty="0">
            <a:solidFill>
              <a:schemeClr val="tx1"/>
            </a:solidFill>
          </a:endParaRPr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C5BFE965-B648-42BF-BC28-95D7AC743715}">
      <dgm:prSet custT="1"/>
      <dgm:spPr/>
      <dgm:t>
        <a:bodyPr/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</dgm:t>
    </dgm:pt>
    <dgm:pt modelId="{98AEEA40-CF17-4938-873C-DFEE714755D5}" type="parTrans" cxnId="{4552A963-DD67-412E-AD7A-FE6DC314795F}">
      <dgm:prSet/>
      <dgm:spPr/>
      <dgm:t>
        <a:bodyPr/>
        <a:lstStyle/>
        <a:p>
          <a:endParaRPr lang="pt-PT"/>
        </a:p>
      </dgm:t>
    </dgm:pt>
    <dgm:pt modelId="{3C9BF640-6EB2-4508-945C-975E06A7E7F2}" type="sibTrans" cxnId="{4552A963-DD67-412E-AD7A-FE6DC314795F}">
      <dgm:prSet/>
      <dgm:spPr/>
      <dgm:t>
        <a:bodyPr/>
        <a:lstStyle/>
        <a:p>
          <a:endParaRPr lang="pt-PT"/>
        </a:p>
      </dgm:t>
    </dgm:pt>
    <dgm:pt modelId="{FB0084CF-9017-4AFD-8DEE-5763A40B2759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</dgm:t>
    </dgm:pt>
    <dgm:pt modelId="{60084E29-CF3C-440D-B246-4CEE92264000}" type="parTrans" cxnId="{96F92C03-A4CD-46E4-AB6F-C549207709DF}">
      <dgm:prSet/>
      <dgm:spPr/>
      <dgm:t>
        <a:bodyPr/>
        <a:lstStyle/>
        <a:p>
          <a:endParaRPr lang="pt-PT"/>
        </a:p>
      </dgm:t>
    </dgm:pt>
    <dgm:pt modelId="{CC6A2381-4347-4AFC-8A2D-35A7E0925250}" type="sibTrans" cxnId="{96F92C03-A4CD-46E4-AB6F-C549207709DF}">
      <dgm:prSet/>
      <dgm:spPr/>
      <dgm:t>
        <a:bodyPr/>
        <a:lstStyle/>
        <a:p>
          <a:endParaRPr lang="pt-PT"/>
        </a:p>
      </dgm:t>
    </dgm:pt>
    <dgm:pt modelId="{6069A014-9E56-47AC-8075-CA904706ABF2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</dgm:t>
    </dgm:pt>
    <dgm:pt modelId="{5FF3AC6E-BFDA-4E40-8C37-99E98520F75F}" type="parTrans" cxnId="{0ADA4A0E-B547-4A25-A826-EA6C579197A9}">
      <dgm:prSet/>
      <dgm:spPr/>
      <dgm:t>
        <a:bodyPr/>
        <a:lstStyle/>
        <a:p>
          <a:endParaRPr lang="pt-PT"/>
        </a:p>
      </dgm:t>
    </dgm:pt>
    <dgm:pt modelId="{23102DF6-F3F7-4FA4-9158-8E7F7D8D7BF8}" type="sibTrans" cxnId="{0ADA4A0E-B547-4A25-A826-EA6C579197A9}">
      <dgm:prSet/>
      <dgm:spPr/>
      <dgm:t>
        <a:bodyPr/>
        <a:lstStyle/>
        <a:p>
          <a:endParaRPr lang="pt-PT"/>
        </a:p>
      </dgm:t>
    </dgm:pt>
    <dgm:pt modelId="{617A40B7-FEC7-4B99-ACCB-6F366EA54BBB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</dgm:t>
    </dgm:pt>
    <dgm:pt modelId="{A39AB9DC-C0A6-4D76-9DA2-C9D880FF02EF}" type="parTrans" cxnId="{A235DE86-7FF4-4E8B-87C1-BAF0F88693D5}">
      <dgm:prSet/>
      <dgm:spPr/>
      <dgm:t>
        <a:bodyPr/>
        <a:lstStyle/>
        <a:p>
          <a:endParaRPr lang="pt-PT"/>
        </a:p>
      </dgm:t>
    </dgm:pt>
    <dgm:pt modelId="{5CE13614-0AAA-47EB-973B-BC5269D9E788}" type="sibTrans" cxnId="{A235DE86-7FF4-4E8B-87C1-BAF0F88693D5}">
      <dgm:prSet/>
      <dgm:spPr/>
      <dgm:t>
        <a:bodyPr/>
        <a:lstStyle/>
        <a:p>
          <a:endParaRPr lang="pt-PT"/>
        </a:p>
      </dgm:t>
    </dgm:pt>
    <dgm:pt modelId="{3EC6E7B8-58C6-47FA-8A41-25F322F1A281}">
      <dgm:prSet/>
      <dgm:spPr/>
      <dgm:t>
        <a:bodyPr/>
        <a:lstStyle/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</a:pPr>
          <a:endParaRPr lang="pt-PT" sz="2600" kern="1200" dirty="0"/>
        </a:p>
      </dgm:t>
    </dgm:pt>
    <dgm:pt modelId="{92A3D544-4915-4F9D-9D08-4027A4CF2D03}" type="parTrans" cxnId="{ADE312FD-42F3-4B44-9F13-33CBDDD666BD}">
      <dgm:prSet/>
      <dgm:spPr/>
      <dgm:t>
        <a:bodyPr/>
        <a:lstStyle/>
        <a:p>
          <a:endParaRPr lang="pt-PT"/>
        </a:p>
      </dgm:t>
    </dgm:pt>
    <dgm:pt modelId="{5E263060-5541-48A4-AB10-0D7489920919}" type="sibTrans" cxnId="{ADE312FD-42F3-4B44-9F13-33CBDDD666BD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1" custScaleY="83485" custLinFactNeighborX="206" custLinFactNeighborY="-9890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6F92C03-A4CD-46E4-AB6F-C549207709DF}" srcId="{A603631B-A191-4026-944E-D7932C6EA835}" destId="{FB0084CF-9017-4AFD-8DEE-5763A40B2759}" srcOrd="1" destOrd="0" parTransId="{60084E29-CF3C-440D-B246-4CEE92264000}" sibTransId="{CC6A2381-4347-4AFC-8A2D-35A7E0925250}"/>
    <dgm:cxn modelId="{0ADA4A0E-B547-4A25-A826-EA6C579197A9}" srcId="{A603631B-A191-4026-944E-D7932C6EA835}" destId="{6069A014-9E56-47AC-8075-CA904706ABF2}" srcOrd="2" destOrd="0" parTransId="{5FF3AC6E-BFDA-4E40-8C37-99E98520F75F}" sibTransId="{23102DF6-F3F7-4FA4-9158-8E7F7D8D7BF8}"/>
    <dgm:cxn modelId="{719CDC17-2437-402E-B8D4-14E8158E9C40}" type="presOf" srcId="{FB0084CF-9017-4AFD-8DEE-5763A40B2759}" destId="{46FC72A1-CDE4-4124-8BBF-14CC4470DC43}" srcOrd="0" destOrd="1" presId="urn:microsoft.com/office/officeart/2005/8/layout/hList1"/>
    <dgm:cxn modelId="{90F96E34-2FE9-4EB8-A3C5-D135A4F9C479}" type="presOf" srcId="{617A40B7-FEC7-4B99-ACCB-6F366EA54BBB}" destId="{46FC72A1-CDE4-4124-8BBF-14CC4470DC43}" srcOrd="0" destOrd="3" presId="urn:microsoft.com/office/officeart/2005/8/layout/hList1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4552A963-DD67-412E-AD7A-FE6DC314795F}" srcId="{A603631B-A191-4026-944E-D7932C6EA835}" destId="{C5BFE965-B648-42BF-BC28-95D7AC743715}" srcOrd="0" destOrd="0" parTransId="{98AEEA40-CF17-4938-873C-DFEE714755D5}" sibTransId="{3C9BF640-6EB2-4508-945C-975E06A7E7F2}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A235DE86-7FF4-4E8B-87C1-BAF0F88693D5}" srcId="{A603631B-A191-4026-944E-D7932C6EA835}" destId="{617A40B7-FEC7-4B99-ACCB-6F366EA54BBB}" srcOrd="3" destOrd="0" parTransId="{A39AB9DC-C0A6-4D76-9DA2-C9D880FF02EF}" sibTransId="{5CE13614-0AAA-47EB-973B-BC5269D9E788}"/>
    <dgm:cxn modelId="{BCC1A590-D889-4DF3-8DCC-E9E41F8D6574}" type="presOf" srcId="{6069A014-9E56-47AC-8075-CA904706ABF2}" destId="{46FC72A1-CDE4-4124-8BBF-14CC4470DC43}" srcOrd="0" destOrd="2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036742D7-7E60-4F3A-B5E8-5873420F7661}" type="presOf" srcId="{3EC6E7B8-58C6-47FA-8A41-25F322F1A281}" destId="{46FC72A1-CDE4-4124-8BBF-14CC4470DC43}" srcOrd="0" destOrd="4" presId="urn:microsoft.com/office/officeart/2005/8/layout/hList1"/>
    <dgm:cxn modelId="{2F7D6BFB-F985-492F-A00B-52603F7F5788}" type="presOf" srcId="{C5BFE965-B648-42BF-BC28-95D7AC743715}" destId="{46FC72A1-CDE4-4124-8BBF-14CC4470DC43}" srcOrd="0" destOrd="0" presId="urn:microsoft.com/office/officeart/2005/8/layout/hList1"/>
    <dgm:cxn modelId="{ADE312FD-42F3-4B44-9F13-33CBDDD666BD}" srcId="{A603631B-A191-4026-944E-D7932C6EA835}" destId="{3EC6E7B8-58C6-47FA-8A41-25F322F1A281}" srcOrd="4" destOrd="0" parTransId="{92A3D544-4915-4F9D-9D08-4027A4CF2D03}" sibTransId="{5E263060-5541-48A4-AB10-0D7489920919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EF7CFF-4DB4-428E-BA02-5432A16961E4}" type="doc">
      <dgm:prSet loTypeId="urn:microsoft.com/office/officeart/2005/8/layout/hList1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03631B-A191-4026-944E-D7932C6EA835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Social Engineering</a:t>
          </a:r>
          <a:endParaRPr lang="en-US" sz="2400" dirty="0"/>
        </a:p>
      </dgm:t>
    </dgm:pt>
    <dgm:pt modelId="{59F9F7BB-6EFD-4FAF-A786-3113E5A73627}" type="parTrans" cxnId="{99F4995B-6960-45EA-9218-21E4E942CB6F}">
      <dgm:prSet/>
      <dgm:spPr/>
      <dgm:t>
        <a:bodyPr/>
        <a:lstStyle/>
        <a:p>
          <a:endParaRPr lang="en-US"/>
        </a:p>
      </dgm:t>
    </dgm:pt>
    <dgm:pt modelId="{5F6AC36A-FB05-41A0-B6A4-B2A02ABB6D07}" type="sibTrans" cxnId="{99F4995B-6960-45EA-9218-21E4E942CB6F}">
      <dgm:prSet/>
      <dgm:spPr/>
      <dgm:t>
        <a:bodyPr/>
        <a:lstStyle/>
        <a:p>
          <a:endParaRPr lang="en-US"/>
        </a:p>
      </dgm:t>
    </dgm:pt>
    <dgm:pt modelId="{69176BA3-C005-4BA9-8ABB-E3B76A9F8D59}">
      <dgm:prSet custT="1"/>
      <dgm:spPr/>
      <dgm:t>
        <a:bodyPr/>
        <a:lstStyle/>
        <a:p>
          <a:pPr marL="228600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952D1675-2865-4044-A016-2F3E5C84627F}" type="parTrans" cxnId="{DE155C36-58E5-493B-AE66-C447B616391D}">
      <dgm:prSet/>
      <dgm:spPr/>
      <dgm:t>
        <a:bodyPr/>
        <a:lstStyle/>
        <a:p>
          <a:endParaRPr lang="pt-PT"/>
        </a:p>
      </dgm:t>
    </dgm:pt>
    <dgm:pt modelId="{6CC39B12-26EA-46E8-96F4-B9C5360F21F3}" type="sibTrans" cxnId="{DE155C36-58E5-493B-AE66-C447B616391D}">
      <dgm:prSet/>
      <dgm:spPr/>
      <dgm:t>
        <a:bodyPr/>
        <a:lstStyle/>
        <a:p>
          <a:endParaRPr lang="pt-PT"/>
        </a:p>
      </dgm:t>
    </dgm:pt>
    <dgm:pt modelId="{4D7FB5AB-5E52-4E50-941C-421FF03769A5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</dgm:t>
    </dgm:pt>
    <dgm:pt modelId="{B870F784-186E-42B9-994A-033BD5C858F1}" type="parTrans" cxnId="{C4A60CEA-28E3-48BC-9F10-86F6D4A2D507}">
      <dgm:prSet/>
      <dgm:spPr/>
      <dgm:t>
        <a:bodyPr/>
        <a:lstStyle/>
        <a:p>
          <a:endParaRPr lang="pt-PT"/>
        </a:p>
      </dgm:t>
    </dgm:pt>
    <dgm:pt modelId="{58A972AC-6DC2-4154-9411-F5C646361DE2}" type="sibTrans" cxnId="{C4A60CEA-28E3-48BC-9F10-86F6D4A2D507}">
      <dgm:prSet/>
      <dgm:spPr/>
      <dgm:t>
        <a:bodyPr/>
        <a:lstStyle/>
        <a:p>
          <a:endParaRPr lang="pt-PT"/>
        </a:p>
      </dgm:t>
    </dgm:pt>
    <dgm:pt modelId="{95ECA260-D54B-42E2-A92B-94BD6AA4E582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gm:t>
    </dgm:pt>
    <dgm:pt modelId="{5EFDFF37-0D85-4324-8777-2527176075A4}" type="parTrans" cxnId="{D57DA99A-C2E7-4507-AE11-DEEE6AAD4619}">
      <dgm:prSet/>
      <dgm:spPr/>
      <dgm:t>
        <a:bodyPr/>
        <a:lstStyle/>
        <a:p>
          <a:endParaRPr lang="pt-PT"/>
        </a:p>
      </dgm:t>
    </dgm:pt>
    <dgm:pt modelId="{F2BB2E2D-4D9D-4D22-A203-0879376FA06B}" type="sibTrans" cxnId="{D57DA99A-C2E7-4507-AE11-DEEE6AAD4619}">
      <dgm:prSet/>
      <dgm:spPr/>
      <dgm:t>
        <a:bodyPr/>
        <a:lstStyle/>
        <a:p>
          <a:endParaRPr lang="pt-PT"/>
        </a:p>
      </dgm:t>
    </dgm:pt>
    <dgm:pt modelId="{79573887-A3A6-4E8A-AA6A-8EDA82D892F0}">
      <dgm:prSet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pt-PT" sz="2400" b="1" dirty="0"/>
            <a:t>Malware</a:t>
          </a:r>
          <a:endParaRPr lang="en-US" sz="2400" dirty="0"/>
        </a:p>
      </dgm:t>
    </dgm:pt>
    <dgm:pt modelId="{AE2F9A5E-A245-421E-9FBF-419A2CE6101F}" type="sibTrans" cxnId="{346EB3E9-D014-4A1C-A640-13AC6BB1CEA1}">
      <dgm:prSet/>
      <dgm:spPr/>
      <dgm:t>
        <a:bodyPr/>
        <a:lstStyle/>
        <a:p>
          <a:endParaRPr lang="pt-PT"/>
        </a:p>
      </dgm:t>
    </dgm:pt>
    <dgm:pt modelId="{EE39F704-BAF1-4179-9CDF-A41ABE2489A6}" type="parTrans" cxnId="{346EB3E9-D014-4A1C-A640-13AC6BB1CEA1}">
      <dgm:prSet/>
      <dgm:spPr/>
      <dgm:t>
        <a:bodyPr/>
        <a:lstStyle/>
        <a:p>
          <a:endParaRPr lang="pt-PT"/>
        </a:p>
      </dgm:t>
    </dgm:pt>
    <dgm:pt modelId="{64189087-7131-4F15-87D1-06816825FED6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</dgm:t>
    </dgm:pt>
    <dgm:pt modelId="{9A3B71F6-3BB8-46B9-AE2A-DBBB5580435E}" type="sibTrans" cxnId="{E506309D-AF0B-4A85-8C62-0302A75828C6}">
      <dgm:prSet/>
      <dgm:spPr/>
      <dgm:t>
        <a:bodyPr/>
        <a:lstStyle/>
        <a:p>
          <a:endParaRPr lang="pt-PT"/>
        </a:p>
      </dgm:t>
    </dgm:pt>
    <dgm:pt modelId="{23F2AEEC-8AF1-4EC8-8371-C5C58CC40631}" type="parTrans" cxnId="{E506309D-AF0B-4A85-8C62-0302A75828C6}">
      <dgm:prSet/>
      <dgm:spPr/>
      <dgm:t>
        <a:bodyPr/>
        <a:lstStyle/>
        <a:p>
          <a:endParaRPr lang="pt-PT"/>
        </a:p>
      </dgm:t>
    </dgm:pt>
    <dgm:pt modelId="{3B2B6619-42B2-4639-8CFF-41586B9C4740}">
      <dgm:prSet custT="1"/>
      <dgm:spPr/>
      <dgm:t>
        <a:bodyPr/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gm:t>
    </dgm:pt>
    <dgm:pt modelId="{97D361D4-FD81-44C5-BE81-6DDE5946E32B}" type="sibTrans" cxnId="{EB00C479-3794-45E1-9121-1C892253174E}">
      <dgm:prSet/>
      <dgm:spPr/>
      <dgm:t>
        <a:bodyPr/>
        <a:lstStyle/>
        <a:p>
          <a:endParaRPr lang="pt-PT"/>
        </a:p>
      </dgm:t>
    </dgm:pt>
    <dgm:pt modelId="{B287380B-60C3-40D9-A27A-E9C08DDEF515}" type="parTrans" cxnId="{EB00C479-3794-45E1-9121-1C892253174E}">
      <dgm:prSet/>
      <dgm:spPr/>
      <dgm:t>
        <a:bodyPr/>
        <a:lstStyle/>
        <a:p>
          <a:endParaRPr lang="pt-PT"/>
        </a:p>
      </dgm:t>
    </dgm:pt>
    <dgm:pt modelId="{8A06C487-300E-4489-94C8-11C0BA60CECA}">
      <dgm:prSet custT="1"/>
      <dgm:spPr/>
      <dgm:t>
        <a:bodyPr/>
        <a:lstStyle/>
        <a:p>
          <a:pPr marL="342900" indent="-342900" algn="l" defTabSz="914400" rtl="0" eaLnBrk="1" latinLnBrk="0" hangingPunct="1">
            <a:lnSpc>
              <a:spcPct val="100000"/>
            </a:lnSpc>
            <a:spcBef>
              <a:spcPts val="100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</dgm:t>
    </dgm:pt>
    <dgm:pt modelId="{361E5124-822D-41DE-9C1C-51FB6C693CD8}" type="sibTrans" cxnId="{DADA6F46-70F3-4DB7-83E6-C1D8A014E0C0}">
      <dgm:prSet/>
      <dgm:spPr/>
      <dgm:t>
        <a:bodyPr/>
        <a:lstStyle/>
        <a:p>
          <a:endParaRPr lang="pt-PT"/>
        </a:p>
      </dgm:t>
    </dgm:pt>
    <dgm:pt modelId="{003A37D2-3738-4EB5-8944-01FC878A0CA8}" type="parTrans" cxnId="{DADA6F46-70F3-4DB7-83E6-C1D8A014E0C0}">
      <dgm:prSet/>
      <dgm:spPr/>
      <dgm:t>
        <a:bodyPr/>
        <a:lstStyle/>
        <a:p>
          <a:endParaRPr lang="pt-PT"/>
        </a:p>
      </dgm:t>
    </dgm:pt>
    <dgm:pt modelId="{B9F2B654-6ECB-4D70-A66F-1C3ACB96FFAB}" type="pres">
      <dgm:prSet presAssocID="{EFEF7CFF-4DB4-428E-BA02-5432A16961E4}" presName="Name0" presStyleCnt="0">
        <dgm:presLayoutVars>
          <dgm:dir/>
          <dgm:animLvl val="lvl"/>
          <dgm:resizeHandles val="exact"/>
        </dgm:presLayoutVars>
      </dgm:prSet>
      <dgm:spPr/>
    </dgm:pt>
    <dgm:pt modelId="{D58B6E0C-AA22-4A05-B984-04DA6DB9269E}" type="pres">
      <dgm:prSet presAssocID="{A603631B-A191-4026-944E-D7932C6EA835}" presName="composite" presStyleCnt="0"/>
      <dgm:spPr/>
    </dgm:pt>
    <dgm:pt modelId="{98B3510F-8CFF-433F-9287-EFCF6FFC44D6}" type="pres">
      <dgm:prSet presAssocID="{A603631B-A191-4026-944E-D7932C6EA835}" presName="parTx" presStyleLbl="alignNode1" presStyleIdx="0" presStyleCnt="2" custScaleY="96908" custLinFactNeighborX="206">
        <dgm:presLayoutVars>
          <dgm:chMax val="0"/>
          <dgm:chPref val="0"/>
          <dgm:bulletEnabled val="1"/>
        </dgm:presLayoutVars>
      </dgm:prSet>
      <dgm:spPr/>
    </dgm:pt>
    <dgm:pt modelId="{46FC72A1-CDE4-4124-8BBF-14CC4470DC43}" type="pres">
      <dgm:prSet presAssocID="{A603631B-A191-4026-944E-D7932C6EA835}" presName="desTx" presStyleLbl="alignAccFollowNode1" presStyleIdx="0" presStyleCnt="2" custScaleY="101935">
        <dgm:presLayoutVars>
          <dgm:bulletEnabled val="1"/>
        </dgm:presLayoutVars>
      </dgm:prSet>
      <dgm:spPr/>
    </dgm:pt>
    <dgm:pt modelId="{43029D04-2EE5-41D7-A459-C5FFC7310DF4}" type="pres">
      <dgm:prSet presAssocID="{5F6AC36A-FB05-41A0-B6A4-B2A02ABB6D07}" presName="space" presStyleCnt="0"/>
      <dgm:spPr/>
    </dgm:pt>
    <dgm:pt modelId="{A059D729-AFB7-4560-AF2D-E4AFCD052297}" type="pres">
      <dgm:prSet presAssocID="{79573887-A3A6-4E8A-AA6A-8EDA82D892F0}" presName="composite" presStyleCnt="0"/>
      <dgm:spPr/>
    </dgm:pt>
    <dgm:pt modelId="{B95DEC62-C670-4700-AF7F-D4E4348764CE}" type="pres">
      <dgm:prSet presAssocID="{79573887-A3A6-4E8A-AA6A-8EDA82D892F0}" presName="parTx" presStyleLbl="alignNode1" presStyleIdx="1" presStyleCnt="2" custScaleY="96908">
        <dgm:presLayoutVars>
          <dgm:chMax val="0"/>
          <dgm:chPref val="0"/>
          <dgm:bulletEnabled val="1"/>
        </dgm:presLayoutVars>
      </dgm:prSet>
      <dgm:spPr/>
    </dgm:pt>
    <dgm:pt modelId="{450D384A-04C6-4875-ADC9-03DD5BD1F398}" type="pres">
      <dgm:prSet presAssocID="{79573887-A3A6-4E8A-AA6A-8EDA82D892F0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EAFA2405-652A-4CA2-92E8-7BCA7492F424}" type="presOf" srcId="{8A06C487-300E-4489-94C8-11C0BA60CECA}" destId="{46FC72A1-CDE4-4124-8BBF-14CC4470DC43}" srcOrd="0" destOrd="2" presId="urn:microsoft.com/office/officeart/2005/8/layout/hList1"/>
    <dgm:cxn modelId="{B5B9891E-316E-4BBA-949B-4C307F5DBDB1}" type="presOf" srcId="{3B2B6619-42B2-4639-8CFF-41586B9C4740}" destId="{450D384A-04C6-4875-ADC9-03DD5BD1F398}" srcOrd="0" destOrd="1" presId="urn:microsoft.com/office/officeart/2005/8/layout/hList1"/>
    <dgm:cxn modelId="{DE155C36-58E5-493B-AE66-C447B616391D}" srcId="{A603631B-A191-4026-944E-D7932C6EA835}" destId="{69176BA3-C005-4BA9-8ABB-E3B76A9F8D59}" srcOrd="0" destOrd="0" parTransId="{952D1675-2865-4044-A016-2F3E5C84627F}" sibTransId="{6CC39B12-26EA-46E8-96F4-B9C5360F21F3}"/>
    <dgm:cxn modelId="{99F4995B-6960-45EA-9218-21E4E942CB6F}" srcId="{EFEF7CFF-4DB4-428E-BA02-5432A16961E4}" destId="{A603631B-A191-4026-944E-D7932C6EA835}" srcOrd="0" destOrd="0" parTransId="{59F9F7BB-6EFD-4FAF-A786-3113E5A73627}" sibTransId="{5F6AC36A-FB05-41A0-B6A4-B2A02ABB6D07}"/>
    <dgm:cxn modelId="{3F389842-B5AD-4C3C-A349-B054B34F3DE7}" type="presOf" srcId="{79573887-A3A6-4E8A-AA6A-8EDA82D892F0}" destId="{B95DEC62-C670-4700-AF7F-D4E4348764CE}" srcOrd="0" destOrd="0" presId="urn:microsoft.com/office/officeart/2005/8/layout/hList1"/>
    <dgm:cxn modelId="{0E255265-2E6B-40AC-AC42-EDF411D6C308}" type="presOf" srcId="{4D7FB5AB-5E52-4E50-941C-421FF03769A5}" destId="{46FC72A1-CDE4-4124-8BBF-14CC4470DC43}" srcOrd="0" destOrd="1" presId="urn:microsoft.com/office/officeart/2005/8/layout/hList1"/>
    <dgm:cxn modelId="{DADA6F46-70F3-4DB7-83E6-C1D8A014E0C0}" srcId="{A603631B-A191-4026-944E-D7932C6EA835}" destId="{8A06C487-300E-4489-94C8-11C0BA60CECA}" srcOrd="2" destOrd="0" parTransId="{003A37D2-3738-4EB5-8944-01FC878A0CA8}" sibTransId="{361E5124-822D-41DE-9C1C-51FB6C693CD8}"/>
    <dgm:cxn modelId="{8D368C52-6176-46E0-B3FF-938D29826E19}" type="presOf" srcId="{64189087-7131-4F15-87D1-06816825FED6}" destId="{450D384A-04C6-4875-ADC9-03DD5BD1F398}" srcOrd="0" destOrd="0" presId="urn:microsoft.com/office/officeart/2005/8/layout/hList1"/>
    <dgm:cxn modelId="{A6674F76-EB01-4CD0-90B2-204BE9DC13E6}" type="presOf" srcId="{EFEF7CFF-4DB4-428E-BA02-5432A16961E4}" destId="{B9F2B654-6ECB-4D70-A66F-1C3ACB96FFAB}" srcOrd="0" destOrd="0" presId="urn:microsoft.com/office/officeart/2005/8/layout/hList1"/>
    <dgm:cxn modelId="{EB00C479-3794-45E1-9121-1C892253174E}" srcId="{79573887-A3A6-4E8A-AA6A-8EDA82D892F0}" destId="{3B2B6619-42B2-4639-8CFF-41586B9C4740}" srcOrd="1" destOrd="0" parTransId="{B287380B-60C3-40D9-A27A-E9C08DDEF515}" sibTransId="{97D361D4-FD81-44C5-BE81-6DDE5946E32B}"/>
    <dgm:cxn modelId="{D57DA99A-C2E7-4507-AE11-DEEE6AAD4619}" srcId="{8A06C487-300E-4489-94C8-11C0BA60CECA}" destId="{95ECA260-D54B-42E2-A92B-94BD6AA4E582}" srcOrd="0" destOrd="0" parTransId="{5EFDFF37-0D85-4324-8777-2527176075A4}" sibTransId="{F2BB2E2D-4D9D-4D22-A203-0879376FA06B}"/>
    <dgm:cxn modelId="{E506309D-AF0B-4A85-8C62-0302A75828C6}" srcId="{79573887-A3A6-4E8A-AA6A-8EDA82D892F0}" destId="{64189087-7131-4F15-87D1-06816825FED6}" srcOrd="0" destOrd="0" parTransId="{23F2AEEC-8AF1-4EC8-8371-C5C58CC40631}" sibTransId="{9A3B71F6-3BB8-46B9-AE2A-DBBB5580435E}"/>
    <dgm:cxn modelId="{193A4D9F-DC90-4D53-B3DF-E9D5B903C789}" type="presOf" srcId="{95ECA260-D54B-42E2-A92B-94BD6AA4E582}" destId="{46FC72A1-CDE4-4124-8BBF-14CC4470DC43}" srcOrd="0" destOrd="3" presId="urn:microsoft.com/office/officeart/2005/8/layout/hList1"/>
    <dgm:cxn modelId="{58C969B2-E53B-44FC-8E44-B449F26C1082}" type="presOf" srcId="{69176BA3-C005-4BA9-8ABB-E3B76A9F8D59}" destId="{46FC72A1-CDE4-4124-8BBF-14CC4470DC43}" srcOrd="0" destOrd="0" presId="urn:microsoft.com/office/officeart/2005/8/layout/hList1"/>
    <dgm:cxn modelId="{DD275FB5-B891-45C6-A3A7-2DD81AFDAF7B}" type="presOf" srcId="{A603631B-A191-4026-944E-D7932C6EA835}" destId="{98B3510F-8CFF-433F-9287-EFCF6FFC44D6}" srcOrd="0" destOrd="0" presId="urn:microsoft.com/office/officeart/2005/8/layout/hList1"/>
    <dgm:cxn modelId="{346EB3E9-D014-4A1C-A640-13AC6BB1CEA1}" srcId="{EFEF7CFF-4DB4-428E-BA02-5432A16961E4}" destId="{79573887-A3A6-4E8A-AA6A-8EDA82D892F0}" srcOrd="1" destOrd="0" parTransId="{EE39F704-BAF1-4179-9CDF-A41ABE2489A6}" sibTransId="{AE2F9A5E-A245-421E-9FBF-419A2CE6101F}"/>
    <dgm:cxn modelId="{C4A60CEA-28E3-48BC-9F10-86F6D4A2D507}" srcId="{A603631B-A191-4026-944E-D7932C6EA835}" destId="{4D7FB5AB-5E52-4E50-941C-421FF03769A5}" srcOrd="1" destOrd="0" parTransId="{B870F784-186E-42B9-994A-033BD5C858F1}" sibTransId="{58A972AC-6DC2-4154-9411-F5C646361DE2}"/>
    <dgm:cxn modelId="{B904C2D9-6994-4CCE-858E-57FD1A9E4F59}" type="presParOf" srcId="{B9F2B654-6ECB-4D70-A66F-1C3ACB96FFAB}" destId="{D58B6E0C-AA22-4A05-B984-04DA6DB9269E}" srcOrd="0" destOrd="0" presId="urn:microsoft.com/office/officeart/2005/8/layout/hList1"/>
    <dgm:cxn modelId="{4BE6CFF9-26EF-49E8-B4CD-D5FD6C2556EA}" type="presParOf" srcId="{D58B6E0C-AA22-4A05-B984-04DA6DB9269E}" destId="{98B3510F-8CFF-433F-9287-EFCF6FFC44D6}" srcOrd="0" destOrd="0" presId="urn:microsoft.com/office/officeart/2005/8/layout/hList1"/>
    <dgm:cxn modelId="{3EF961C0-3399-4EEC-976C-DA740F4436B4}" type="presParOf" srcId="{D58B6E0C-AA22-4A05-B984-04DA6DB9269E}" destId="{46FC72A1-CDE4-4124-8BBF-14CC4470DC43}" srcOrd="1" destOrd="0" presId="urn:microsoft.com/office/officeart/2005/8/layout/hList1"/>
    <dgm:cxn modelId="{3F6E7325-AB65-49D5-BF6F-08B761481ACB}" type="presParOf" srcId="{B9F2B654-6ECB-4D70-A66F-1C3ACB96FFAB}" destId="{43029D04-2EE5-41D7-A459-C5FFC7310DF4}" srcOrd="1" destOrd="0" presId="urn:microsoft.com/office/officeart/2005/8/layout/hList1"/>
    <dgm:cxn modelId="{C9373B6F-AD9B-4985-AC9D-C36C28346191}" type="presParOf" srcId="{B9F2B654-6ECB-4D70-A66F-1C3ACB96FFAB}" destId="{A059D729-AFB7-4560-AF2D-E4AFCD052297}" srcOrd="2" destOrd="0" presId="urn:microsoft.com/office/officeart/2005/8/layout/hList1"/>
    <dgm:cxn modelId="{13E6D459-1375-49B9-931A-5113C8577586}" type="presParOf" srcId="{A059D729-AFB7-4560-AF2D-E4AFCD052297}" destId="{B95DEC62-C670-4700-AF7F-D4E4348764CE}" srcOrd="0" destOrd="0" presId="urn:microsoft.com/office/officeart/2005/8/layout/hList1"/>
    <dgm:cxn modelId="{D068C26A-96A3-47B8-9A73-95809E4D7AE3}" type="presParOf" srcId="{A059D729-AFB7-4560-AF2D-E4AFCD052297}" destId="{450D384A-04C6-4875-ADC9-03DD5BD1F39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016BAB-9A4A-4390-A34C-F0D505054D90}">
      <dsp:nvSpPr>
        <dsp:cNvPr id="0" name=""/>
        <dsp:cNvSpPr/>
      </dsp:nvSpPr>
      <dsp:spPr>
        <a:xfrm>
          <a:off x="0" y="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42D8-3B45-4B08-BDEA-6EF2AE56EA78}">
      <dsp:nvSpPr>
        <dsp:cNvPr id="0" name=""/>
        <dsp:cNvSpPr/>
      </dsp:nvSpPr>
      <dsp:spPr>
        <a:xfrm>
          <a:off x="355952" y="265260"/>
          <a:ext cx="647186" cy="6471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FFFAE8-29BF-4838-997E-66C65AB8CAAF}">
      <dsp:nvSpPr>
        <dsp:cNvPr id="0" name=""/>
        <dsp:cNvSpPr/>
      </dsp:nvSpPr>
      <dsp:spPr>
        <a:xfrm>
          <a:off x="1359090" y="502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problema central que este projeto procura resolver?</a:t>
          </a:r>
          <a:endParaRPr lang="en-US" sz="2400" kern="1200" dirty="0"/>
        </a:p>
      </dsp:txBody>
      <dsp:txXfrm>
        <a:off x="1359090" y="502"/>
        <a:ext cx="7791584" cy="1176702"/>
      </dsp:txXfrm>
    </dsp:sp>
    <dsp:sp modelId="{B7E2D505-BA84-4CEC-AB2F-FDA00E13F143}">
      <dsp:nvSpPr>
        <dsp:cNvPr id="0" name=""/>
        <dsp:cNvSpPr/>
      </dsp:nvSpPr>
      <dsp:spPr>
        <a:xfrm>
          <a:off x="0" y="1471380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5B155CA-7981-4AC2-A46B-D4C98C661F20}">
      <dsp:nvSpPr>
        <dsp:cNvPr id="0" name=""/>
        <dsp:cNvSpPr/>
      </dsp:nvSpPr>
      <dsp:spPr>
        <a:xfrm>
          <a:off x="355952" y="1736138"/>
          <a:ext cx="647186" cy="647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65CF61-E763-4C7D-8FE3-A062F5CE6DA0}">
      <dsp:nvSpPr>
        <dsp:cNvPr id="0" name=""/>
        <dsp:cNvSpPr/>
      </dsp:nvSpPr>
      <dsp:spPr>
        <a:xfrm>
          <a:off x="1359090" y="1471380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a necessidade desta solução?</a:t>
          </a:r>
          <a:endParaRPr lang="en-US" sz="2400" kern="1200" dirty="0"/>
        </a:p>
      </dsp:txBody>
      <dsp:txXfrm>
        <a:off x="1359090" y="1471380"/>
        <a:ext cx="7791584" cy="1176702"/>
      </dsp:txXfrm>
    </dsp:sp>
    <dsp:sp modelId="{85B18A26-A28E-4745-A208-D63D4C2B8C99}">
      <dsp:nvSpPr>
        <dsp:cNvPr id="0" name=""/>
        <dsp:cNvSpPr/>
      </dsp:nvSpPr>
      <dsp:spPr>
        <a:xfrm>
          <a:off x="0" y="2942258"/>
          <a:ext cx="9150675" cy="1176702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B11B66-B24F-4864-95CD-2F92CB214F99}">
      <dsp:nvSpPr>
        <dsp:cNvPr id="0" name=""/>
        <dsp:cNvSpPr/>
      </dsp:nvSpPr>
      <dsp:spPr>
        <a:xfrm>
          <a:off x="355952" y="3207016"/>
          <a:ext cx="647186" cy="6471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C1BC-8F1E-4AD3-9CDC-53097447FB64}">
      <dsp:nvSpPr>
        <dsp:cNvPr id="0" name=""/>
        <dsp:cNvSpPr/>
      </dsp:nvSpPr>
      <dsp:spPr>
        <a:xfrm>
          <a:off x="1359090" y="2942258"/>
          <a:ext cx="7791584" cy="1176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534" tIns="124534" rIns="124534" bIns="124534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kern="1200" dirty="0"/>
            <a:t>Qual é o objetivo final deste projeto?</a:t>
          </a:r>
          <a:endParaRPr lang="en-US" sz="2400" kern="1200" dirty="0"/>
        </a:p>
      </dsp:txBody>
      <dsp:txXfrm>
        <a:off x="1359090" y="2942258"/>
        <a:ext cx="7791584" cy="1176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F9603E-6B12-4553-AC90-F4760180A56A}">
      <dsp:nvSpPr>
        <dsp:cNvPr id="0" name=""/>
        <dsp:cNvSpPr/>
      </dsp:nvSpPr>
      <dsp:spPr>
        <a:xfrm>
          <a:off x="868763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28DC10-F98A-4879-A23B-E90B0DB407D5}">
      <dsp:nvSpPr>
        <dsp:cNvPr id="0" name=""/>
        <dsp:cNvSpPr/>
      </dsp:nvSpPr>
      <dsp:spPr>
        <a:xfrm>
          <a:off x="11052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Ampliação da eficácia da Cibersegurança</a:t>
          </a:r>
          <a:endParaRPr lang="en-US" sz="2000" kern="1200" dirty="0"/>
        </a:p>
      </dsp:txBody>
      <dsp:txXfrm>
        <a:off x="110528" y="2762349"/>
        <a:ext cx="2757216" cy="720000"/>
      </dsp:txXfrm>
    </dsp:sp>
    <dsp:sp modelId="{491905FE-1023-4175-92DF-A2F351FBEF61}">
      <dsp:nvSpPr>
        <dsp:cNvPr id="0" name=""/>
        <dsp:cNvSpPr/>
      </dsp:nvSpPr>
      <dsp:spPr>
        <a:xfrm>
          <a:off x="410849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3D55CA-5E05-48CC-A122-11817014EEA8}">
      <dsp:nvSpPr>
        <dsp:cNvPr id="0" name=""/>
        <dsp:cNvSpPr/>
      </dsp:nvSpPr>
      <dsp:spPr>
        <a:xfrm>
          <a:off x="3350258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Evolução da experiência profissional</a:t>
          </a:r>
          <a:endParaRPr lang="en-US" sz="2000" kern="1200" dirty="0"/>
        </a:p>
      </dsp:txBody>
      <dsp:txXfrm>
        <a:off x="3350258" y="2762349"/>
        <a:ext cx="2757216" cy="720000"/>
      </dsp:txXfrm>
    </dsp:sp>
    <dsp:sp modelId="{A11CC7E5-76FD-4B21-B31C-2BB6727B597A}">
      <dsp:nvSpPr>
        <dsp:cNvPr id="0" name=""/>
        <dsp:cNvSpPr/>
      </dsp:nvSpPr>
      <dsp:spPr>
        <a:xfrm>
          <a:off x="7348222" y="1175536"/>
          <a:ext cx="1240747" cy="12407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F80A07-4F6D-4393-B340-6AECC0672350}">
      <dsp:nvSpPr>
        <dsp:cNvPr id="0" name=""/>
        <dsp:cNvSpPr/>
      </dsp:nvSpPr>
      <dsp:spPr>
        <a:xfrm>
          <a:off x="6589987" y="2762349"/>
          <a:ext cx="2757216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000" kern="1200" dirty="0"/>
            <a:t>Otimizar a gestão de recursos</a:t>
          </a:r>
          <a:endParaRPr lang="en-US" sz="2000" kern="1200" dirty="0"/>
        </a:p>
      </dsp:txBody>
      <dsp:txXfrm>
        <a:off x="6589987" y="2762349"/>
        <a:ext cx="2757216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48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Investigação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48" y="59553"/>
        <a:ext cx="4624471" cy="691200"/>
      </dsp:txXfrm>
    </dsp:sp>
    <dsp:sp modelId="{46FC72A1-CDE4-4124-8BBF-14CC4470DC43}">
      <dsp:nvSpPr>
        <dsp:cNvPr id="0" name=""/>
        <dsp:cNvSpPr/>
      </dsp:nvSpPr>
      <dsp:spPr>
        <a:xfrm>
          <a:off x="48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b="0" i="0" u="none" kern="1200" dirty="0"/>
            <a:t>Investigação de comportamentos que resultaram na infeção de sistemas com malware, detetando padrões complexos com IA</a:t>
          </a:r>
          <a:endParaRPr lang="en-US" sz="2400" kern="1200" dirty="0"/>
        </a:p>
      </dsp:txBody>
      <dsp:txXfrm>
        <a:off x="48" y="763845"/>
        <a:ext cx="4624471" cy="4002209"/>
      </dsp:txXfrm>
    </dsp:sp>
    <dsp:sp modelId="{B95DEC62-C670-4700-AF7F-D4E4348764CE}">
      <dsp:nvSpPr>
        <dsp:cNvPr id="0" name=""/>
        <dsp:cNvSpPr/>
      </dsp:nvSpPr>
      <dsp:spPr>
        <a:xfrm>
          <a:off x="5271993" y="59553"/>
          <a:ext cx="4624471" cy="691200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Identificação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271993" y="59553"/>
        <a:ext cx="4624471" cy="691200"/>
      </dsp:txXfrm>
    </dsp:sp>
    <dsp:sp modelId="{450D384A-04C6-4875-ADC9-03DD5BD1F398}">
      <dsp:nvSpPr>
        <dsp:cNvPr id="0" name=""/>
        <dsp:cNvSpPr/>
      </dsp:nvSpPr>
      <dsp:spPr>
        <a:xfrm>
          <a:off x="5271945" y="763845"/>
          <a:ext cx="4624471" cy="400220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análise dos registos de sistemas (</a:t>
          </a:r>
          <a:r>
            <a:rPr lang="pt-PT" sz="2400" kern="1200" dirty="0" err="1"/>
            <a:t>logs</a:t>
          </a:r>
          <a:r>
            <a:rPr lang="pt-PT" sz="2400" kern="1200" dirty="0"/>
            <a:t>) permite identificar atividades suspeitas e outliers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A grande quantidade de dados torna a análise manual impossível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400" kern="1200" dirty="0"/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400" kern="1200" dirty="0"/>
            <a:t>Uso de Machine Learning</a:t>
          </a:r>
        </a:p>
      </dsp:txBody>
      <dsp:txXfrm>
        <a:off x="5271945" y="763845"/>
        <a:ext cx="4624471" cy="4002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0" y="469756"/>
          <a:ext cx="9896465" cy="303944"/>
        </a:xfrm>
        <a:prstGeom prst="rect">
          <a:avLst/>
        </a:prstGeom>
        <a:gradFill rotWithShape="1">
          <a:gsLst>
            <a:gs pos="0">
              <a:schemeClr val="accent2">
                <a:satMod val="103000"/>
                <a:lumMod val="102000"/>
                <a:tint val="94000"/>
              </a:schemeClr>
            </a:gs>
            <a:gs pos="50000">
              <a:schemeClr val="accent2">
                <a:satMod val="110000"/>
                <a:lumMod val="100000"/>
                <a:shade val="100000"/>
              </a:schemeClr>
            </a:gs>
            <a:gs pos="100000">
              <a:schemeClr val="accent2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>
              <a:solidFill>
                <a:schemeClr val="tx1"/>
              </a:solidFill>
            </a:rPr>
            <a:t>Misinformation</a:t>
          </a:r>
          <a:endParaRPr lang="en-US" sz="2300" kern="1200" dirty="0">
            <a:solidFill>
              <a:schemeClr val="tx1"/>
            </a:solidFill>
          </a:endParaRPr>
        </a:p>
      </dsp:txBody>
      <dsp:txXfrm>
        <a:off x="0" y="469756"/>
        <a:ext cx="9896465" cy="303944"/>
      </dsp:txXfrm>
    </dsp:sp>
    <dsp:sp modelId="{46FC72A1-CDE4-4124-8BBF-14CC4470DC43}">
      <dsp:nvSpPr>
        <dsp:cNvPr id="0" name=""/>
        <dsp:cNvSpPr/>
      </dsp:nvSpPr>
      <dsp:spPr>
        <a:xfrm>
          <a:off x="0" y="809707"/>
          <a:ext cx="9896465" cy="30640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342900" lvl="1" indent="-342900" algn="ctr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4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incorreta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Alucinações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Informação falsa ou inventada pela IA generativa,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LLMs</a:t>
          </a: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e </a:t>
          </a:r>
          <a:r>
            <a:rPr lang="pt-PT" sz="2200" kern="1200" dirty="0" err="1">
              <a:solidFill>
                <a:prstClr val="black"/>
              </a:solidFill>
              <a:latin typeface="Univers Light"/>
              <a:ea typeface="+mn-ea"/>
              <a:cs typeface="+mn-cs"/>
            </a:rPr>
            <a:t>chatbots</a:t>
          </a:r>
          <a:endParaRPr lang="pt-PT" sz="2200" kern="1200" dirty="0">
            <a:solidFill>
              <a:prstClr val="black"/>
            </a:solidFill>
            <a:latin typeface="Univers Ligh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A tomada de decisões a partir dessa informação pode ter graves consequências</a:t>
          </a:r>
        </a:p>
        <a:p>
          <a:pPr marL="228600" lvl="1" indent="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pt-PT" sz="2600" kern="1200" dirty="0"/>
        </a:p>
      </dsp:txBody>
      <dsp:txXfrm>
        <a:off x="0" y="809707"/>
        <a:ext cx="9896465" cy="30640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B3510F-8CFF-433F-9287-EFCF6FFC44D6}">
      <dsp:nvSpPr>
        <dsp:cNvPr id="0" name=""/>
        <dsp:cNvSpPr/>
      </dsp:nvSpPr>
      <dsp:spPr>
        <a:xfrm>
          <a:off x="9574" y="26896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Social Engineering</a:t>
          </a:r>
          <a:endParaRPr lang="en-US" sz="2400" kern="1200" dirty="0"/>
        </a:p>
      </dsp:txBody>
      <dsp:txXfrm>
        <a:off x="9574" y="26896"/>
        <a:ext cx="4624471" cy="809375"/>
      </dsp:txXfrm>
    </dsp:sp>
    <dsp:sp modelId="{46FC72A1-CDE4-4124-8BBF-14CC4470DC43}">
      <dsp:nvSpPr>
        <dsp:cNvPr id="0" name=""/>
        <dsp:cNvSpPr/>
      </dsp:nvSpPr>
      <dsp:spPr>
        <a:xfrm>
          <a:off x="48" y="789602"/>
          <a:ext cx="4624471" cy="355664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pt-PT" sz="2400" b="1" kern="1200" dirty="0" err="1">
              <a:solidFill>
                <a:schemeClr val="tx1"/>
              </a:solidFill>
              <a:latin typeface="+mn-lt"/>
              <a:ea typeface="+mn-ea"/>
              <a:cs typeface="+mn-cs"/>
            </a:rPr>
            <a:t>Phishing</a:t>
          </a:r>
          <a:endParaRPr lang="pt-PT" sz="2400" b="1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schemeClr val="tx1"/>
              </a:solidFill>
              <a:latin typeface="+mn-lt"/>
              <a:ea typeface="+mn-ea"/>
              <a:cs typeface="+mn-cs"/>
            </a:rPr>
            <a:t>Tentativa de roubar informações confidenciais para venda ou uso ilícito.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None/>
          </a:pPr>
          <a:r>
            <a:rPr lang="pt-PT" sz="2200" b="1" kern="1200" dirty="0">
              <a:solidFill>
                <a:schemeClr val="tx1"/>
              </a:solidFill>
              <a:latin typeface="Univers Light"/>
              <a:ea typeface="+mn-ea"/>
              <a:cs typeface="+mn-cs"/>
            </a:rPr>
            <a:t>   Deep </a:t>
          </a:r>
          <a:r>
            <a:rPr lang="pt-PT" sz="2200" b="1" kern="1200" dirty="0" err="1">
              <a:solidFill>
                <a:schemeClr val="tx1"/>
              </a:solidFill>
              <a:latin typeface="Univers Light"/>
              <a:ea typeface="+mn-ea"/>
              <a:cs typeface="+mn-cs"/>
            </a:rPr>
            <a:t>Fakes</a:t>
          </a:r>
          <a:endParaRPr lang="pt-PT" sz="2200" kern="1200" dirty="0">
            <a:solidFill>
              <a:schemeClr val="tx1"/>
            </a:solidFill>
            <a:latin typeface="+mn-lt"/>
            <a:ea typeface="+mn-ea"/>
            <a:cs typeface="+mn-cs"/>
          </a:endParaRPr>
        </a:p>
        <a:p>
          <a:pPr marL="342900" lvl="2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 Personificar alguém usando a sua voz e/ou imagem gerada por IA.</a:t>
          </a:r>
        </a:p>
      </dsp:txBody>
      <dsp:txXfrm>
        <a:off x="48" y="789602"/>
        <a:ext cx="4624471" cy="3556643"/>
      </dsp:txXfrm>
    </dsp:sp>
    <dsp:sp modelId="{B95DEC62-C670-4700-AF7F-D4E4348764CE}">
      <dsp:nvSpPr>
        <dsp:cNvPr id="0" name=""/>
        <dsp:cNvSpPr/>
      </dsp:nvSpPr>
      <dsp:spPr>
        <a:xfrm>
          <a:off x="5271945" y="43774"/>
          <a:ext cx="4624471" cy="809375"/>
        </a:xfrm>
        <a:prstGeom prst="rect">
          <a:avLst/>
        </a:prstGeom>
        <a:gradFill rotWithShape="1">
          <a:gsLst>
            <a:gs pos="0">
              <a:schemeClr val="accent6">
                <a:satMod val="103000"/>
                <a:lumMod val="102000"/>
                <a:tint val="94000"/>
              </a:schemeClr>
            </a:gs>
            <a:gs pos="50000">
              <a:schemeClr val="accent6">
                <a:satMod val="110000"/>
                <a:lumMod val="100000"/>
                <a:shade val="100000"/>
              </a:schemeClr>
            </a:gs>
            <a:gs pos="100000">
              <a:schemeClr val="accent6"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400" b="1" kern="1200" dirty="0"/>
            <a:t>Malware</a:t>
          </a:r>
          <a:endParaRPr lang="en-US" sz="2400" kern="1200" dirty="0"/>
        </a:p>
      </dsp:txBody>
      <dsp:txXfrm>
        <a:off x="5271945" y="43774"/>
        <a:ext cx="4624471" cy="809375"/>
      </dsp:txXfrm>
    </dsp:sp>
    <dsp:sp modelId="{450D384A-04C6-4875-ADC9-03DD5BD1F398}">
      <dsp:nvSpPr>
        <dsp:cNvPr id="0" name=""/>
        <dsp:cNvSpPr/>
      </dsp:nvSpPr>
      <dsp:spPr>
        <a:xfrm>
          <a:off x="5271945" y="840238"/>
          <a:ext cx="4624471" cy="348912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Desenvolvimento acelerado de malware com IA.</a:t>
          </a:r>
        </a:p>
        <a:p>
          <a:pPr marL="342900" lvl="1" indent="-342900" algn="l" defTabSz="914400" rtl="0" eaLnBrk="1" latinLnBrk="0" hangingPunct="1">
            <a:lnSpc>
              <a:spcPct val="100000"/>
            </a:lnSpc>
            <a:spcBef>
              <a:spcPct val="0"/>
            </a:spcBef>
            <a:spcAft>
              <a:spcPts val="1200"/>
            </a:spcAft>
            <a:buFont typeface="Arial" panose="020B0604020202020204" pitchFamily="34" charset="0"/>
            <a:buChar char="•"/>
          </a:pPr>
          <a:r>
            <a:rPr lang="pt-PT" sz="2200" kern="1200" dirty="0">
              <a:solidFill>
                <a:prstClr val="black"/>
              </a:solidFill>
              <a:latin typeface="Univers Light"/>
              <a:ea typeface="+mn-ea"/>
              <a:cs typeface="+mn-cs"/>
            </a:rPr>
            <a:t>Malwares e backdoors em código gerado por IA.</a:t>
          </a:r>
        </a:p>
      </dsp:txBody>
      <dsp:txXfrm>
        <a:off x="5271945" y="840238"/>
        <a:ext cx="4624471" cy="34891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1A50702-3C68-4B14-B819-72B57D27F9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0F4880-E690-44D0-8356-A9E7BDBAB0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4BE6205E-B305-4B90-9534-3C5E99A0275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B4ACF6-39FD-4B08-A7D5-5BFDC37B462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C9FD2-2C57-4DE7-8EA4-86DEE80B98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00AC623C-86E0-4A85-83FB-F4A716956F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955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7246" y="0"/>
            <a:ext cx="4434999" cy="356437"/>
          </a:xfrm>
          <a:prstGeom prst="rect">
            <a:avLst/>
          </a:prstGeom>
        </p:spPr>
        <p:txBody>
          <a:bodyPr vert="horz" lIns="94741" tIns="47370" rIns="94741" bIns="47370" rtlCol="0"/>
          <a:lstStyle>
            <a:lvl1pPr algn="r">
              <a:defRPr sz="1200"/>
            </a:lvl1pPr>
          </a:lstStyle>
          <a:p>
            <a:fld id="{233722F1-E430-42A1-A473-1759336AECCE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741" tIns="47370" rIns="94741" bIns="473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3462" y="3418831"/>
            <a:ext cx="8187690" cy="2797224"/>
          </a:xfrm>
          <a:prstGeom prst="rect">
            <a:avLst/>
          </a:prstGeom>
        </p:spPr>
        <p:txBody>
          <a:bodyPr vert="horz" lIns="94741" tIns="47370" rIns="94741" bIns="473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7246" y="6747628"/>
            <a:ext cx="4434999" cy="356436"/>
          </a:xfrm>
          <a:prstGeom prst="rect">
            <a:avLst/>
          </a:prstGeom>
        </p:spPr>
        <p:txBody>
          <a:bodyPr vert="horz" lIns="94741" tIns="47370" rIns="94741" bIns="47370" rtlCol="0" anchor="b"/>
          <a:lstStyle>
            <a:lvl1pPr algn="r">
              <a:defRPr sz="1200"/>
            </a:lvl1pPr>
          </a:lstStyle>
          <a:p>
            <a:fld id="{C37D7554-D10C-4E29-B8E6-BB7111FA614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7347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00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602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69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27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479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0780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5804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61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110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195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76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976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19208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2850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1866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5358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5396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5772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5398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217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47410">
              <a:defRPr/>
            </a:pPr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034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7617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089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90574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4987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16449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686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517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5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83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993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172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7D7554-D10C-4E29-B8E6-BB7111FA614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48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5" y="690511"/>
            <a:ext cx="518582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784555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468814" y="2057400"/>
            <a:ext cx="3091027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able Placeholder 13">
            <a:extLst>
              <a:ext uri="{FF2B5EF4-FFF2-40B4-BE49-F238E27FC236}">
                <a16:creationId xmlns:a16="http://schemas.microsoft.com/office/drawing/2014/main" id="{EA708189-1532-1BDD-104F-4D8556146CEE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097463" y="2051976"/>
            <a:ext cx="6180137" cy="3867538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0EC71B-95A1-C740-6B1F-F8DF02E2D1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B71BD9-AFB4-5A5F-0947-ED46B9139C1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140E6-95BA-0057-1950-4E8156CDB21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4092991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2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0AB10A-3CAB-D4C0-3CB1-401461802BD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468814" y="2066731"/>
            <a:ext cx="6452876" cy="3867538"/>
          </a:xfrm>
        </p:spPr>
        <p:txBody>
          <a:bodyPr lIns="0">
            <a:normAutofit/>
          </a:bodyPr>
          <a:lstStyle>
            <a:lvl1pPr>
              <a:lnSpc>
                <a:spcPct val="100000"/>
              </a:lnSpc>
              <a:spcAft>
                <a:spcPts val="600"/>
              </a:spcAft>
              <a:defRPr sz="2000"/>
            </a:lvl1pPr>
            <a:lvl2pPr>
              <a:lnSpc>
                <a:spcPct val="100000"/>
              </a:lnSpc>
              <a:spcAft>
                <a:spcPts val="600"/>
              </a:spcAft>
              <a:defRPr sz="2000"/>
            </a:lvl2pPr>
            <a:lvl3pPr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defRPr sz="20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7DBA8ADB-B20F-8404-46AB-AF67E25C7C75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169196" y="2066731"/>
            <a:ext cx="3108391" cy="386753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buFont typeface="Arial" panose="020B0604020202020204" pitchFamily="34" charset="0"/>
              <a:buChar char="•"/>
              <a:defRPr sz="2000"/>
            </a:lvl3pPr>
            <a:lvl4pPr marL="1714500" indent="-342900">
              <a:buFont typeface="Arial" panose="020B0604020202020204" pitchFamily="34" charset="0"/>
              <a:buChar char="•"/>
              <a:defRPr sz="2000"/>
            </a:lvl4pPr>
            <a:lvl5pPr marL="2171700" indent="-342900"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14D5F7-E70A-5F97-5C8F-95B9E1B6D49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9C273F-0FE7-F820-08FF-30575506AF1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42610C-D7A3-62FD-BBDC-9A48A91E3DC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8528140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CB43608F-0A38-CF4A-4B3B-F1212E786FD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487488" y="2057400"/>
            <a:ext cx="9790112" cy="388620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DA3688-07D1-82D9-6818-C95E9A69C2F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B2F309-EAE1-242B-3798-1A86B607F8E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EAD7F-14E2-32C0-CE92-29B8FB1B24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6913572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B5E70F-EF03-B535-2505-BC971E3BC3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794424E-93DD-A404-D05E-EF6030A76D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03A3B6B-5129-A46A-A20C-5D7BC706C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4E401A1-8CEE-5E1B-343B-D737433AE6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614" y="690511"/>
            <a:ext cx="4964671" cy="5253089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608249-3D60-D3B2-68C5-778D0EA18F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82286" y="690465"/>
            <a:ext cx="4784372" cy="5253089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>
                <a:solidFill>
                  <a:schemeClr val="bg1"/>
                </a:solidFill>
              </a:defRPr>
            </a:lvl1pPr>
            <a:lvl2pPr marL="7429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</a:defRPr>
            </a:lvl2pPr>
            <a:lvl3pPr marL="12001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  <a:lvl4pPr marL="16573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4pPr>
            <a:lvl5pPr marL="2114550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4374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55583" y="737115"/>
            <a:ext cx="4640418" cy="5407091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6388461" y="737115"/>
            <a:ext cx="4449712" cy="5407091"/>
          </a:xfrm>
        </p:spPr>
        <p:txBody>
          <a:bodyPr lIns="0" tIns="0" rIns="0" bIns="0" anchor="ctr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FF4BDC9-B1C6-BB8A-879A-FA643DD160DD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D606B36-BC45-61DF-5BFE-18670B5BEEC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A770C27-E48E-448C-2656-D63DB5BA290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24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1278294"/>
            <a:ext cx="5000318" cy="4904141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42169" y="-1"/>
            <a:ext cx="4635426" cy="68579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D4C23BBB-C2A0-C896-33D2-77BACBBBC87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2D7E2C7D-5820-7B29-56A0-7163D20AE20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D7365B2-DEFD-B0D9-D738-27074DA325A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029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B6B956C-A124-5A7C-EBD4-CBB618B9B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53827" y="3508311"/>
            <a:ext cx="9923770" cy="1438762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B92702B-E14C-886C-445A-349265F375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15600" y="0"/>
            <a:ext cx="10361995" cy="3429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C76C37-CBD2-36CF-1413-53DD1CB4A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0D1AAD-E663-5B8E-CE72-64C1DBF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250190-89C1-EAA3-6C2A-15A60C675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68580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D179113D-0374-3934-841E-56AD5AFCF9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53828" y="5228488"/>
            <a:ext cx="9923770" cy="136825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5F4F3A-2032-8C89-B025-E79D800070C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5D02B-8C89-7254-C7EE-FB85C709029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75C62C-B70E-4641-ACAB-D5F62AE042C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89942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2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5" y="503852"/>
            <a:ext cx="9150675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50153" y="2108722"/>
            <a:ext cx="8552264" cy="4119463"/>
          </a:xfrm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1430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6002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057400" indent="-22860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5FE61D9-DA99-9DA5-5DD2-C4118066CA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CE64603E-965E-E3BF-203B-F4D994282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ABAFC1-3E76-DCE6-3A6D-E0020C5BE86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700AB-C411-3D4B-76D7-9EA755C56F5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36448-0E65-626E-8895-AEC5A2AD31C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373596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07175C5-CB2F-2BAC-3704-54DCD1BF0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38031" y="1068169"/>
            <a:ext cx="10115939" cy="2681549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01905E-33E7-852F-94E3-8E100B3D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4400" y="914400"/>
            <a:ext cx="10363200" cy="5029200"/>
          </a:xfrm>
          <a:prstGeom prst="rect">
            <a:avLst/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799F7-CBB1-9649-7D06-F7EEFD4F0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4360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FC5CA-DB29-4B8C-C004-72E4EC761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12">
            <a:extLst>
              <a:ext uri="{FF2B5EF4-FFF2-40B4-BE49-F238E27FC236}">
                <a16:creationId xmlns:a16="http://schemas.microsoft.com/office/drawing/2014/main" id="{E3CB2D2A-7172-87CE-D493-DAF52D62EB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031" y="4027047"/>
            <a:ext cx="10115939" cy="176278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515AA9-D16B-CF05-8683-DB64DC018EE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0D238-CA7C-8A68-0CEC-FDFEEDBCDA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85529-C097-60BC-C905-1A567D8AA9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81399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536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AEA3C42D-C3E7-4F13-63E2-96D7A3B21113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4" y="2057401"/>
            <a:ext cx="4627186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668185" y="2057401"/>
            <a:ext cx="4609399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D40DF0B-6602-19D4-3110-4659C28780D5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B97ADB-4759-3D24-12A1-A7402ADA9C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B2D3F5-3F71-BC98-F382-320CF73211F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61720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 3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C355854D-70C0-E6E1-2A0C-284D00A21AE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468815" y="2057401"/>
            <a:ext cx="3068678" cy="4119463"/>
          </a:xfrm>
        </p:spPr>
        <p:txBody>
          <a:bodyPr lIns="0"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457200" indent="-32004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9144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371600" indent="-320040">
              <a:spcBef>
                <a:spcPts val="100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1828800" indent="-320040">
              <a:spcBef>
                <a:spcPts val="100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91727" y="2057401"/>
            <a:ext cx="6085857" cy="4119463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6858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1430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1600200" indent="-2286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D7B331F9-6D4A-5020-969F-E961AF374E1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7E9B52-C7FA-581D-DC86-0F50E2E561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B1D806-B302-A43F-C3C3-754CD573397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514237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5B3424C-4925-A7F7-02CD-84526B2E22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68814" y="503852"/>
            <a:ext cx="9808773" cy="1427585"/>
          </a:xfrm>
        </p:spPr>
        <p:txBody>
          <a:bodyPr lIns="0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57912CB-B8F8-1E65-094F-AD3220E6C79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503363" y="2061969"/>
            <a:ext cx="4592637" cy="4805362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617CE1C3-9892-2E23-986F-80ABB41823D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787262" y="2052736"/>
            <a:ext cx="4490320" cy="4800598"/>
          </a:xfrm>
        </p:spPr>
        <p:txBody>
          <a:bodyPr lIns="0"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None/>
              <a:defRPr sz="2000"/>
            </a:lvl1pPr>
            <a:lvl2pPr marL="800100" indent="-342900">
              <a:lnSpc>
                <a:spcPct val="10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2pPr>
            <a:lvl3pPr marL="12573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3pPr>
            <a:lvl4pPr marL="17145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4pPr>
            <a:lvl5pPr marL="2171700" indent="-342900"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809D86D-3DDE-CA24-4CAA-DF6944B9BCB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412136" y="5943601"/>
            <a:ext cx="968983" cy="651912"/>
          </a:xfrm>
        </p:spPr>
        <p:txBody>
          <a:bodyPr/>
          <a:lstStyle/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4389812-0415-9025-AB21-4503F7DF3A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77600" y="0"/>
            <a:ext cx="914400" cy="9144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9A5A0-86AD-344B-A0E4-6C5595815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96628" y="0"/>
            <a:ext cx="0" cy="5943600"/>
          </a:xfrm>
          <a:prstGeom prst="line">
            <a:avLst/>
          </a:prstGeom>
          <a:ln w="19050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2FAE1-ED38-9D72-183F-240C5E976C2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BF791-38D6-932F-46E0-8725AFEB61B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23610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82F216-62F1-7E0B-63FD-51C27CDAA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1F31D-B959-2AD8-9208-FF08B574D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2C8C7-5C6C-400B-AEC0-4D8178161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105D6-7B52-4B7D-9473-BCD571A93A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</a:defRPr>
            </a:lvl1pPr>
          </a:lstStyle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EAA0A-7090-4FA3-AD1C-CD45704040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12136" y="5943601"/>
            <a:ext cx="968983" cy="6519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spc="15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8D65601-5AE2-46FC-B138-694DDD2B51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43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3" r:id="rId2"/>
    <p:sldLayoutId id="2147483692" r:id="rId3"/>
    <p:sldLayoutId id="2147483691" r:id="rId4"/>
    <p:sldLayoutId id="2147483690" r:id="rId5"/>
    <p:sldLayoutId id="2147483689" r:id="rId6"/>
    <p:sldLayoutId id="2147483688" r:id="rId7"/>
    <p:sldLayoutId id="2147483687" r:id="rId8"/>
    <p:sldLayoutId id="2147483686" r:id="rId9"/>
    <p:sldLayoutId id="2147483685" r:id="rId10"/>
    <p:sldLayoutId id="2147483684" r:id="rId11"/>
    <p:sldLayoutId id="2147483682" r:id="rId12"/>
    <p:sldLayoutId id="214748368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sv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bm.com/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://www.enisa.europa.eu/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4C9E-20FB-B999-9303-C71D1334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797" y="2841668"/>
            <a:ext cx="8470406" cy="1023020"/>
          </a:xfrm>
        </p:spPr>
        <p:txBody>
          <a:bodyPr>
            <a:normAutofit/>
          </a:bodyPr>
          <a:lstStyle/>
          <a:p>
            <a:r>
              <a:rPr lang="en-US" dirty="0"/>
              <a:t>AI Driving Classification</a:t>
            </a:r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D6CD9-BF09-9F35-6699-3F2AE0A5170F}"/>
              </a:ext>
            </a:extLst>
          </p:cNvPr>
          <p:cNvSpPr txBox="1"/>
          <p:nvPr/>
        </p:nvSpPr>
        <p:spPr>
          <a:xfrm>
            <a:off x="1317615" y="4990686"/>
            <a:ext cx="6097508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solidFill>
                  <a:schemeClr val="bg1"/>
                </a:solidFill>
              </a:rPr>
              <a:t>Projeto Informático </a:t>
            </a:r>
            <a:r>
              <a:rPr lang="pt-PT" sz="2000" b="1" dirty="0">
                <a:solidFill>
                  <a:schemeClr val="bg1"/>
                </a:solidFill>
              </a:rPr>
              <a:t>2023/2024</a:t>
            </a:r>
            <a:endParaRPr lang="pt-PT" sz="2100" b="1" dirty="0">
              <a:solidFill>
                <a:schemeClr val="bg1"/>
              </a:solidFill>
            </a:endParaRPr>
          </a:p>
        </p:txBody>
      </p:sp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B1201F4-E000-8E45-A082-AFB04EB3C2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FB07895-6565-9E52-B183-7DE8FAD4336C}"/>
              </a:ext>
            </a:extLst>
          </p:cNvPr>
          <p:cNvSpPr txBox="1"/>
          <p:nvPr/>
        </p:nvSpPr>
        <p:spPr>
          <a:xfrm>
            <a:off x="6311900" y="5406184"/>
            <a:ext cx="45609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cs typeface="Arial" panose="020B0604020202020204" pitchFamily="34" charset="0"/>
              </a:rPr>
              <a:t>Professora</a:t>
            </a:r>
            <a:r>
              <a:rPr lang="en-GB" dirty="0">
                <a:cs typeface="Arial" panose="020B0604020202020204" pitchFamily="34" charset="0"/>
              </a:rPr>
              <a:t> </a:t>
            </a:r>
            <a:r>
              <a:rPr lang="en-US" dirty="0" err="1"/>
              <a:t>Anabela</a:t>
            </a:r>
            <a:r>
              <a:rPr lang="en-US" dirty="0"/>
              <a:t> Moreira Bernardino</a:t>
            </a:r>
            <a:endParaRPr lang="en-GB" dirty="0">
              <a:cs typeface="Arial" panose="020B0604020202020204" pitchFamily="34" charset="0"/>
            </a:endParaRPr>
          </a:p>
          <a:p>
            <a:r>
              <a:rPr lang="en-GB" dirty="0">
                <a:cs typeface="Arial" panose="020B0604020202020204" pitchFamily="34" charset="0"/>
              </a:rPr>
              <a:t>Professor </a:t>
            </a:r>
            <a:r>
              <a:rPr lang="en-US" dirty="0" err="1"/>
              <a:t>Sílvio</a:t>
            </a:r>
            <a:r>
              <a:rPr lang="en-US" dirty="0"/>
              <a:t> </a:t>
            </a:r>
            <a:r>
              <a:rPr lang="en-US" dirty="0" err="1"/>
              <a:t>Priem</a:t>
            </a:r>
            <a:r>
              <a:rPr lang="en-US" dirty="0"/>
              <a:t> Mendes</a:t>
            </a:r>
          </a:p>
          <a:p>
            <a:r>
              <a:rPr lang="en-GB" dirty="0">
                <a:cs typeface="Arial" panose="020B0604020202020204" pitchFamily="34" charset="0"/>
              </a:rPr>
              <a:t>Professor</a:t>
            </a:r>
            <a:r>
              <a:rPr lang="en-US" dirty="0"/>
              <a:t> Paulo Jorge Gonçalves Loureiro</a:t>
            </a:r>
            <a:endParaRPr lang="en-GB" dirty="0"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15F6E3-AE93-61D8-37F0-7FDA6C9DC034}"/>
              </a:ext>
            </a:extLst>
          </p:cNvPr>
          <p:cNvSpPr txBox="1"/>
          <p:nvPr/>
        </p:nvSpPr>
        <p:spPr>
          <a:xfrm>
            <a:off x="1317615" y="5406184"/>
            <a:ext cx="33798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1800" dirty="0"/>
              <a:t>Alberto Pingo | 2202145</a:t>
            </a:r>
          </a:p>
          <a:p>
            <a:r>
              <a:rPr lang="pt-PT" sz="1800" dirty="0"/>
              <a:t>João Castro | 2201781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4E586C-F6D4-3602-C181-2DB3A9C6915C}"/>
              </a:ext>
            </a:extLst>
          </p:cNvPr>
          <p:cNvSpPr txBox="1"/>
          <p:nvPr/>
        </p:nvSpPr>
        <p:spPr>
          <a:xfrm>
            <a:off x="6311900" y="4990685"/>
            <a:ext cx="196342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100" b="1" dirty="0">
                <a:solidFill>
                  <a:schemeClr val="bg1"/>
                </a:solidFill>
                <a:cs typeface="Arial" panose="020B0604020202020204" pitchFamily="34" charset="0"/>
              </a:rPr>
              <a:t>Orientadores</a:t>
            </a:r>
          </a:p>
        </p:txBody>
      </p:sp>
    </p:spTree>
    <p:extLst>
      <p:ext uri="{BB962C8B-B14F-4D97-AF65-F5344CB8AC3E}">
        <p14:creationId xmlns:p14="http://schemas.microsoft.com/office/powerpoint/2010/main" val="337882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4">
            <a:extLst>
              <a:ext uri="{FF2B5EF4-FFF2-40B4-BE49-F238E27FC236}">
                <a16:creationId xmlns:a16="http://schemas.microsoft.com/office/drawing/2014/main" id="{27516C0D-FAD6-6CB7-B84C-4F0FD15B47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47145" y="1435601"/>
            <a:ext cx="4803065" cy="393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4">
            <a:extLst>
              <a:ext uri="{FF2B5EF4-FFF2-40B4-BE49-F238E27FC236}">
                <a16:creationId xmlns:a16="http://schemas.microsoft.com/office/drawing/2014/main" id="{FBDE749D-C763-48AA-A88D-E69150E8909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32"/>
          <a:stretch/>
        </p:blipFill>
        <p:spPr bwMode="auto">
          <a:xfrm>
            <a:off x="1104894" y="1435601"/>
            <a:ext cx="5620011" cy="378018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880F7EC8-66C7-7CAD-9FBF-C16DC68F378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51DCE8-9EFE-AC38-893D-85F3B3E7B16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344E6B39-A30D-EE68-9337-D0E563AD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</a:t>
            </a:r>
          </a:p>
        </p:txBody>
      </p:sp>
    </p:spTree>
    <p:extLst>
      <p:ext uri="{BB962C8B-B14F-4D97-AF65-F5344CB8AC3E}">
        <p14:creationId xmlns:p14="http://schemas.microsoft.com/office/powerpoint/2010/main" val="1901058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2" name="Picture 1" descr="A map with orange dots&#10;&#10;Description automatically generated">
            <a:extLst>
              <a:ext uri="{FF2B5EF4-FFF2-40B4-BE49-F238E27FC236}">
                <a16:creationId xmlns:a16="http://schemas.microsoft.com/office/drawing/2014/main" id="{17E65E6A-F352-A66F-7920-4E1022CCF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1119" y="1354016"/>
            <a:ext cx="10220331" cy="4362079"/>
          </a:xfrm>
          <a:prstGeom prst="rect">
            <a:avLst/>
          </a:prstGeom>
        </p:spPr>
      </p:pic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D18F56AD-1F85-84C1-A669-5D4A40841EDA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D67B030-95A9-1184-7BDA-8CB15D03D39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35E00F0-2A03-049A-0DB6-36358193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</a:t>
            </a:r>
          </a:p>
        </p:txBody>
      </p:sp>
    </p:spTree>
    <p:extLst>
      <p:ext uri="{BB962C8B-B14F-4D97-AF65-F5344CB8AC3E}">
        <p14:creationId xmlns:p14="http://schemas.microsoft.com/office/powerpoint/2010/main" val="3805278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3" name="Imagem 1">
            <a:extLst>
              <a:ext uri="{FF2B5EF4-FFF2-40B4-BE49-F238E27FC236}">
                <a16:creationId xmlns:a16="http://schemas.microsoft.com/office/drawing/2014/main" id="{C1588246-D659-F52E-7676-8CEF18C8D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7333" y="899196"/>
            <a:ext cx="3252788" cy="5059607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6128C8D4-E738-58F1-72A6-5973C3FF7BE7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C70987-A646-CD97-01CE-F7380652F558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CB61EF24-9E37-6C2A-630E-711BC6CA3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</a:t>
            </a:r>
          </a:p>
        </p:txBody>
      </p:sp>
    </p:spTree>
    <p:extLst>
      <p:ext uri="{BB962C8B-B14F-4D97-AF65-F5344CB8AC3E}">
        <p14:creationId xmlns:p14="http://schemas.microsoft.com/office/powerpoint/2010/main" val="1595800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034885E8-887E-707D-9C56-63152B0EB697}"/>
              </a:ext>
            </a:extLst>
          </p:cNvPr>
          <p:cNvSpPr txBox="1">
            <a:spLocks/>
          </p:cNvSpPr>
          <p:nvPr/>
        </p:nvSpPr>
        <p:spPr>
          <a:xfrm>
            <a:off x="2121170" y="8514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>
                <a:latin typeface="Univers Light (Body)"/>
                <a:cs typeface="Arial" panose="020B0604020202020204" pitchFamily="34" charset="0"/>
              </a:rPr>
              <a:t>Stacked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A618185-FB8C-4BD9-8982-D7C94F51EF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81118" y="1214437"/>
            <a:ext cx="3679331" cy="55292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Imagem 1">
            <a:extLst>
              <a:ext uri="{FF2B5EF4-FFF2-40B4-BE49-F238E27FC236}">
                <a16:creationId xmlns:a16="http://schemas.microsoft.com/office/drawing/2014/main" id="{D9E83B38-C9F4-025E-D3FD-DEC3A45D4EE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7501" y="1284346"/>
            <a:ext cx="1866207" cy="50563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m 1">
            <a:extLst>
              <a:ext uri="{FF2B5EF4-FFF2-40B4-BE49-F238E27FC236}">
                <a16:creationId xmlns:a16="http://schemas.microsoft.com/office/drawing/2014/main" id="{C4D40A7D-E148-405F-B035-FFFFE7BBBE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0656" y="1214437"/>
            <a:ext cx="2737476" cy="519618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29E222AB-8142-70DC-B069-9B7A27E432E3}"/>
              </a:ext>
            </a:extLst>
          </p:cNvPr>
          <p:cNvSpPr txBox="1">
            <a:spLocks/>
          </p:cNvSpPr>
          <p:nvPr/>
        </p:nvSpPr>
        <p:spPr>
          <a:xfrm>
            <a:off x="5143906" y="851406"/>
            <a:ext cx="237181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 err="1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 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5" name="Title 6">
            <a:extLst>
              <a:ext uri="{FF2B5EF4-FFF2-40B4-BE49-F238E27FC236}">
                <a16:creationId xmlns:a16="http://schemas.microsoft.com/office/drawing/2014/main" id="{E41E2E24-CA0E-7798-8E92-EB4730D29ACC}"/>
              </a:ext>
            </a:extLst>
          </p:cNvPr>
          <p:cNvSpPr txBox="1">
            <a:spLocks/>
          </p:cNvSpPr>
          <p:nvPr/>
        </p:nvSpPr>
        <p:spPr>
          <a:xfrm>
            <a:off x="8339232" y="851406"/>
            <a:ext cx="26003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 err="1">
                <a:latin typeface="Univers Light (Body)"/>
                <a:cs typeface="Arial" panose="020B0604020202020204" pitchFamily="34" charset="0"/>
              </a:rPr>
              <a:t>Convolutional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  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BDD0BE9C-4B2A-13F2-1846-CE9D671D0CA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8" name="Picture 1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00687D-F161-331F-3576-06E7699C83C4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8721D4AC-03C6-A7C0-8BDB-732E2AAA7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</a:t>
            </a:r>
          </a:p>
        </p:txBody>
      </p:sp>
    </p:spTree>
    <p:extLst>
      <p:ext uri="{BB962C8B-B14F-4D97-AF65-F5344CB8AC3E}">
        <p14:creationId xmlns:p14="http://schemas.microsoft.com/office/powerpoint/2010/main" val="3077436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9" grpId="0"/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3278D-D93F-70CF-96C2-FA1D44CDD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Segunda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76E32E-F959-3CAC-8458-FACB315801D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</a:t>
            </a:r>
            <a:r>
              <a:rPr lang="pt-PT" dirty="0" err="1"/>
              <a:t>multiclasse</a:t>
            </a:r>
            <a:r>
              <a:rPr lang="pt-PT" dirty="0"/>
              <a:t> de cenários pré-gravados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2AD625-992D-C2DF-730D-31EA25299D0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0BF0C3-D1EC-40BC-9068-7C3425174F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75C0CCB1-F6A1-2E1A-8DDE-89F4C7EE6ADC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2450866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val 9">
            <a:extLst>
              <a:ext uri="{FF2B5EF4-FFF2-40B4-BE49-F238E27FC236}">
                <a16:creationId xmlns:a16="http://schemas.microsoft.com/office/drawing/2014/main" id="{B28DC094-683C-1C7D-D45D-0ECECA59B3ED}"/>
              </a:ext>
            </a:extLst>
          </p:cNvPr>
          <p:cNvSpPr/>
          <p:nvPr/>
        </p:nvSpPr>
        <p:spPr>
          <a:xfrm>
            <a:off x="4488318" y="4557492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2B34F62-B728-4FBE-076F-B2DC8C76A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Cenários de condução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C5B1135-27E2-BC82-2631-08F3CA815D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71443"/>
              </p:ext>
            </p:extLst>
          </p:nvPr>
        </p:nvGraphicFramePr>
        <p:xfrm>
          <a:off x="1484231" y="1222875"/>
          <a:ext cx="6759943" cy="2161456"/>
        </p:xfrm>
        <a:graphic>
          <a:graphicData uri="http://schemas.openxmlformats.org/drawingml/2006/table">
            <a:tbl>
              <a:tblPr firstRow="1" firstCol="1" bandRow="1">
                <a:tableStyleId>{C083E6E3-FA7D-4D7B-A595-EF9225AFEA82}</a:tableStyleId>
              </a:tblPr>
              <a:tblGrid>
                <a:gridCol w="1559243">
                  <a:extLst>
                    <a:ext uri="{9D8B030D-6E8A-4147-A177-3AD203B41FA5}">
                      <a16:colId xmlns:a16="http://schemas.microsoft.com/office/drawing/2014/main" val="2592927964"/>
                    </a:ext>
                  </a:extLst>
                </a:gridCol>
                <a:gridCol w="5200700">
                  <a:extLst>
                    <a:ext uri="{9D8B030D-6E8A-4147-A177-3AD203B41FA5}">
                      <a16:colId xmlns:a16="http://schemas.microsoft.com/office/drawing/2014/main" val="207347917"/>
                    </a:ext>
                  </a:extLst>
                </a:gridCol>
              </a:tblGrid>
              <a:tr h="38646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Cenário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>
                          <a:effectLst/>
                        </a:rPr>
                        <a:t>Descrição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37285057"/>
                  </a:ext>
                </a:extLst>
              </a:tr>
              <a:tr h="48314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Acceleration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parte do estado de repouso e acelera até atingir uma velocidade específica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64345370"/>
                  </a:ext>
                </a:extLst>
              </a:tr>
              <a:tr h="48314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Brake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reduz a velocidade até parar, usando o pedal de travão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89623289"/>
                  </a:ext>
                </a:extLst>
              </a:tr>
              <a:tr h="483143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600" dirty="0" err="1">
                          <a:effectLst/>
                        </a:rPr>
                        <a:t>Intersection</a:t>
                      </a:r>
                      <a:endParaRPr lang="pt-PT" sz="1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1500" dirty="0">
                          <a:effectLst/>
                        </a:rPr>
                        <a:t>O veículo simula o comportamento numa interseção</a:t>
                      </a:r>
                      <a:endParaRPr lang="pt-PT" sz="15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0705779"/>
                  </a:ext>
                </a:extLst>
              </a:tr>
            </a:tbl>
          </a:graphicData>
        </a:graphic>
      </p:graphicFrame>
      <p:sp>
        <p:nvSpPr>
          <p:cNvPr id="11" name="Rectangle 10" descr="Speedometer Low with solid fill">
            <a:extLst>
              <a:ext uri="{FF2B5EF4-FFF2-40B4-BE49-F238E27FC236}">
                <a16:creationId xmlns:a16="http://schemas.microsoft.com/office/drawing/2014/main" id="{72AACB8D-35A2-0E77-AD7F-785B01285845}"/>
              </a:ext>
            </a:extLst>
          </p:cNvPr>
          <p:cNvSpPr/>
          <p:nvPr/>
        </p:nvSpPr>
        <p:spPr>
          <a:xfrm>
            <a:off x="4678139" y="4730669"/>
            <a:ext cx="511057" cy="511057"/>
          </a:xfrm>
          <a:prstGeom prst="rect">
            <a:avLst/>
          </a:pr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041E84-0AB7-58C4-50B9-E2C27C020858}"/>
              </a:ext>
            </a:extLst>
          </p:cNvPr>
          <p:cNvGrpSpPr/>
          <p:nvPr/>
        </p:nvGrpSpPr>
        <p:grpSpPr>
          <a:xfrm>
            <a:off x="4190786" y="5606769"/>
            <a:ext cx="1458984" cy="583593"/>
            <a:chOff x="2360576" y="1167802"/>
            <a:chExt cx="1458984" cy="58359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223DB31-3B63-5CA4-BA71-BF3CA65DB39D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FF1DFF4-54C9-AFD0-C9A6-910BF89E092D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Slow</a:t>
              </a:r>
              <a:endParaRPr lang="en-US" sz="1400" b="1" i="1" kern="12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3E29F7A4-CE93-75E0-4DF7-9C4ABEF2ADEC}"/>
              </a:ext>
            </a:extLst>
          </p:cNvPr>
          <p:cNvSpPr/>
          <p:nvPr/>
        </p:nvSpPr>
        <p:spPr>
          <a:xfrm>
            <a:off x="6851940" y="4526304"/>
            <a:ext cx="889980" cy="88998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Gauge with solid fill">
            <a:extLst>
              <a:ext uri="{FF2B5EF4-FFF2-40B4-BE49-F238E27FC236}">
                <a16:creationId xmlns:a16="http://schemas.microsoft.com/office/drawing/2014/main" id="{FC714D8E-F2DF-FE54-C1BA-D6AD0F6D64A5}"/>
              </a:ext>
            </a:extLst>
          </p:cNvPr>
          <p:cNvSpPr/>
          <p:nvPr/>
        </p:nvSpPr>
        <p:spPr>
          <a:xfrm>
            <a:off x="7041608" y="4714094"/>
            <a:ext cx="510644" cy="510644"/>
          </a:xfrm>
          <a:prstGeom prst="rect">
            <a:avLst/>
          </a:pr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FC5A36-11CD-2AF2-FBBE-9AC4518B0874}"/>
              </a:ext>
            </a:extLst>
          </p:cNvPr>
          <p:cNvGrpSpPr/>
          <p:nvPr/>
        </p:nvGrpSpPr>
        <p:grpSpPr>
          <a:xfrm>
            <a:off x="6567438" y="5569210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1E03247-7596-BA9B-98D2-03A3DCF85AFA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E479A7-F07F-2F7F-9F01-1529E531161E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400" b="1" i="1" kern="1200" dirty="0"/>
                <a:t>Aggressive</a:t>
              </a:r>
              <a:endParaRPr lang="en-US" sz="1400" b="1" i="1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62EBFD24-D78F-604E-F437-32B0ECFE6919}"/>
              </a:ext>
            </a:extLst>
          </p:cNvPr>
          <p:cNvSpPr/>
          <p:nvPr/>
        </p:nvSpPr>
        <p:spPr>
          <a:xfrm>
            <a:off x="5650650" y="4142256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2" name="Rectangle 21" descr="Speedometer Middle outline">
            <a:extLst>
              <a:ext uri="{FF2B5EF4-FFF2-40B4-BE49-F238E27FC236}">
                <a16:creationId xmlns:a16="http://schemas.microsoft.com/office/drawing/2014/main" id="{20875913-F2F1-152A-994E-4BF052FA6D8C}"/>
              </a:ext>
            </a:extLst>
          </p:cNvPr>
          <p:cNvSpPr/>
          <p:nvPr/>
        </p:nvSpPr>
        <p:spPr>
          <a:xfrm>
            <a:off x="5833956" y="4327351"/>
            <a:ext cx="511057" cy="511057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FE01E6D-A39A-A1C7-6F31-2B6021F6D216}"/>
              </a:ext>
            </a:extLst>
          </p:cNvPr>
          <p:cNvGrpSpPr/>
          <p:nvPr/>
        </p:nvGrpSpPr>
        <p:grpSpPr>
          <a:xfrm>
            <a:off x="5489768" y="5171006"/>
            <a:ext cx="1212463" cy="324542"/>
            <a:chOff x="1290068" y="2752245"/>
            <a:chExt cx="3637736" cy="98152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8F72355-EFA4-7B3B-49A1-D2569174A9D4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8A976B-2376-5A17-4F21-58D2BFEDA8D2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n-US" sz="1400" b="1" i="1" kern="1200" dirty="0"/>
                <a:t>Normal</a:t>
              </a:r>
            </a:p>
          </p:txBody>
        </p:sp>
      </p:grpSp>
      <p:pic>
        <p:nvPicPr>
          <p:cNvPr id="42" name="Picture 41" descr="An aerial view of a road&#10;&#10;Description automatically generated">
            <a:extLst>
              <a:ext uri="{FF2B5EF4-FFF2-40B4-BE49-F238E27FC236}">
                <a16:creationId xmlns:a16="http://schemas.microsoft.com/office/drawing/2014/main" id="{E140ADF6-DD5A-198B-7F9D-B2C2666C36C5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5876" y="1216921"/>
            <a:ext cx="3023480" cy="226761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B1B4EB5-C10E-080A-95A7-899B85F0BFE0}"/>
              </a:ext>
            </a:extLst>
          </p:cNvPr>
          <p:cNvSpPr txBox="1"/>
          <p:nvPr/>
        </p:nvSpPr>
        <p:spPr>
          <a:xfrm>
            <a:off x="8219531" y="3495172"/>
            <a:ext cx="30998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000" dirty="0"/>
              <a:t>Cenário de condução - Interseção</a:t>
            </a:r>
          </a:p>
        </p:txBody>
      </p:sp>
    </p:spTree>
    <p:extLst>
      <p:ext uri="{BB962C8B-B14F-4D97-AF65-F5344CB8AC3E}">
        <p14:creationId xmlns:p14="http://schemas.microsoft.com/office/powerpoint/2010/main" val="20534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6" grpId="0" animBg="1"/>
      <p:bldP spid="17" grpId="0" animBg="1"/>
      <p:bldP spid="21" grpId="0" animBg="1"/>
      <p:bldP spid="22" grpId="0" animBg="1"/>
      <p:bldP spid="4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9" name="Picture 8" descr="A diagram of a company&#10;&#10;Description automatically generated">
            <a:extLst>
              <a:ext uri="{FF2B5EF4-FFF2-40B4-BE49-F238E27FC236}">
                <a16:creationId xmlns:a16="http://schemas.microsoft.com/office/drawing/2014/main" id="{53C25548-7C2E-E6F3-AD76-D6C5CF10F4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32" b="49487"/>
          <a:stretch/>
        </p:blipFill>
        <p:spPr>
          <a:xfrm>
            <a:off x="3606826" y="1019346"/>
            <a:ext cx="4978348" cy="4819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6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Processamento de dados</a:t>
            </a:r>
          </a:p>
        </p:txBody>
      </p:sp>
      <p:pic>
        <p:nvPicPr>
          <p:cNvPr id="12" name="Picture 11" descr="A diagram of a company&#10;&#10;Description automatically generated">
            <a:extLst>
              <a:ext uri="{FF2B5EF4-FFF2-40B4-BE49-F238E27FC236}">
                <a16:creationId xmlns:a16="http://schemas.microsoft.com/office/drawing/2014/main" id="{B7EA3BDE-D73D-4709-FEC7-62AC412636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422"/>
          <a:stretch/>
        </p:blipFill>
        <p:spPr>
          <a:xfrm>
            <a:off x="3561063" y="1022116"/>
            <a:ext cx="5069874" cy="481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377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Modelos</a:t>
            </a:r>
          </a:p>
        </p:txBody>
      </p:sp>
    </p:spTree>
    <p:extLst>
      <p:ext uri="{BB962C8B-B14F-4D97-AF65-F5344CB8AC3E}">
        <p14:creationId xmlns:p14="http://schemas.microsoft.com/office/powerpoint/2010/main" val="3500487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- Resultados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3D95712-E605-053D-26F3-7087BD413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3947882"/>
              </p:ext>
            </p:extLst>
          </p:nvPr>
        </p:nvGraphicFramePr>
        <p:xfrm>
          <a:off x="2897695" y="1241482"/>
          <a:ext cx="6579918" cy="4007177"/>
        </p:xfrm>
        <a:graphic>
          <a:graphicData uri="http://schemas.openxmlformats.org/drawingml/2006/table">
            <a:tbl>
              <a:tblPr firstRow="1" firstCol="1" bandRow="1">
                <a:tableStyleId>{0E3FDE45-AF77-4B5C-9715-49D594BDF05E}</a:tableStyleId>
              </a:tblPr>
              <a:tblGrid>
                <a:gridCol w="2480977">
                  <a:extLst>
                    <a:ext uri="{9D8B030D-6E8A-4147-A177-3AD203B41FA5}">
                      <a16:colId xmlns:a16="http://schemas.microsoft.com/office/drawing/2014/main" val="3559163240"/>
                    </a:ext>
                  </a:extLst>
                </a:gridCol>
                <a:gridCol w="1696806">
                  <a:extLst>
                    <a:ext uri="{9D8B030D-6E8A-4147-A177-3AD203B41FA5}">
                      <a16:colId xmlns:a16="http://schemas.microsoft.com/office/drawing/2014/main" val="593610556"/>
                    </a:ext>
                  </a:extLst>
                </a:gridCol>
                <a:gridCol w="2402135">
                  <a:extLst>
                    <a:ext uri="{9D8B030D-6E8A-4147-A177-3AD203B41FA5}">
                      <a16:colId xmlns:a16="http://schemas.microsoft.com/office/drawing/2014/main" val="3784452243"/>
                    </a:ext>
                  </a:extLst>
                </a:gridCol>
              </a:tblGrid>
              <a:tr h="562849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Metric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BiLSTM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StackedLSTM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156502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Train</a:t>
                      </a:r>
                      <a:r>
                        <a:rPr lang="pt-PT" sz="2000" dirty="0">
                          <a:effectLst/>
                        </a:rPr>
                        <a:t> Accuracy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99.62%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97.64%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62623698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 err="1">
                          <a:effectLst/>
                        </a:rPr>
                        <a:t>Test</a:t>
                      </a:r>
                      <a:r>
                        <a:rPr lang="pt-PT" sz="2000" dirty="0">
                          <a:effectLst/>
                        </a:rPr>
                        <a:t> Accuracy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96.56%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96.32%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3007386435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Train Loss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0.0209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0.0656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163939861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Test Loss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0.0839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0.0856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8209715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Precision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96.73%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97.24%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927312763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Recall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96.32%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97.16%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108437510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F1 Score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96.51%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97.2%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2103904692"/>
                  </a:ext>
                </a:extLst>
              </a:tr>
              <a:tr h="430541"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MPCE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>
                          <a:effectLst/>
                        </a:rPr>
                        <a:t>3.68%</a:t>
                      </a:r>
                      <a:endParaRPr lang="pt-PT" sz="20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tc>
                  <a:txBody>
                    <a:bodyPr/>
                    <a:lstStyle/>
                    <a:p>
                      <a:pPr indent="252095" algn="l">
                        <a:lnSpc>
                          <a:spcPct val="150000"/>
                        </a:lnSpc>
                        <a:spcAft>
                          <a:spcPts val="1000"/>
                        </a:spcAft>
                      </a:pPr>
                      <a:r>
                        <a:rPr lang="pt-PT" sz="2000" dirty="0">
                          <a:effectLst/>
                        </a:rPr>
                        <a:t>2.83%</a:t>
                      </a:r>
                      <a:endParaRPr lang="pt-PT" sz="20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121819" marR="121819" marT="0" marB="0"/>
                </a:tc>
                <a:extLst>
                  <a:ext uri="{0D108BD9-81ED-4DB2-BD59-A6C34878D82A}">
                    <a16:rowId xmlns:a16="http://schemas.microsoft.com/office/drawing/2014/main" val="4074837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624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1823" y="737115"/>
            <a:ext cx="4524178" cy="5407091"/>
          </a:xfrm>
        </p:spPr>
        <p:txBody>
          <a:bodyPr/>
          <a:lstStyle/>
          <a:p>
            <a:r>
              <a:rPr lang="en-GB" sz="3600" b="1" dirty="0" err="1">
                <a:cs typeface="Arial" panose="020B0604020202020204" pitchFamily="34" charset="0"/>
              </a:rPr>
              <a:t>Sumário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A04E6-CD61-B962-4287-DEC1993C32D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0465" y="1894379"/>
            <a:ext cx="4449712" cy="4226506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pt-PT" dirty="0"/>
              <a:t>Introdução, Motivação e Objetivos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Soluções Existentes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Arquitetura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Primeira Abordagem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Segunda Abordagem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Resultados Obtidos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Artigo 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Desafios e Dificuldades</a:t>
            </a:r>
          </a:p>
          <a:p>
            <a:pPr marL="457200" indent="-457200">
              <a:buFont typeface="+mj-lt"/>
              <a:buAutoNum type="arabicPeriod"/>
            </a:pPr>
            <a:r>
              <a:rPr lang="pt-PT" dirty="0"/>
              <a:t>Conclusões</a:t>
            </a:r>
          </a:p>
          <a:p>
            <a:pPr marL="457200" indent="-457200">
              <a:buFont typeface="+mj-lt"/>
              <a:buAutoNum type="arabicPeriod"/>
            </a:pPr>
            <a:endParaRPr lang="pt-PT" dirty="0"/>
          </a:p>
          <a:p>
            <a:pPr marL="457200" indent="-457200">
              <a:buFont typeface="+mj-lt"/>
              <a:buAutoNum type="arabicPeriod"/>
            </a:pPr>
            <a:endParaRPr lang="pt-P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25552FE-10ED-8E49-9286-475A5723D0A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3" name="Picture 1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0521DE2-1F63-7063-0265-86036DD4699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45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D821BC6-79CF-66F1-F00C-E2213C5058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5200A96-EEA7-9B7D-506A-BF4FE113C1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62EDDE-6B1A-D0AC-F9F2-C67719C36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Segunda Abordagem – Resultados por classe</a:t>
            </a:r>
          </a:p>
        </p:txBody>
      </p:sp>
      <p:pic>
        <p:nvPicPr>
          <p:cNvPr id="5" name="Picture 4" descr="A green bar graph with white text&#10;&#10;Description automatically generated">
            <a:extLst>
              <a:ext uri="{FF2B5EF4-FFF2-40B4-BE49-F238E27FC236}">
                <a16:creationId xmlns:a16="http://schemas.microsoft.com/office/drawing/2014/main" id="{7FF70495-98A0-2DF4-FB79-F3C222C6D7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0224" y="1180632"/>
            <a:ext cx="3394170" cy="2170902"/>
          </a:xfrm>
          <a:prstGeom prst="rect">
            <a:avLst/>
          </a:prstGeom>
        </p:spPr>
      </p:pic>
      <p:pic>
        <p:nvPicPr>
          <p:cNvPr id="8" name="Picture 7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3B9DD0D-D34B-68CF-1E14-5D61798C1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97607" y="1180632"/>
            <a:ext cx="3100317" cy="2170902"/>
          </a:xfrm>
          <a:prstGeom prst="rect">
            <a:avLst/>
          </a:prstGeom>
        </p:spPr>
      </p:pic>
      <p:sp>
        <p:nvSpPr>
          <p:cNvPr id="9" name="Title 6">
            <a:extLst>
              <a:ext uri="{FF2B5EF4-FFF2-40B4-BE49-F238E27FC236}">
                <a16:creationId xmlns:a16="http://schemas.microsoft.com/office/drawing/2014/main" id="{A1D1F6E0-1A6C-232E-B6AD-263DD8949166}"/>
              </a:ext>
            </a:extLst>
          </p:cNvPr>
          <p:cNvSpPr txBox="1">
            <a:spLocks/>
          </p:cNvSpPr>
          <p:nvPr/>
        </p:nvSpPr>
        <p:spPr>
          <a:xfrm>
            <a:off x="4926050" y="713506"/>
            <a:ext cx="2199226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>
                <a:latin typeface="Univers Light (Body)"/>
                <a:cs typeface="Arial" panose="020B0604020202020204" pitchFamily="34" charset="0"/>
              </a:rPr>
              <a:t>Stacked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B4BC2F03-7C1E-41FC-467C-30C492E35838}"/>
              </a:ext>
            </a:extLst>
          </p:cNvPr>
          <p:cNvSpPr txBox="1">
            <a:spLocks/>
          </p:cNvSpPr>
          <p:nvPr/>
        </p:nvSpPr>
        <p:spPr>
          <a:xfrm>
            <a:off x="4945737" y="3474467"/>
            <a:ext cx="2300525" cy="50431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2000" dirty="0" err="1">
                <a:latin typeface="Univers Light (Body)"/>
                <a:cs typeface="Arial" panose="020B0604020202020204" pitchFamily="34" charset="0"/>
              </a:rPr>
              <a:t>Bidirectional</a:t>
            </a:r>
            <a:r>
              <a:rPr lang="pt-PT" sz="2000" dirty="0">
                <a:latin typeface="Univers Light (Body)"/>
                <a:cs typeface="Arial" panose="020B0604020202020204" pitchFamily="34" charset="0"/>
              </a:rPr>
              <a:t> LSTM</a:t>
            </a:r>
            <a:endParaRPr lang="en-US" sz="2000" dirty="0">
              <a:latin typeface="Univers Light (Body)"/>
              <a:cs typeface="Arial" panose="020B0604020202020204" pitchFamily="34" charset="0"/>
            </a:endParaRPr>
          </a:p>
        </p:txBody>
      </p:sp>
      <p:pic>
        <p:nvPicPr>
          <p:cNvPr id="11" name="Picture 10" descr="A graph showing a number of green rectangular bars&#10;&#10;Description automatically generated">
            <a:extLst>
              <a:ext uri="{FF2B5EF4-FFF2-40B4-BE49-F238E27FC236}">
                <a16:creationId xmlns:a16="http://schemas.microsoft.com/office/drawing/2014/main" id="{14D5FBC5-1303-7DA7-0165-020968C3BE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02027" y="3961098"/>
            <a:ext cx="3392366" cy="2170902"/>
          </a:xfrm>
          <a:prstGeom prst="rect">
            <a:avLst/>
          </a:prstGeom>
        </p:spPr>
      </p:pic>
      <p:pic>
        <p:nvPicPr>
          <p:cNvPr id="12" name="Picture 11" descr="A green squares with white text&#10;&#10;Description automatically generated">
            <a:extLst>
              <a:ext uri="{FF2B5EF4-FFF2-40B4-BE49-F238E27FC236}">
                <a16:creationId xmlns:a16="http://schemas.microsoft.com/office/drawing/2014/main" id="{E8C54C33-5C88-2D2C-A4BF-22458C1B2C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7608" y="3960489"/>
            <a:ext cx="3100316" cy="217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624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F6DC169-EAA3-F5BD-63EA-6C33279BFEE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C0DB40D-030E-7DE0-80D1-5B4651A6200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DB2EBC76-7E05-A14F-75B2-350E24465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Resultados Obtidos</a:t>
            </a:r>
          </a:p>
        </p:txBody>
      </p:sp>
    </p:spTree>
    <p:extLst>
      <p:ext uri="{BB962C8B-B14F-4D97-AF65-F5344CB8AC3E}">
        <p14:creationId xmlns:p14="http://schemas.microsoft.com/office/powerpoint/2010/main" val="2836794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itle 6">
            <a:extLst>
              <a:ext uri="{FF2B5EF4-FFF2-40B4-BE49-F238E27FC236}">
                <a16:creationId xmlns:a16="http://schemas.microsoft.com/office/drawing/2014/main" id="{FBB63C1A-67E0-5B99-C398-A854313B7418}"/>
              </a:ext>
            </a:extLst>
          </p:cNvPr>
          <p:cNvSpPr txBox="1">
            <a:spLocks/>
          </p:cNvSpPr>
          <p:nvPr/>
        </p:nvSpPr>
        <p:spPr>
          <a:xfrm>
            <a:off x="2133600" y="2715207"/>
            <a:ext cx="8715376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An LSTM-Based Approach for Driving Behavior Classification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BC93072-CDF3-30A8-91E2-BCBDDE40572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29DAF0-AB7B-3487-D8DE-0DBA95C6A4D0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036906D6-4555-E63C-79F9-E8266C3E7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Artigo</a:t>
            </a:r>
          </a:p>
        </p:txBody>
      </p:sp>
    </p:spTree>
    <p:extLst>
      <p:ext uri="{BB962C8B-B14F-4D97-AF65-F5344CB8AC3E}">
        <p14:creationId xmlns:p14="http://schemas.microsoft.com/office/powerpoint/2010/main" val="1536328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D6F773-4776-5A5C-D648-2B60572D9D07}"/>
              </a:ext>
            </a:extLst>
          </p:cNvPr>
          <p:cNvSpPr txBox="1"/>
          <p:nvPr/>
        </p:nvSpPr>
        <p:spPr>
          <a:xfrm>
            <a:off x="6724644" y="2034329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Dificuldades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D2ED64-6EDC-5049-5F37-C014C000A3D9}"/>
              </a:ext>
            </a:extLst>
          </p:cNvPr>
          <p:cNvSpPr txBox="1"/>
          <p:nvPr/>
        </p:nvSpPr>
        <p:spPr>
          <a:xfrm>
            <a:off x="1520662" y="2070819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err="1">
                <a:latin typeface="+mj-lt"/>
              </a:rPr>
              <a:t>Desafios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463C09-B451-2365-E9F9-5336814EF339}"/>
              </a:ext>
            </a:extLst>
          </p:cNvPr>
          <p:cNvSpPr txBox="1"/>
          <p:nvPr/>
        </p:nvSpPr>
        <p:spPr>
          <a:xfrm>
            <a:off x="6724645" y="2724426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A5FBB8-7582-CA7E-A74F-837139E14AB9}"/>
              </a:ext>
            </a:extLst>
          </p:cNvPr>
          <p:cNvSpPr txBox="1"/>
          <p:nvPr/>
        </p:nvSpPr>
        <p:spPr>
          <a:xfrm>
            <a:off x="1520662" y="2689835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B6006BB-BC46-913F-77DC-5E1EDFAFAD9B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C1B1CA0-4F7A-68EE-7113-6EDF1270F68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2830C3EC-AB36-05CF-9E65-4C44854E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Desafios e Dificuldades</a:t>
            </a:r>
          </a:p>
        </p:txBody>
      </p:sp>
    </p:spTree>
    <p:extLst>
      <p:ext uri="{BB962C8B-B14F-4D97-AF65-F5344CB8AC3E}">
        <p14:creationId xmlns:p14="http://schemas.microsoft.com/office/powerpoint/2010/main" val="590479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38CFFE-CCBC-7643-9050-19D40AED96C5}"/>
              </a:ext>
            </a:extLst>
          </p:cNvPr>
          <p:cNvSpPr txBox="1"/>
          <p:nvPr/>
        </p:nvSpPr>
        <p:spPr>
          <a:xfrm>
            <a:off x="6724644" y="1947043"/>
            <a:ext cx="2152656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Trabalho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Futuro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ACCAE5-F625-25B5-9CDD-2344AA1A50B6}"/>
              </a:ext>
            </a:extLst>
          </p:cNvPr>
          <p:cNvSpPr txBox="1"/>
          <p:nvPr/>
        </p:nvSpPr>
        <p:spPr>
          <a:xfrm>
            <a:off x="1520662" y="1983533"/>
            <a:ext cx="2870363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dirty="0" err="1">
                <a:latin typeface="+mj-lt"/>
                <a:cs typeface="Arial" panose="020B0604020202020204" pitchFamily="34" charset="0"/>
              </a:rPr>
              <a:t>Objetivos</a:t>
            </a:r>
            <a:r>
              <a:rPr lang="en-GB" sz="2000" dirty="0">
                <a:latin typeface="+mj-lt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+mj-lt"/>
                <a:cs typeface="Arial" panose="020B0604020202020204" pitchFamily="34" charset="0"/>
              </a:rPr>
              <a:t>Cumpridos</a:t>
            </a:r>
            <a:endParaRPr lang="en-GB" sz="2000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5C5D30-2DD7-C4B9-A6F8-C256BACD9280}"/>
              </a:ext>
            </a:extLst>
          </p:cNvPr>
          <p:cNvSpPr txBox="1"/>
          <p:nvPr/>
        </p:nvSpPr>
        <p:spPr>
          <a:xfrm>
            <a:off x="6724645" y="2637140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BE188-305F-8BF5-78DE-432F6BA18A2D}"/>
              </a:ext>
            </a:extLst>
          </p:cNvPr>
          <p:cNvSpPr txBox="1"/>
          <p:nvPr/>
        </p:nvSpPr>
        <p:spPr>
          <a:xfrm>
            <a:off x="1520662" y="2602549"/>
            <a:ext cx="4324356" cy="25047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Expansão do </a:t>
            </a:r>
            <a:r>
              <a:rPr lang="pt-PT" sz="1800" dirty="0" err="1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dataset</a:t>
            </a:r>
            <a:endParaRPr lang="pt-PT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Integração com Tecnologias de Veículos Autónomos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Estudos de Impacto e Usabilidade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1800" dirty="0">
                <a:effectLst/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 Aprimoramento dos Modelos de IA</a:t>
            </a:r>
            <a:endParaRPr lang="en-US" sz="1800" dirty="0"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A6B169C-5B01-043B-CECA-8815CA5F149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9D66CAA-2642-0A88-3538-8283CE55ED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3E0C31A-4570-94C6-18D6-9D610698F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Conclusões</a:t>
            </a:r>
          </a:p>
        </p:txBody>
      </p:sp>
    </p:spTree>
    <p:extLst>
      <p:ext uri="{BB962C8B-B14F-4D97-AF65-F5344CB8AC3E}">
        <p14:creationId xmlns:p14="http://schemas.microsoft.com/office/powerpoint/2010/main" val="7984524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101732C-7338-DBA0-BD19-1FA883047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75243" y="3591936"/>
            <a:ext cx="7770698" cy="805462"/>
          </a:xfrm>
        </p:spPr>
        <p:txBody>
          <a:bodyPr anchor="t">
            <a:normAutofit/>
          </a:bodyPr>
          <a:lstStyle/>
          <a:p>
            <a:r>
              <a:rPr lang="pt-PT" sz="4400" dirty="0"/>
              <a:t>AI DRIVING CLASSIFICATION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CFE66-A9E7-A365-967B-2FD670CB392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094223" y="4946114"/>
            <a:ext cx="2549318" cy="80546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Alberto Pingo | 2202145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João Castro | 2201781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BF0DCF-73B9-178B-6C16-8676C75FC417}"/>
              </a:ext>
            </a:extLst>
          </p:cNvPr>
          <p:cNvSpPr txBox="1"/>
          <p:nvPr/>
        </p:nvSpPr>
        <p:spPr>
          <a:xfrm>
            <a:off x="4093110" y="1741851"/>
            <a:ext cx="4334964" cy="1117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pt-PT" sz="7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5762E1C5-6997-DD95-9986-1ABBD361BFC6}"/>
              </a:ext>
            </a:extLst>
          </p:cNvPr>
          <p:cNvSpPr txBox="1">
            <a:spLocks/>
          </p:cNvSpPr>
          <p:nvPr/>
        </p:nvSpPr>
        <p:spPr>
          <a:xfrm>
            <a:off x="6742178" y="4978723"/>
            <a:ext cx="4520475" cy="1200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Professora Anabela Moreira Bernardino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 Sílvio </a:t>
            </a:r>
            <a:r>
              <a:rPr lang="pt-PT" sz="1600" dirty="0" err="1">
                <a:solidFill>
                  <a:schemeClr val="tx1"/>
                </a:solidFill>
              </a:rPr>
              <a:t>Priem</a:t>
            </a:r>
            <a:r>
              <a:rPr lang="pt-PT" sz="1600" dirty="0">
                <a:solidFill>
                  <a:schemeClr val="tx1"/>
                </a:solidFill>
              </a:rPr>
              <a:t> Mendes</a:t>
            </a:r>
          </a:p>
          <a:p>
            <a:pPr>
              <a:spcAft>
                <a:spcPts val="600"/>
              </a:spcAft>
            </a:pPr>
            <a:r>
              <a:rPr lang="pt-PT" sz="1600" dirty="0">
                <a:solidFill>
                  <a:schemeClr val="tx1"/>
                </a:solidFill>
              </a:rPr>
              <a:t>Professor Paulo Jorge Gonçalves Loureiro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F6AC8D-49FD-F89D-6EC9-9B36ADF0A6CA}"/>
              </a:ext>
            </a:extLst>
          </p:cNvPr>
          <p:cNvSpPr txBox="1"/>
          <p:nvPr/>
        </p:nvSpPr>
        <p:spPr>
          <a:xfrm>
            <a:off x="6742178" y="4652193"/>
            <a:ext cx="1567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>
                <a:cs typeface="Arial" panose="020B0604020202020204" pitchFamily="34" charset="0"/>
              </a:rPr>
              <a:t>Orientadores</a:t>
            </a:r>
            <a:endParaRPr lang="pt-PT" sz="1600" b="1" dirty="0"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F11974-2208-6FEA-14AE-458E2D59DE20}"/>
              </a:ext>
            </a:extLst>
          </p:cNvPr>
          <p:cNvSpPr txBox="1"/>
          <p:nvPr/>
        </p:nvSpPr>
        <p:spPr>
          <a:xfrm>
            <a:off x="2094223" y="4652193"/>
            <a:ext cx="335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b="1" dirty="0"/>
              <a:t>Projeto Informático </a:t>
            </a:r>
            <a:r>
              <a:rPr lang="pt-PT" sz="1600" b="1" dirty="0"/>
              <a:t>2023/2024</a:t>
            </a:r>
            <a:endParaRPr lang="pt-PT" b="1" dirty="0"/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10DB6B2-C382-3303-E54B-B3BF6F1A2E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160" y="0"/>
            <a:ext cx="3299209" cy="1300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701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2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7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2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2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" grpId="0" build="p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en-US" sz="4000" dirty="0"/>
              <a:t>O que </a:t>
            </a:r>
            <a:r>
              <a:rPr lang="pt-PT" sz="4000" dirty="0"/>
              <a:t>é LSTM?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429378" y="2227781"/>
            <a:ext cx="4724401" cy="2592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PT" sz="2400" dirty="0"/>
              <a:t>“…é o conjunto de políticas, processos e ferramentas de hardware e software, que se encarregam de proteger a privacidade, a disponibilidade e a integridade das informações e dos sistemas de uma rede. “ – Cisco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855F4-2EB6-1863-7898-0A05C39DA3F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pic>
        <p:nvPicPr>
          <p:cNvPr id="4098" name="Picture 2" descr="Fonte: https://medium.com/@ronak.d.sharma111/simple-introduction-to-a-keystroke-monitor-in-python-89834596aae3Illustration of Internet network data computer laptop security shield and lock symbol.">
            <a:extLst>
              <a:ext uri="{FF2B5EF4-FFF2-40B4-BE49-F238E27FC236}">
                <a16:creationId xmlns:a16="http://schemas.microsoft.com/office/drawing/2014/main" id="{C04589D5-58EF-8FA2-154C-862F9FC88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31" y="1961129"/>
            <a:ext cx="4607093" cy="31262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2B4C5FB-07CE-AC08-BA91-80AEAE9B95AA}"/>
              </a:ext>
            </a:extLst>
          </p:cNvPr>
          <p:cNvSpPr txBox="1"/>
          <p:nvPr/>
        </p:nvSpPr>
        <p:spPr>
          <a:xfrm>
            <a:off x="1401677" y="5115946"/>
            <a:ext cx="4114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000" dirty="0"/>
              <a:t>Fonte: https://medium.com/@ronak.d.sharma111/simple-introduction-to-a-keystroke-monitor-in-python-89834596aae3</a:t>
            </a:r>
          </a:p>
        </p:txBody>
      </p:sp>
    </p:spTree>
    <p:extLst>
      <p:ext uri="{BB962C8B-B14F-4D97-AF65-F5344CB8AC3E}">
        <p14:creationId xmlns:p14="http://schemas.microsoft.com/office/powerpoint/2010/main" val="2900635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9D4031C8-0323-77A1-F903-FFE6C84181F2}"/>
              </a:ext>
            </a:extLst>
          </p:cNvPr>
          <p:cNvSpPr txBox="1">
            <a:spLocks/>
          </p:cNvSpPr>
          <p:nvPr/>
        </p:nvSpPr>
        <p:spPr>
          <a:xfrm>
            <a:off x="6767209" y="1663476"/>
            <a:ext cx="4705350" cy="3867538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PT" dirty="0"/>
              <a:t>Como </a:t>
            </a:r>
            <a:r>
              <a:rPr lang="en-US" dirty="0"/>
              <a:t>é que</a:t>
            </a:r>
            <a:r>
              <a:rPr lang="pt-PT" dirty="0"/>
              <a:t> a Inteligência Artificial pode ajudar?</a:t>
            </a:r>
          </a:p>
        </p:txBody>
      </p:sp>
      <p:sp>
        <p:nvSpPr>
          <p:cNvPr id="8" name="Slide Number Placeholder 4">
            <a:extLst>
              <a:ext uri="{FF2B5EF4-FFF2-40B4-BE49-F238E27FC236}">
                <a16:creationId xmlns:a16="http://schemas.microsoft.com/office/drawing/2014/main" id="{95C82053-20A3-53A7-7FA5-B37E257A3F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27</a:t>
            </a:fld>
            <a:endParaRPr lang="en-US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7EEBD8C6-B8CF-BE48-2D43-D4A6B7D2C60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F8D0030-6B5E-E573-3849-BE2C70F50986}"/>
              </a:ext>
            </a:extLst>
          </p:cNvPr>
          <p:cNvSpPr txBox="1">
            <a:spLocks/>
          </p:cNvSpPr>
          <p:nvPr/>
        </p:nvSpPr>
        <p:spPr>
          <a:xfrm>
            <a:off x="1520662" y="136525"/>
            <a:ext cx="9150675" cy="1427585"/>
          </a:xfrm>
          <a:prstGeom prst="rect">
            <a:avLst/>
          </a:prstGeom>
        </p:spPr>
        <p:txBody>
          <a:bodyPr vert="horz" lIns="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sz="4000" dirty="0"/>
              <a:t>Desafios na Cibersegurança</a:t>
            </a:r>
            <a:endParaRPr lang="en-ZA" sz="400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7BE24EE-FE96-AA0A-565A-55B48255E388}"/>
              </a:ext>
            </a:extLst>
          </p:cNvPr>
          <p:cNvSpPr/>
          <p:nvPr/>
        </p:nvSpPr>
        <p:spPr>
          <a:xfrm>
            <a:off x="1732473" y="2460917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17" name="Rectangle 16" descr="Bar chart">
            <a:extLst>
              <a:ext uri="{FF2B5EF4-FFF2-40B4-BE49-F238E27FC236}">
                <a16:creationId xmlns:a16="http://schemas.microsoft.com/office/drawing/2014/main" id="{3F50D678-B43C-6411-EEC2-626B0FFABD87}"/>
              </a:ext>
            </a:extLst>
          </p:cNvPr>
          <p:cNvSpPr/>
          <p:nvPr/>
        </p:nvSpPr>
        <p:spPr>
          <a:xfrm>
            <a:off x="1922448" y="2650474"/>
            <a:ext cx="511057" cy="51105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7282FCA-E323-E7D6-71BD-11DB269B4F02}"/>
              </a:ext>
            </a:extLst>
          </p:cNvPr>
          <p:cNvGrpSpPr/>
          <p:nvPr/>
        </p:nvGrpSpPr>
        <p:grpSpPr>
          <a:xfrm>
            <a:off x="1448331" y="3597245"/>
            <a:ext cx="1458984" cy="583593"/>
            <a:chOff x="2360576" y="1167802"/>
            <a:chExt cx="1458984" cy="583593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46CFD9A-149E-2A1E-DEE1-18D99EE6FFFC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CFBE61D-BB41-9A0D-1EAA-A12E3B46C57F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Volume de dados</a:t>
              </a:r>
              <a:endParaRPr lang="en-US" sz="1200" kern="1200" dirty="0"/>
            </a:p>
          </p:txBody>
        </p:sp>
      </p:grpSp>
      <p:sp>
        <p:nvSpPr>
          <p:cNvPr id="21" name="Oval 20">
            <a:extLst>
              <a:ext uri="{FF2B5EF4-FFF2-40B4-BE49-F238E27FC236}">
                <a16:creationId xmlns:a16="http://schemas.microsoft.com/office/drawing/2014/main" id="{81D05B49-0D0B-0F94-914E-C968A59A43CB}"/>
              </a:ext>
            </a:extLst>
          </p:cNvPr>
          <p:cNvSpPr/>
          <p:nvPr/>
        </p:nvSpPr>
        <p:spPr>
          <a:xfrm>
            <a:off x="5173506" y="2461637"/>
            <a:ext cx="889980" cy="88998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22" name="Rectangle 21" descr="Computer">
            <a:extLst>
              <a:ext uri="{FF2B5EF4-FFF2-40B4-BE49-F238E27FC236}">
                <a16:creationId xmlns:a16="http://schemas.microsoft.com/office/drawing/2014/main" id="{B09F025E-BB18-3D9D-C52A-7DCAB976FAFD}"/>
              </a:ext>
            </a:extLst>
          </p:cNvPr>
          <p:cNvSpPr/>
          <p:nvPr/>
        </p:nvSpPr>
        <p:spPr>
          <a:xfrm>
            <a:off x="5363174" y="2651305"/>
            <a:ext cx="510644" cy="510644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1788492-E861-7625-E315-8AA2E746E61C}"/>
              </a:ext>
            </a:extLst>
          </p:cNvPr>
          <p:cNvGrpSpPr/>
          <p:nvPr/>
        </p:nvGrpSpPr>
        <p:grpSpPr>
          <a:xfrm>
            <a:off x="4876119" y="3513631"/>
            <a:ext cx="1458984" cy="583593"/>
            <a:chOff x="2360576" y="1167802"/>
            <a:chExt cx="1458984" cy="58359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6C630A7-4022-15BD-B184-5406FAADC4A4}"/>
                </a:ext>
              </a:extLst>
            </p:cNvPr>
            <p:cNvSpPr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A1157C6-EE24-CCFD-7F29-48FB81693260}"/>
                </a:ext>
              </a:extLst>
            </p:cNvPr>
            <p:cNvSpPr txBox="1"/>
            <p:nvPr/>
          </p:nvSpPr>
          <p:spPr>
            <a:xfrm>
              <a:off x="2360576" y="1167802"/>
              <a:ext cx="1458984" cy="58359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Ataques sofisticados</a:t>
              </a:r>
              <a:endParaRPr lang="en-US" sz="1200" kern="1200" dirty="0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1060E5EA-81A6-B46A-52B3-0C68CFA4D011}"/>
              </a:ext>
            </a:extLst>
          </p:cNvPr>
          <p:cNvSpPr/>
          <p:nvPr/>
        </p:nvSpPr>
        <p:spPr>
          <a:xfrm>
            <a:off x="2317396" y="4177253"/>
            <a:ext cx="918017" cy="918017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27" name="Rectangle 26" descr="CauseAndEffect">
            <a:extLst>
              <a:ext uri="{FF2B5EF4-FFF2-40B4-BE49-F238E27FC236}">
                <a16:creationId xmlns:a16="http://schemas.microsoft.com/office/drawing/2014/main" id="{2FF6F0C0-78C5-E3E8-05A8-0FF1E3115001}"/>
              </a:ext>
            </a:extLst>
          </p:cNvPr>
          <p:cNvSpPr/>
          <p:nvPr/>
        </p:nvSpPr>
        <p:spPr>
          <a:xfrm>
            <a:off x="2513038" y="4372895"/>
            <a:ext cx="526731" cy="526731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8F834ED-73B4-B830-6B60-75BD29D33767}"/>
              </a:ext>
            </a:extLst>
          </p:cNvPr>
          <p:cNvGrpSpPr/>
          <p:nvPr/>
        </p:nvGrpSpPr>
        <p:grpSpPr>
          <a:xfrm>
            <a:off x="2142680" y="5233793"/>
            <a:ext cx="1179428" cy="365124"/>
            <a:chOff x="2190068" y="2293769"/>
            <a:chExt cx="1800000" cy="72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DA201A-C2E1-C286-D7A7-C5F3C8661876}"/>
                </a:ext>
              </a:extLst>
            </p:cNvPr>
            <p:cNvSpPr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6351FEA-84DD-4C45-010B-812DF7595D04}"/>
                </a:ext>
              </a:extLst>
            </p:cNvPr>
            <p:cNvSpPr txBox="1"/>
            <p:nvPr/>
          </p:nvSpPr>
          <p:spPr>
            <a:xfrm>
              <a:off x="2190068" y="2293769"/>
              <a:ext cx="18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Superfície de ataque</a:t>
              </a:r>
              <a:endParaRPr lang="en-US" sz="1200" kern="1200" dirty="0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032EC0AB-12E2-0450-D5D5-308BF47BADB9}"/>
              </a:ext>
            </a:extLst>
          </p:cNvPr>
          <p:cNvSpPr/>
          <p:nvPr/>
        </p:nvSpPr>
        <p:spPr>
          <a:xfrm>
            <a:off x="4413917" y="4177253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 dirty="0"/>
          </a:p>
        </p:txBody>
      </p:sp>
      <p:sp>
        <p:nvSpPr>
          <p:cNvPr id="37" name="Rectangle 36" descr="Cherry Blossom outline">
            <a:extLst>
              <a:ext uri="{FF2B5EF4-FFF2-40B4-BE49-F238E27FC236}">
                <a16:creationId xmlns:a16="http://schemas.microsoft.com/office/drawing/2014/main" id="{83A47E19-0942-9731-9B1D-BFF97100EEDD}"/>
              </a:ext>
            </a:extLst>
          </p:cNvPr>
          <p:cNvSpPr/>
          <p:nvPr/>
        </p:nvSpPr>
        <p:spPr>
          <a:xfrm>
            <a:off x="4604048" y="4339274"/>
            <a:ext cx="511057" cy="511057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44CD11-04FF-9C7C-946B-9A6780469DE9}"/>
              </a:ext>
            </a:extLst>
          </p:cNvPr>
          <p:cNvGrpSpPr/>
          <p:nvPr/>
        </p:nvGrpSpPr>
        <p:grpSpPr>
          <a:xfrm>
            <a:off x="4027265" y="5316388"/>
            <a:ext cx="1749678" cy="409175"/>
            <a:chOff x="3336162" y="2698769"/>
            <a:chExt cx="2812500" cy="720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5BDF578-718B-85E3-5CA6-B26602C705D7}"/>
                </a:ext>
              </a:extLst>
            </p:cNvPr>
            <p:cNvSpPr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727D579-579D-42C0-8336-C0DDBD2A25B3}"/>
                </a:ext>
              </a:extLst>
            </p:cNvPr>
            <p:cNvSpPr txBox="1"/>
            <p:nvPr/>
          </p:nvSpPr>
          <p:spPr>
            <a:xfrm>
              <a:off x="3336162" y="2698769"/>
              <a:ext cx="28125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Complexidade das infraestruturas</a:t>
              </a:r>
              <a:endParaRPr lang="en-US" sz="1200" kern="1200" dirty="0"/>
            </a:p>
          </p:txBody>
        </p:sp>
      </p:grpSp>
      <p:sp>
        <p:nvSpPr>
          <p:cNvPr id="42" name="Oval 41">
            <a:extLst>
              <a:ext uri="{FF2B5EF4-FFF2-40B4-BE49-F238E27FC236}">
                <a16:creationId xmlns:a16="http://schemas.microsoft.com/office/drawing/2014/main" id="{22ADB055-C2ED-0CF5-2801-932C26768E5E}"/>
              </a:ext>
            </a:extLst>
          </p:cNvPr>
          <p:cNvSpPr/>
          <p:nvPr/>
        </p:nvSpPr>
        <p:spPr>
          <a:xfrm>
            <a:off x="3430388" y="1568311"/>
            <a:ext cx="890700" cy="890700"/>
          </a:xfrm>
          <a:prstGeom prst="ellipse">
            <a:avLst/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43" name="Rectangle 42" descr="Group">
            <a:extLst>
              <a:ext uri="{FF2B5EF4-FFF2-40B4-BE49-F238E27FC236}">
                <a16:creationId xmlns:a16="http://schemas.microsoft.com/office/drawing/2014/main" id="{522E7A11-BAC3-B963-BF3B-E0FF01DFECB7}"/>
              </a:ext>
            </a:extLst>
          </p:cNvPr>
          <p:cNvSpPr/>
          <p:nvPr/>
        </p:nvSpPr>
        <p:spPr>
          <a:xfrm>
            <a:off x="3620209" y="1723568"/>
            <a:ext cx="511057" cy="511057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PT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7089DAC-366A-C20A-5131-F21B5DF0A221}"/>
              </a:ext>
            </a:extLst>
          </p:cNvPr>
          <p:cNvGrpSpPr/>
          <p:nvPr/>
        </p:nvGrpSpPr>
        <p:grpSpPr>
          <a:xfrm>
            <a:off x="3269505" y="2621025"/>
            <a:ext cx="1212463" cy="324542"/>
            <a:chOff x="1290068" y="2752245"/>
            <a:chExt cx="3637736" cy="98152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AF18810-B076-33A0-FD40-2ADA404D630F}"/>
                </a:ext>
              </a:extLst>
            </p:cNvPr>
            <p:cNvSpPr/>
            <p:nvPr/>
          </p:nvSpPr>
          <p:spPr>
            <a:xfrm>
              <a:off x="1290068" y="3013769"/>
              <a:ext cx="3600000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PT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89969A9-5C16-A2F7-DA48-90FEA9095618}"/>
                </a:ext>
              </a:extLst>
            </p:cNvPr>
            <p:cNvSpPr txBox="1"/>
            <p:nvPr/>
          </p:nvSpPr>
          <p:spPr>
            <a:xfrm>
              <a:off x="1327804" y="2752245"/>
              <a:ext cx="3600000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7790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pt-PT" sz="1200" kern="1200" dirty="0"/>
                <a:t>Escassez de profissionais</a:t>
              </a:r>
              <a:endParaRPr lang="en-US" sz="12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8341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6" grpId="0" animBg="1"/>
      <p:bldP spid="17" grpId="0" animBg="1"/>
      <p:bldP spid="21" grpId="0" animBg="1"/>
      <p:bldP spid="22" grpId="0" animBg="1"/>
      <p:bldP spid="26" grpId="0" animBg="1"/>
      <p:bldP spid="27" grpId="0" animBg="1"/>
      <p:bldP spid="36" grpId="0" animBg="1"/>
      <p:bldP spid="37" grpId="0" animBg="1"/>
      <p:bldP spid="42" grpId="0" animBg="1"/>
      <p:bldP spid="4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EBC60-AA38-5DEF-3160-0CAA68F3D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 que é a IA na Cibersegurança?</a:t>
            </a:r>
            <a:endParaRPr lang="en-ZA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EE570-1B5E-FFD1-485D-D77E4E6FE7C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50153" y="2108722"/>
            <a:ext cx="9803304" cy="411946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pt-PT" sz="2400" dirty="0"/>
              <a:t>Uso de algoritmos avançados e modelos para proteger sistemas e dados contra ameaças cibernéticas.</a:t>
            </a:r>
          </a:p>
          <a:p>
            <a:pPr marL="0" indent="0">
              <a:buNone/>
            </a:pPr>
            <a:endParaRPr lang="pt-PT" sz="2400" dirty="0"/>
          </a:p>
          <a:p>
            <a:r>
              <a:rPr lang="pt-PT" sz="2400" dirty="0"/>
              <a:t>IA atua como um multiplicador de força</a:t>
            </a:r>
          </a:p>
          <a:p>
            <a:endParaRPr lang="pt-PT" sz="2400" dirty="0"/>
          </a:p>
          <a:p>
            <a:r>
              <a:rPr lang="pt-PT" sz="2400" dirty="0"/>
              <a:t>Relação simbiótica entre IA e Cibersegurança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9F2D9BF-C290-48C3-D530-05318949559D}"/>
              </a:ext>
            </a:extLst>
          </p:cNvPr>
          <p:cNvSpPr/>
          <p:nvPr/>
        </p:nvSpPr>
        <p:spPr>
          <a:xfrm>
            <a:off x="8877961" y="3521704"/>
            <a:ext cx="796705" cy="774072"/>
          </a:xfrm>
          <a:prstGeom prst="ellipse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>
                <a:solidFill>
                  <a:schemeClr val="tx1"/>
                </a:solidFill>
              </a:rPr>
              <a:t>IA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9AC9E66-70FC-7E27-2012-55C2D1A37EF5}"/>
              </a:ext>
            </a:extLst>
          </p:cNvPr>
          <p:cNvSpPr/>
          <p:nvPr/>
        </p:nvSpPr>
        <p:spPr>
          <a:xfrm>
            <a:off x="10190380" y="3521704"/>
            <a:ext cx="796705" cy="774072"/>
          </a:xfrm>
          <a:prstGeom prst="ellipse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dirty="0" err="1">
                <a:solidFill>
                  <a:schemeClr val="tx1"/>
                </a:solidFill>
              </a:rPr>
              <a:t>Cs</a:t>
            </a:r>
            <a:endParaRPr lang="pt-PT" dirty="0">
              <a:solidFill>
                <a:schemeClr val="tx1"/>
              </a:solidFill>
            </a:endParaRP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C0BAACC4-E582-D027-259C-083F50597FCF}"/>
              </a:ext>
            </a:extLst>
          </p:cNvPr>
          <p:cNvCxnSpPr>
            <a:stCxn id="6" idx="0"/>
            <a:endCxn id="5" idx="0"/>
          </p:cNvCxnSpPr>
          <p:nvPr/>
        </p:nvCxnSpPr>
        <p:spPr>
          <a:xfrm rot="16200000" flipV="1">
            <a:off x="9932524" y="2865494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DAD8D867-9601-947A-C38C-F746D050B43B}"/>
              </a:ext>
            </a:extLst>
          </p:cNvPr>
          <p:cNvCxnSpPr>
            <a:stCxn id="5" idx="4"/>
            <a:endCxn id="6" idx="4"/>
          </p:cNvCxnSpPr>
          <p:nvPr/>
        </p:nvCxnSpPr>
        <p:spPr>
          <a:xfrm rot="16200000" flipH="1">
            <a:off x="9932523" y="3639566"/>
            <a:ext cx="12700" cy="1312419"/>
          </a:xfrm>
          <a:prstGeom prst="curvedConnector3">
            <a:avLst>
              <a:gd name="adj1" fmla="val 180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245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>
            <a:extLst>
              <a:ext uri="{FF2B5EF4-FFF2-40B4-BE49-F238E27FC236}">
                <a16:creationId xmlns:a16="http://schemas.microsoft.com/office/drawing/2014/main" id="{9B9C86B5-C6DC-D88B-BFED-4BD82B3E8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Objetivos da IA na Cibersegurança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B8164E2B-8335-4451-FDA6-5A4E1D8EC898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4000635733"/>
              </p:ext>
            </p:extLst>
          </p:nvPr>
        </p:nvGraphicFramePr>
        <p:xfrm>
          <a:off x="1367132" y="1430760"/>
          <a:ext cx="9457733" cy="46578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63C7AB5-4DEA-ED07-6656-6298A744AB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3763850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1BF9603E-6B12-4553-AC90-F4760180A5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CF28DC10-F98A-4879-A23B-E90B0DB407D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491905FE-1023-4175-92DF-A2F351FBEF6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D3D55CA-5E05-48CC-A122-11817014EE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A11CC7E5-76FD-4B21-B31C-2BB6727B5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graphicEl>
                                              <a:dgm id="{EAF80A07-4F6D-4393-B340-6AECC06723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3" grpId="0">
        <p:bldSub>
          <a:bldDgm bld="one"/>
        </p:bldSub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97761-0B88-A5E8-0B78-C39173D05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1118" y="725454"/>
            <a:ext cx="9464681" cy="5407091"/>
          </a:xfrm>
        </p:spPr>
        <p:txBody>
          <a:bodyPr/>
          <a:lstStyle/>
          <a:p>
            <a:pPr algn="ctr"/>
            <a:r>
              <a:rPr lang="pt-PT" dirty="0"/>
              <a:t>Introdução, Motivação e Objetivos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D4601E-33F5-5714-867D-A0B584DA7C1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79FC2B3-C721-C342-061C-7454BADF945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44" name="Footer Placeholder 4">
            <a:extLst>
              <a:ext uri="{FF2B5EF4-FFF2-40B4-BE49-F238E27FC236}">
                <a16:creationId xmlns:a16="http://schemas.microsoft.com/office/drawing/2014/main" id="{006595C8-F761-288A-AFC8-AF781970C9B0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544185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662D4D81-E634-7484-9645-A5269343A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6525"/>
            <a:ext cx="9808773" cy="1427585"/>
          </a:xfrm>
        </p:spPr>
        <p:txBody>
          <a:bodyPr anchor="ctr">
            <a:normAutofit/>
          </a:bodyPr>
          <a:lstStyle/>
          <a:p>
            <a:r>
              <a:rPr lang="pt-PT" dirty="0"/>
              <a:t>Usos da IA na Defesa</a:t>
            </a:r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F7ADE6F-EA44-4CA7-6BE8-E7D058D7847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30</a:t>
            </a:fld>
            <a:endParaRPr lang="en-US"/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5CB6E323-1815-5237-0691-FA5CBBCDCA0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Alberto Pingo | João Castro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79D87C91-79F0-70F4-7AC6-324C80762A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87750103"/>
              </p:ext>
            </p:extLst>
          </p:nvPr>
        </p:nvGraphicFramePr>
        <p:xfrm>
          <a:off x="1381119" y="1247775"/>
          <a:ext cx="9896465" cy="48387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17762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18DF98AC-6B52-C9F3-516C-8BFD8EC45E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301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Problema da IA na Defesa</a:t>
            </a:r>
          </a:p>
        </p:txBody>
      </p:sp>
      <p:sp>
        <p:nvSpPr>
          <p:cNvPr id="16" name="Slide Number Placeholder 4">
            <a:extLst>
              <a:ext uri="{FF2B5EF4-FFF2-40B4-BE49-F238E27FC236}">
                <a16:creationId xmlns:a16="http://schemas.microsoft.com/office/drawing/2014/main" id="{2582A048-8C35-112F-1F82-E12110407A7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17" name="Footer Placeholder 1">
            <a:extLst>
              <a:ext uri="{FF2B5EF4-FFF2-40B4-BE49-F238E27FC236}">
                <a16:creationId xmlns:a16="http://schemas.microsoft.com/office/drawing/2014/main" id="{D33FDD94-004B-455D-A132-C32169A70EC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8" name="Content Placeholder 3">
            <a:extLst>
              <a:ext uri="{FF2B5EF4-FFF2-40B4-BE49-F238E27FC236}">
                <a16:creationId xmlns:a16="http://schemas.microsoft.com/office/drawing/2014/main" id="{54AC0ACF-5CCE-89CD-B000-142F768BB3C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48784189"/>
              </p:ext>
            </p:extLst>
          </p:nvPr>
        </p:nvGraphicFramePr>
        <p:xfrm>
          <a:off x="1191613" y="1354560"/>
          <a:ext cx="9896465" cy="43794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1873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8" grpId="0">
        <p:bldSub>
          <a:bldDgm bld="one"/>
        </p:bldSub>
      </p:bldGraphic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61384-8C2A-AC46-D296-2DF95CBF1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5400" dirty="0">
                <a:solidFill>
                  <a:schemeClr val="tx1"/>
                </a:solidFill>
              </a:rPr>
              <a:t>IA na Cibersegurança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F606B8-D15C-3916-2C66-49DEC593A3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pt-PT" sz="3600" dirty="0">
                <a:latin typeface="+mj-lt"/>
              </a:rPr>
              <a:t>Ataque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ED9B68-E3F5-1968-3D1D-40113960AA40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2ECF-E369-5724-705C-169718BED1C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65543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86F71E8-8D71-9405-3A01-01C3B8F86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1613" y="142874"/>
            <a:ext cx="9808773" cy="1427585"/>
          </a:xfrm>
        </p:spPr>
        <p:txBody>
          <a:bodyPr>
            <a:normAutofit/>
          </a:bodyPr>
          <a:lstStyle/>
          <a:p>
            <a:r>
              <a:rPr lang="pt-PT" sz="4000" dirty="0"/>
              <a:t>Usos da IA no Ataque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4518A5-1C9D-79F3-349C-3E7AAFD9895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376601-A950-8ABC-A6BA-EAA31B2DE4A5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62CE9831-4167-FF3C-A4FC-EEF56751F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8386604"/>
              </p:ext>
            </p:extLst>
          </p:nvPr>
        </p:nvGraphicFramePr>
        <p:xfrm>
          <a:off x="1424967" y="1570460"/>
          <a:ext cx="9896465" cy="43731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81377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98B3510F-8CFF-433F-9287-EFCF6FFC44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6FC72A1-CDE4-4124-8BBF-14CC4470DC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B95DEC62-C670-4700-AF7F-D4E4348764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graphicEl>
                                              <a:dgm id="{450D384A-04C6-4875-ADC9-03DD5BD1F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 uiExpand="1">
        <p:bldSub>
          <a:bldDgm bld="one"/>
        </p:bldSub>
      </p:bldGraphic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FCC8-C04D-0071-3B14-4AF828E00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8814" y="8552"/>
            <a:ext cx="9808773" cy="1427585"/>
          </a:xfrm>
        </p:spPr>
        <p:txBody>
          <a:bodyPr/>
          <a:lstStyle/>
          <a:p>
            <a:r>
              <a:rPr lang="pt-PT" dirty="0"/>
              <a:t>Bibliografia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E1748-5A63-CCAD-65B2-FB5DB78846F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468813" y="1295400"/>
            <a:ext cx="9808773" cy="51434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1400" dirty="0">
                <a:hlinkClick r:id="rId3"/>
              </a:rPr>
              <a:t>IBM - International Business Machines</a:t>
            </a:r>
            <a:endParaRPr lang="en-US" sz="1400" dirty="0"/>
          </a:p>
          <a:p>
            <a:pPr lvl="1"/>
            <a:r>
              <a:rPr lang="en-US" sz="1400" dirty="0"/>
              <a:t>www.ibm.com/ai-cybersecurity</a:t>
            </a:r>
          </a:p>
          <a:p>
            <a:pPr lvl="1"/>
            <a:r>
              <a:rPr lang="en-US" sz="1400" dirty="0"/>
              <a:t>www.ibm.com/br-pt/topics/artificial-intelligence</a:t>
            </a:r>
          </a:p>
          <a:p>
            <a:pPr lvl="1"/>
            <a:r>
              <a:rPr lang="en-US" sz="1400" dirty="0"/>
              <a:t> www.ibm.com/br-pt/topics/deep-learning</a:t>
            </a:r>
          </a:p>
          <a:p>
            <a:pPr marL="0" indent="0">
              <a:buNone/>
            </a:pPr>
            <a:r>
              <a:rPr lang="en-US" sz="1400" dirty="0">
                <a:hlinkClick r:id="rId4"/>
              </a:rPr>
              <a:t>ENISA - The European Union Agency for Cybersecurity</a:t>
            </a:r>
            <a:endParaRPr lang="en-US" sz="1400" dirty="0"/>
          </a:p>
          <a:p>
            <a:pPr lvl="1"/>
            <a:r>
              <a:rPr lang="en-US" sz="1400" dirty="0"/>
              <a:t>www.enisa.europa.eu/topics/cyber-threats/threats-and-trends</a:t>
            </a:r>
          </a:p>
          <a:p>
            <a:pPr lvl="1"/>
            <a:r>
              <a:rPr lang="en-US" sz="1400" dirty="0"/>
              <a:t>www.enisa.europa.eu/publications/foresight-cybersecurity-threats-for-2030-update-2024-extended-report</a:t>
            </a:r>
          </a:p>
          <a:p>
            <a:pPr marL="0" indent="0">
              <a:buNone/>
            </a:pPr>
            <a:r>
              <a:rPr lang="en-US" sz="1400" dirty="0"/>
              <a:t>www.akkio.com/post/the-five-main-subsets-of-ai-machine-learning-nlp-and-more</a:t>
            </a:r>
          </a:p>
          <a:p>
            <a:pPr marL="0" indent="0">
              <a:buNone/>
            </a:pPr>
            <a:r>
              <a:rPr lang="en-US" sz="1400" dirty="0"/>
              <a:t>eda.europa.eu/webzine/issue14/cover-story/artificial-intelligence-(ai)-enabled-cyber-defence</a:t>
            </a:r>
          </a:p>
          <a:p>
            <a:pPr marL="0" indent="0">
              <a:buNone/>
            </a:pPr>
            <a:r>
              <a:rPr lang="en-US" sz="1400" dirty="0"/>
              <a:t>www.cybereason.com/blog/ai/ml-as-a-security-team-force-multiplier</a:t>
            </a:r>
          </a:p>
          <a:p>
            <a:pPr marL="0" indent="0">
              <a:buNone/>
            </a:pPr>
            <a:r>
              <a:rPr lang="en-US" sz="1400" dirty="0"/>
              <a:t>www.infoescola.com/relacoes-ecologicas/simbiose/#:~:text=A%20simbiose%20%C3%A9%20uma%20rela%C3%A7%C3%A3o,exerce%20no%20metabolismo%20do%20outro</a:t>
            </a:r>
          </a:p>
          <a:p>
            <a:pPr marL="0" indent="0">
              <a:buNone/>
            </a:pPr>
            <a:r>
              <a:rPr lang="en-US" sz="1400" dirty="0"/>
              <a:t>thecyberexpress.com/why-are-you-interested-in-cyber-security/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r>
              <a:rPr lang="en-US" sz="1400" dirty="0"/>
              <a:t>https://www.youtube.com/watch?v=cjy5jpRS_S0</a:t>
            </a:r>
          </a:p>
          <a:p>
            <a:pPr marL="0" indent="0">
              <a:buNone/>
            </a:pPr>
            <a:r>
              <a:rPr lang="en-US" sz="1400" dirty="0"/>
              <a:t>https://www.youtube.com/watch?v=S3QNDSax2IA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D6A759-37B6-1E14-BD05-D652BEECEA3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6936FE7-06E5-3D55-B190-08E26C34927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Alberto Pingo | João Castro</a:t>
            </a:r>
          </a:p>
        </p:txBody>
      </p:sp>
    </p:spTree>
    <p:extLst>
      <p:ext uri="{BB962C8B-B14F-4D97-AF65-F5344CB8AC3E}">
        <p14:creationId xmlns:p14="http://schemas.microsoft.com/office/powerpoint/2010/main" val="164810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  <a:alpha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3ABB3221-500E-C3C7-F854-F151852B641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18D65601-5AE2-46FC-B138-694DDD2B510D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graphicFrame>
        <p:nvGraphicFramePr>
          <p:cNvPr id="12" name="Text Placeholder 5">
            <a:extLst>
              <a:ext uri="{FF2B5EF4-FFF2-40B4-BE49-F238E27FC236}">
                <a16:creationId xmlns:a16="http://schemas.microsoft.com/office/drawing/2014/main" id="{451B6F7E-F29E-24F3-E0BA-D83A32FAE4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5414816"/>
              </p:ext>
            </p:extLst>
          </p:nvPr>
        </p:nvGraphicFramePr>
        <p:xfrm>
          <a:off x="1520661" y="1577547"/>
          <a:ext cx="9150675" cy="4119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0E271E20-E466-4562-2D60-7FC8BE624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Introdução, Motivação e Objetivos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5EBC6DAA-892D-F126-485D-1B15B4BF3B16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39" name="Picture 3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7E26BA-9330-C9B7-08D2-12D2B1A7CFAA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680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5E016BAB-9A4A-4390-A34C-F0D505054D9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2DE442D8-3B45-4B08-BDEA-6EF2AE56EA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AFFFAE8-29BF-4838-997E-66C65AB8CAA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65B155CA-7981-4AC2-A46B-D4C98C661F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B7E2D505-BA84-4CEC-AB2F-FDA00E13F14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B65CF61-E763-4C7D-8FE3-A062F5CE6D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85B18A26-A28E-4745-A208-D63D4C2B8C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C0B11B66-B24F-4864-95CD-2F92CB214F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dgm id="{FE57C1BC-8F1E-4AD3-9CDC-53097447FB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EBD1AA-8908-636C-D6A6-38FEAA73AAD1}"/>
              </a:ext>
            </a:extLst>
          </p:cNvPr>
          <p:cNvSpPr txBox="1"/>
          <p:nvPr/>
        </p:nvSpPr>
        <p:spPr>
          <a:xfrm>
            <a:off x="1520662" y="1799575"/>
            <a:ext cx="10099681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Sensor Data Fusion Using LSTM Recurrent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CC4587-D3F2-80DB-4568-0F6282F3F71A}"/>
              </a:ext>
            </a:extLst>
          </p:cNvPr>
          <p:cNvSpPr txBox="1"/>
          <p:nvPr/>
        </p:nvSpPr>
        <p:spPr>
          <a:xfrm>
            <a:off x="1520662" y="2934551"/>
            <a:ext cx="10213982" cy="1065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Driving Behavior Classification Based on Oversampled Signals of Smartphone Embedded Sensors Using an Optimized Stacked LSTM Neuronal Networks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A7E7D8-FA0A-4254-7918-C1C4E8CF61D9}"/>
              </a:ext>
            </a:extLst>
          </p:cNvPr>
          <p:cNvSpPr txBox="1"/>
          <p:nvPr/>
        </p:nvSpPr>
        <p:spPr>
          <a:xfrm>
            <a:off x="1520662" y="4146592"/>
            <a:ext cx="10213982" cy="557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Univers Light (Body)"/>
                <a:cs typeface="Arial" panose="020B0604020202020204" pitchFamily="34" charset="0"/>
              </a:rPr>
              <a:t>Exploiting the use of recurrent neuronal networks for driver behavior profiling</a:t>
            </a:r>
            <a:endParaRPr lang="en-GB" sz="2200" dirty="0">
              <a:latin typeface="Univers Light (Body)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570600-62D1-1F50-8D98-86927E76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Soluções Existentes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ADF3F668-8516-F515-BEF4-D742B27BC9CC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7E7A95B-AD2F-6EEA-E9DA-BD65322D247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152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diagram of a cell phone&#10;&#10;Description automatically generated">
            <a:extLst>
              <a:ext uri="{FF2B5EF4-FFF2-40B4-BE49-F238E27FC236}">
                <a16:creationId xmlns:a16="http://schemas.microsoft.com/office/drawing/2014/main" id="{3561A150-CA01-A4B3-92B3-81DEAA0778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30040" y="1257064"/>
            <a:ext cx="5292570" cy="434387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0FEC5F2-6A4B-20C2-2040-057FE2DE4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dirty="0"/>
              <a:t>Arquitetura</a:t>
            </a:r>
            <a:endParaRPr lang="en-US" sz="4000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C605B566-8BC5-AC67-7ACC-CF9F84256043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D84020E-BA31-1104-908A-A642FA380C42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0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E9A782-014A-FD3C-7A6E-8AE6E3210E66}"/>
              </a:ext>
            </a:extLst>
          </p:cNvPr>
          <p:cNvSpPr txBox="1"/>
          <p:nvPr/>
        </p:nvSpPr>
        <p:spPr>
          <a:xfrm>
            <a:off x="2899880" y="1759834"/>
            <a:ext cx="1816899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IPL-</a:t>
            </a:r>
            <a:r>
              <a:rPr lang="pt-PT" sz="2400" b="1" dirty="0" err="1"/>
              <a:t>Dataset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D07999-39A8-9EED-A93B-2C3FD43D6564}"/>
              </a:ext>
            </a:extLst>
          </p:cNvPr>
          <p:cNvSpPr txBox="1"/>
          <p:nvPr/>
        </p:nvSpPr>
        <p:spPr>
          <a:xfrm>
            <a:off x="1520661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</a:t>
            </a:r>
            <a:r>
              <a:rPr lang="pt-PT" sz="2000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 </a:t>
            </a:r>
            <a:r>
              <a:rPr lang="pt-PT" sz="2000" b="1" dirty="0"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A</a:t>
            </a:r>
            <a:r>
              <a:rPr lang="pt-PT" sz="2000" b="1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plicação para Rastreio de Viaturas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cenários de condução</a:t>
            </a: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latin typeface="Univers Light (Body)"/>
              </a:rPr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89CF25-5738-74C1-439F-9A47277CCE37}"/>
              </a:ext>
            </a:extLst>
          </p:cNvPr>
          <p:cNvSpPr txBox="1"/>
          <p:nvPr/>
        </p:nvSpPr>
        <p:spPr>
          <a:xfrm>
            <a:off x="8026166" y="1757741"/>
            <a:ext cx="2105743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PT" sz="2400" b="1" dirty="0"/>
              <a:t>UAH-</a:t>
            </a:r>
            <a:r>
              <a:rPr lang="pt-PT" sz="2400" b="1" dirty="0" err="1"/>
              <a:t>Driveset</a:t>
            </a:r>
            <a:r>
              <a:rPr lang="pt-PT" sz="2400" b="1" dirty="0"/>
              <a:t> </a:t>
            </a:r>
            <a:endParaRPr lang="en-GB" sz="2400" b="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A347-2E27-9A86-01A1-5E3C739CCBA8}"/>
              </a:ext>
            </a:extLst>
          </p:cNvPr>
          <p:cNvSpPr txBox="1"/>
          <p:nvPr/>
        </p:nvSpPr>
        <p:spPr>
          <a:xfrm>
            <a:off x="6791369" y="2357905"/>
            <a:ext cx="4575338" cy="21421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Captado pela aplicação </a:t>
            </a:r>
            <a:r>
              <a:rPr lang="pt-PT" sz="2000" b="1" dirty="0" err="1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DriveSafe</a:t>
            </a:r>
            <a:endParaRPr lang="pt-PT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>
                <a:effectLst/>
                <a:latin typeface="Univers Light (Body)"/>
                <a:ea typeface="Calibri" panose="020F0502020204030204" pitchFamily="34" charset="0"/>
                <a:cs typeface="Arial" panose="020B0604020202020204" pitchFamily="34" charset="0"/>
              </a:rPr>
              <a:t>Diferentes tipos de condução de 6 condutores diferentes</a:t>
            </a:r>
            <a:endParaRPr lang="pt-PT" sz="2000" dirty="0"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pt-PT" sz="2000" dirty="0"/>
              <a:t>Acelerómetro, Giroscópio e GPS</a:t>
            </a:r>
            <a:endParaRPr lang="en-US" sz="2000" dirty="0">
              <a:effectLst/>
              <a:latin typeface="Univers Light (Body)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63CA8D4-5DFE-7FC7-B2C7-D1B724EAB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136525"/>
            <a:ext cx="9150675" cy="1427585"/>
          </a:xfrm>
        </p:spPr>
        <p:txBody>
          <a:bodyPr>
            <a:normAutofit/>
          </a:bodyPr>
          <a:lstStyle/>
          <a:p>
            <a:r>
              <a:rPr lang="pt-PT" sz="4000" i="1" dirty="0" err="1"/>
              <a:t>Datasets</a:t>
            </a:r>
            <a:endParaRPr lang="en-US" sz="4000" i="1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C82AC9F-BD03-170D-EEAF-6C4849585BE8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5" name="Picture 1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182D452-34E2-B985-A41F-510C10F105B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9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  <a:alpha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58940-B915-FFCA-3470-C75870247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Primeira abordagem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AB4B-71D6-A2C4-256C-E3453B96FF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pt-PT" dirty="0"/>
              <a:t>Classificação binária de viagens completas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2ABAF5-E0E6-1400-855D-58B9F366E11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93927399-02C1-F052-C361-89653EC0C9F8}"/>
              </a:ext>
            </a:extLst>
          </p:cNvPr>
          <p:cNvSpPr txBox="1">
            <a:spLocks/>
          </p:cNvSpPr>
          <p:nvPr/>
        </p:nvSpPr>
        <p:spPr>
          <a:xfrm>
            <a:off x="4038600" y="608699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>
                <a:solidFill>
                  <a:schemeClr val="bg1">
                    <a:lumMod val="95000"/>
                  </a:schemeClr>
                </a:solidFill>
              </a:rPr>
              <a:t>Alberto pingo | joão castro</a:t>
            </a:r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A6E6A48-D439-23E6-BE3F-F9F83A8231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C964F-E2D5-D8E7-C513-C47A7E409DF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18D65601-5AE2-46FC-B138-694DDD2B510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A0E7BD1-ECFE-B70B-5C97-C06F01ACA0EF}"/>
              </a:ext>
            </a:extLst>
          </p:cNvPr>
          <p:cNvSpPr/>
          <p:nvPr/>
        </p:nvSpPr>
        <p:spPr>
          <a:xfrm>
            <a:off x="4439142" y="5254032"/>
            <a:ext cx="1179428" cy="365124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BAA013-37F3-B3F3-A350-4A65FB1FB523}"/>
              </a:ext>
            </a:extLst>
          </p:cNvPr>
          <p:cNvSpPr/>
          <p:nvPr/>
        </p:nvSpPr>
        <p:spPr>
          <a:xfrm>
            <a:off x="6323727" y="5336627"/>
            <a:ext cx="1749678" cy="40917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PT"/>
          </a:p>
        </p:txBody>
      </p:sp>
      <p:pic>
        <p:nvPicPr>
          <p:cNvPr id="43" name="Imagem 6">
            <a:extLst>
              <a:ext uri="{FF2B5EF4-FFF2-40B4-BE49-F238E27FC236}">
                <a16:creationId xmlns:a16="http://schemas.microsoft.com/office/drawing/2014/main" id="{85ABC111-38A1-B6DC-DBB3-2EBB817C385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06"/>
          <a:stretch/>
        </p:blipFill>
        <p:spPr bwMode="auto">
          <a:xfrm>
            <a:off x="2308691" y="819053"/>
            <a:ext cx="3002945" cy="5356669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Imagem 6">
            <a:extLst>
              <a:ext uri="{FF2B5EF4-FFF2-40B4-BE49-F238E27FC236}">
                <a16:creationId xmlns:a16="http://schemas.microsoft.com/office/drawing/2014/main" id="{A8F40352-B707-EB01-0132-67E39EF661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12056" y="819053"/>
            <a:ext cx="2655532" cy="5251784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36E41B72-D302-13CB-8C35-9DE4648CD66E}"/>
              </a:ext>
            </a:extLst>
          </p:cNvPr>
          <p:cNvSpPr txBox="1">
            <a:spLocks/>
          </p:cNvSpPr>
          <p:nvPr/>
        </p:nvSpPr>
        <p:spPr>
          <a:xfrm>
            <a:off x="4038600" y="6333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b="0" kern="1200" cap="all" spc="150" baseline="0">
                <a:solidFill>
                  <a:schemeClr val="bg2">
                    <a:lumMod val="50000"/>
                  </a:schemeClr>
                </a:solidFill>
                <a:latin typeface="Univers Light" panose="020B0403020202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pt-PT" sz="800" dirty="0"/>
              <a:t>Ai driving classification</a:t>
            </a:r>
          </a:p>
          <a:p>
            <a:pPr>
              <a:lnSpc>
                <a:spcPct val="150000"/>
              </a:lnSpc>
            </a:pPr>
            <a:r>
              <a:rPr lang="pt-PT" sz="800" dirty="0"/>
              <a:t>Alberto pingo | joão castro</a:t>
            </a:r>
          </a:p>
        </p:txBody>
      </p:sp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CB1D191-3CFF-0E6E-F09C-43F3BABB3AB3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2445" y="5985436"/>
            <a:ext cx="1441915" cy="56823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B2287D40-DAD8-09B6-343F-3574AB7E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662" y="252034"/>
            <a:ext cx="9753890" cy="409176"/>
          </a:xfrm>
        </p:spPr>
        <p:txBody>
          <a:bodyPr>
            <a:normAutofit fontScale="90000"/>
          </a:bodyPr>
          <a:lstStyle/>
          <a:p>
            <a:r>
              <a:rPr lang="pt-PT" i="1" dirty="0"/>
              <a:t>Primeira Abordagem</a:t>
            </a:r>
          </a:p>
        </p:txBody>
      </p:sp>
    </p:spTree>
    <p:extLst>
      <p:ext uri="{BB962C8B-B14F-4D97-AF65-F5344CB8AC3E}">
        <p14:creationId xmlns:p14="http://schemas.microsoft.com/office/powerpoint/2010/main" val="135797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">
  <a:themeElements>
    <a:clrScheme name="Custom 23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8696B"/>
      </a:accent1>
      <a:accent2>
        <a:srgbClr val="95B8BF"/>
      </a:accent2>
      <a:accent3>
        <a:srgbClr val="BFD4D9"/>
      </a:accent3>
      <a:accent4>
        <a:srgbClr val="5B4839"/>
      </a:accent4>
      <a:accent5>
        <a:srgbClr val="C3A398"/>
      </a:accent5>
      <a:accent6>
        <a:srgbClr val="CA553E"/>
      </a:accent6>
      <a:hlink>
        <a:srgbClr val="0563C1"/>
      </a:hlink>
      <a:folHlink>
        <a:srgbClr val="954F72"/>
      </a:folHlink>
    </a:clrScheme>
    <a:fontScheme name="Custom 30">
      <a:majorFont>
        <a:latin typeface="Tisa Offc Serif Pro"/>
        <a:ea typeface=""/>
        <a:cs typeface=""/>
      </a:majorFont>
      <a:minorFont>
        <a:latin typeface="Univer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>
          <a:solidFill>
            <a:schemeClr val="accent5">
              <a:lumMod val="20000"/>
              <a:lumOff val="8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44816_Win32_SL_V10" id="{8934A6D9-B969-498F-A646-4B502FD69C4E}" vid="{AA78C1C8-456D-41A9-83FC-BC8B9A8EE3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A92E9BB0D154D881191BAEDDE609C" ma:contentTypeVersion="15" ma:contentTypeDescription="Create a new document." ma:contentTypeScope="" ma:versionID="efb1cbc0b36a0d4d469bd0290935f8df">
  <xsd:schema xmlns:xsd="http://www.w3.org/2001/XMLSchema" xmlns:xs="http://www.w3.org/2001/XMLSchema" xmlns:p="http://schemas.microsoft.com/office/2006/metadata/properties" xmlns:ns3="49ea7286-31dc-4857-8ba0-9dd5131121ba" xmlns:ns4="490ae867-905f-461a-953e-c60010c4e0c9" targetNamespace="http://schemas.microsoft.com/office/2006/metadata/properties" ma:root="true" ma:fieldsID="f3e6108c9adebc81ed2cd74cc74f8ca6" ns3:_="" ns4:_="">
    <xsd:import namespace="49ea7286-31dc-4857-8ba0-9dd5131121ba"/>
    <xsd:import namespace="490ae867-905f-461a-953e-c60010c4e0c9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bjectDetectorVersions" minOccurs="0"/>
                <xsd:element ref="ns3:_activity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ea7286-31dc-4857-8ba0-9dd5131121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0ae867-905f-461a-953e-c60010c4e0c9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49ea7286-31dc-4857-8ba0-9dd5131121ba" xsi:nil="true"/>
    <_activity xmlns="49ea7286-31dc-4857-8ba0-9dd5131121ba" xsi:nil="true"/>
  </documentManagement>
</p:properties>
</file>

<file path=customXml/itemProps1.xml><?xml version="1.0" encoding="utf-8"?>
<ds:datastoreItem xmlns:ds="http://schemas.openxmlformats.org/officeDocument/2006/customXml" ds:itemID="{A98CD342-50C4-441F-B4A3-7D5ADB0571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772B1AE-A3BA-4700-8DCD-4A25B8D329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9ea7286-31dc-4857-8ba0-9dd5131121ba"/>
    <ds:schemaRef ds:uri="490ae867-905f-461a-953e-c60010c4e0c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BDD27D0-5B6E-4A0E-95B2-BB37F9D88615}">
  <ds:schemaRefs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schemas.microsoft.com/office/infopath/2007/PartnerControls"/>
    <ds:schemaRef ds:uri="490ae867-905f-461a-953e-c60010c4e0c9"/>
    <ds:schemaRef ds:uri="49ea7286-31dc-4857-8ba0-9dd5131121b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3739</TotalTime>
  <Words>1224</Words>
  <Application>Microsoft Office PowerPoint</Application>
  <PresentationFormat>Widescreen</PresentationFormat>
  <Paragraphs>311</Paragraphs>
  <Slides>34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Symbol</vt:lpstr>
      <vt:lpstr>Times New Roman</vt:lpstr>
      <vt:lpstr>Tisa Offc Serif Pro</vt:lpstr>
      <vt:lpstr>Univers Light</vt:lpstr>
      <vt:lpstr>Univers Light (Body)</vt:lpstr>
      <vt:lpstr>Custom</vt:lpstr>
      <vt:lpstr>AI Driving Classification</vt:lpstr>
      <vt:lpstr>Sumário</vt:lpstr>
      <vt:lpstr>Introdução, Motivação e Objetivos</vt:lpstr>
      <vt:lpstr>Introdução, Motivação e Objetivos</vt:lpstr>
      <vt:lpstr>Soluções Existentes</vt:lpstr>
      <vt:lpstr>Arquitetura</vt:lpstr>
      <vt:lpstr>Datasets</vt:lpstr>
      <vt:lpstr>Primeira abordagem</vt:lpstr>
      <vt:lpstr>Primeira Abordagem</vt:lpstr>
      <vt:lpstr>Primeira Abordagem</vt:lpstr>
      <vt:lpstr>Primeira Abordagem</vt:lpstr>
      <vt:lpstr>Primeira Abordagem</vt:lpstr>
      <vt:lpstr>Primeira Abordagem</vt:lpstr>
      <vt:lpstr>Segunda abordagem</vt:lpstr>
      <vt:lpstr>Segunda Abordagem – Cenários de condução</vt:lpstr>
      <vt:lpstr>Segunda Abordagem - Processamento de dados</vt:lpstr>
      <vt:lpstr>Segunda Abordagem - Processamento de dados</vt:lpstr>
      <vt:lpstr>Segunda Abordagem - Modelos</vt:lpstr>
      <vt:lpstr>Segunda Abordagem - Resultados</vt:lpstr>
      <vt:lpstr>Segunda Abordagem – Resultados por classe</vt:lpstr>
      <vt:lpstr>Resultados Obtidos</vt:lpstr>
      <vt:lpstr>Artigo</vt:lpstr>
      <vt:lpstr>Desafios e Dificuldades</vt:lpstr>
      <vt:lpstr>Conclusões</vt:lpstr>
      <vt:lpstr>AI DRIVING CLASSIFICATION</vt:lpstr>
      <vt:lpstr>O que é LSTM?</vt:lpstr>
      <vt:lpstr>PowerPoint Presentation</vt:lpstr>
      <vt:lpstr>O que é a IA na Cibersegurança?</vt:lpstr>
      <vt:lpstr>Objetivos da IA na Cibersegurança</vt:lpstr>
      <vt:lpstr>Usos da IA na Defesa</vt:lpstr>
      <vt:lpstr>Problema da IA na Defesa</vt:lpstr>
      <vt:lpstr>IA na Cibersegurança</vt:lpstr>
      <vt:lpstr>Usos da IA no Ataque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PDesktop</dc:creator>
  <cp:lastModifiedBy>Alberto Manuel de Matos Pingo</cp:lastModifiedBy>
  <cp:revision>259</cp:revision>
  <cp:lastPrinted>2024-07-15T14:40:12Z</cp:lastPrinted>
  <dcterms:created xsi:type="dcterms:W3CDTF">2024-01-11T18:09:01Z</dcterms:created>
  <dcterms:modified xsi:type="dcterms:W3CDTF">2024-09-10T21:02:57Z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0x010100A73A92E9BB0D154D881191BAEDDE609C</vt:lpwstr>
  </property>
</Properties>
</file>