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0"/>
  </p:notesMasterIdLst>
  <p:sldIdLst>
    <p:sldId id="258" r:id="rId6"/>
    <p:sldId id="445" r:id="rId7"/>
    <p:sldId id="444" r:id="rId8"/>
    <p:sldId id="261" r:id="rId9"/>
  </p:sldIdLst>
  <p:sldSz cx="9906000" cy="6858000" type="A4"/>
  <p:notesSz cx="6797675" cy="9926638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rlos Eduardo Klein" initials="CEK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7" autoAdjust="0"/>
    <p:restoredTop sz="98169" autoAdjust="0"/>
  </p:normalViewPr>
  <p:slideViewPr>
    <p:cSldViewPr>
      <p:cViewPr>
        <p:scale>
          <a:sx n="110" d="100"/>
          <a:sy n="110" d="100"/>
        </p:scale>
        <p:origin x="-1458" y="-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37231-73B8-404B-B772-D92F7D6F13AA}" type="datetimeFigureOut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629A8E-4FF3-4795-BCAF-FCF41F426F21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7404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B468-7604-440A-B648-F08007401AF8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781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F4584-42DB-4424-A20B-4043CBAAB059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44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386387" y="396875"/>
            <a:ext cx="1671638" cy="84518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71476" y="396875"/>
            <a:ext cx="4849813" cy="84518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D543-F8A1-4A0A-8AA8-3E28F8C05C73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8014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82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937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933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521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554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98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9651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4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E5C77-60EC-4093-862F-BB3DF37B8E74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600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703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4697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58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82506" y="2906714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7ECCF-EC8E-42CA-BE48-8734A68ECC51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46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71476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3797301" y="2311401"/>
            <a:ext cx="3260725" cy="6537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BD41-C0FD-44E1-889C-70F24A1EA9DC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756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5301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8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8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4AD09-B652-4510-8507-EFFAE7E315ED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01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90DBE-EAF9-4106-AEB1-2E1903DFFCF1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353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0BC7C-7377-46E8-83E8-22A32855C8E7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012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3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490C2-72D2-446A-9E9D-187FA0F4425E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9687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B5E9C-0ADC-4A80-8FCB-D5ED24CF38BC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620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72D67-6052-47F1-B3FF-5FB807FECE04}" type="datetime1">
              <a:rPr lang="pt-BR" smtClean="0"/>
              <a:pPr/>
              <a:t>03/07/2018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3469-AE89-46C4-B212-5E717E7AD2FB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708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200B4-3928-AC4B-8070-DF4FD137903E}" type="datetimeFigureOut">
              <a:rPr lang="en-US" smtClean="0"/>
              <a:t>7/3/2018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340D3-ADA3-7648-958D-04DDCB71439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278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0" y="4454624"/>
            <a:ext cx="990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 smtClean="0">
                <a:solidFill>
                  <a:schemeClr val="bg1"/>
                </a:solidFill>
              </a:rPr>
              <a:t>Emissão de Dívida  </a:t>
            </a:r>
            <a:r>
              <a:rPr lang="pt-BR" sz="2400" b="1" dirty="0">
                <a:solidFill>
                  <a:schemeClr val="bg1"/>
                </a:solidFill>
              </a:rPr>
              <a:t>- </a:t>
            </a:r>
            <a:r>
              <a:rPr lang="pt-BR" sz="2400" b="1" dirty="0" err="1" smtClean="0">
                <a:solidFill>
                  <a:schemeClr val="bg1"/>
                </a:solidFill>
              </a:rPr>
              <a:t>Livre.Digital</a:t>
            </a:r>
            <a:endParaRPr lang="pt-BR" sz="2400" b="1" dirty="0">
              <a:solidFill>
                <a:schemeClr val="bg1"/>
              </a:solidFill>
            </a:endParaRPr>
          </a:p>
          <a:p>
            <a:pPr algn="ctr"/>
            <a:endParaRPr lang="pt-BR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5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4918438" cy="571998"/>
          </a:xfrm>
        </p:spPr>
        <p:txBody>
          <a:bodyPr>
            <a:normAutofit/>
          </a:bodyPr>
          <a:lstStyle/>
          <a:p>
            <a:pPr algn="l"/>
            <a:r>
              <a:rPr lang="is-IS" sz="2600" b="1" dirty="0">
                <a:solidFill>
                  <a:schemeClr val="accent1">
                    <a:lumMod val="50000"/>
                  </a:schemeClr>
                </a:solidFill>
                <a:cs typeface="Bebas Neue"/>
              </a:rPr>
              <a:t>Modelo </a:t>
            </a:r>
            <a:r>
              <a:rPr lang="is-IS" sz="2600" b="1" dirty="0" smtClean="0">
                <a:solidFill>
                  <a:schemeClr val="accent1">
                    <a:lumMod val="50000"/>
                  </a:schemeClr>
                </a:solidFill>
                <a:cs typeface="Bebas Neue"/>
              </a:rPr>
              <a:t>Livre Digital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cs typeface="Bebas Neue"/>
            </a:endParaRPr>
          </a:p>
        </p:txBody>
      </p:sp>
      <p:sp>
        <p:nvSpPr>
          <p:cNvPr id="73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754168" y="6808291"/>
            <a:ext cx="2311400" cy="365125"/>
          </a:xfrm>
        </p:spPr>
        <p:txBody>
          <a:bodyPr/>
          <a:lstStyle/>
          <a:p>
            <a:fld id="{538F3469-AE89-46C4-B212-5E717E7AD2FB}" type="slidenum">
              <a:rPr lang="pt-BR" smtClean="0">
                <a:latin typeface="+mj-lt"/>
              </a:rPr>
              <a:pPr/>
              <a:t>2</a:t>
            </a:fld>
            <a:endParaRPr lang="pt-BR" dirty="0">
              <a:latin typeface="+mj-lt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1011164" y="1224136"/>
            <a:ext cx="2437184" cy="595908"/>
          </a:xfrm>
          <a:prstGeom prst="round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Livre.Digital</a:t>
            </a:r>
            <a:endParaRPr lang="pt-BR" b="1" dirty="0" smtClean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pPr algn="ctr"/>
            <a:r>
              <a:rPr lang="pt-BR" sz="11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Correspondente </a:t>
            </a:r>
            <a:r>
              <a:rPr lang="pt-BR" sz="1100" b="1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b</a:t>
            </a:r>
            <a:r>
              <a:rPr lang="pt-BR" sz="11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ancário </a:t>
            </a:r>
            <a:endParaRPr lang="pt-BR" sz="1100" b="1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96" name="CaixaDeTexto 95"/>
          <p:cNvSpPr txBox="1"/>
          <p:nvPr/>
        </p:nvSpPr>
        <p:spPr>
          <a:xfrm>
            <a:off x="464762" y="2237950"/>
            <a:ext cx="4340650" cy="1015663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Oferece empréstimo através do site para PF</a:t>
            </a: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Captura informações cadastrais do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aplicando politicas 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e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regras de cadastro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validadas pelo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Topázio;</a:t>
            </a:r>
          </a:p>
          <a:p>
            <a:endParaRPr lang="pt-BR" sz="1000" dirty="0" smtClean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Submete dados cadastrais através de API:</a:t>
            </a: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[</a:t>
            </a:r>
            <a:r>
              <a:rPr lang="pt-BR" sz="1000" b="1" dirty="0" err="1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basicCustomer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 -&gt; 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POST]</a:t>
            </a:r>
            <a:endParaRPr lang="pt-BR" sz="1000" b="1" dirty="0">
              <a:latin typeface="+mj-lt"/>
            </a:endParaRPr>
          </a:p>
        </p:txBody>
      </p:sp>
      <p:sp>
        <p:nvSpPr>
          <p:cNvPr id="97" name="CaixaDeTexto 96"/>
          <p:cNvSpPr txBox="1"/>
          <p:nvPr/>
        </p:nvSpPr>
        <p:spPr>
          <a:xfrm>
            <a:off x="5505322" y="2237949"/>
            <a:ext cx="4340650" cy="86177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tx2">
                    <a:lumMod val="75000"/>
                  </a:schemeClr>
                </a:solidFill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defRPr>
            </a:lvl1pPr>
          </a:lstStyle>
          <a:p>
            <a:r>
              <a:rPr lang="pt-BR" sz="1000" dirty="0">
                <a:latin typeface="+mj-lt"/>
              </a:rPr>
              <a:t>Recebe informações </a:t>
            </a:r>
            <a:r>
              <a:rPr lang="pt-BR" sz="1000" dirty="0" smtClean="0">
                <a:latin typeface="+mj-lt"/>
              </a:rPr>
              <a:t>cadastrais</a:t>
            </a:r>
          </a:p>
          <a:p>
            <a:endParaRPr lang="pt-BR" sz="1000" dirty="0">
              <a:latin typeface="+mj-lt"/>
            </a:endParaRPr>
          </a:p>
          <a:p>
            <a:r>
              <a:rPr lang="pt-BR" sz="1000" dirty="0" smtClean="0">
                <a:latin typeface="+mj-lt"/>
              </a:rPr>
              <a:t>Caso o cadastro esteja OK, realiza o cadastro no sistema</a:t>
            </a:r>
          </a:p>
          <a:p>
            <a:endParaRPr lang="pt-BR" sz="1000" dirty="0" smtClean="0">
              <a:latin typeface="+mj-lt"/>
            </a:endParaRPr>
          </a:p>
          <a:p>
            <a:r>
              <a:rPr lang="pt-BR" sz="1000" dirty="0" smtClean="0">
                <a:latin typeface="+mj-lt"/>
              </a:rPr>
              <a:t>Aprova </a:t>
            </a:r>
            <a:r>
              <a:rPr lang="pt-BR" sz="1000" dirty="0">
                <a:latin typeface="+mj-lt"/>
              </a:rPr>
              <a:t>ou rejeita </a:t>
            </a:r>
            <a:r>
              <a:rPr lang="pt-BR" sz="1000" dirty="0" smtClean="0">
                <a:latin typeface="+mj-lt"/>
              </a:rPr>
              <a:t>o cadastro conforme politica interna e retorna via API</a:t>
            </a:r>
            <a:endParaRPr lang="pt-BR" dirty="0">
              <a:latin typeface="+mj-lt"/>
            </a:endParaRPr>
          </a:p>
        </p:txBody>
      </p:sp>
      <p:sp>
        <p:nvSpPr>
          <p:cNvPr id="98" name="CaixaDeTexto 97"/>
          <p:cNvSpPr txBox="1"/>
          <p:nvPr/>
        </p:nvSpPr>
        <p:spPr>
          <a:xfrm>
            <a:off x="464762" y="3316922"/>
            <a:ext cx="4340650" cy="86177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Negocia com cliente condições comerciais da proposta de empréstimo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(taxa, IOF, Prazo, valor parcela...)</a:t>
            </a:r>
          </a:p>
          <a:p>
            <a:endParaRPr lang="pt-BR" sz="1000" dirty="0" smtClean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Formaliza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operação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com geração de CCB assinada eletronicamente pelo devedor e realiza cobrança no cartão de crédito do cliente</a:t>
            </a:r>
            <a:endParaRPr lang="pt-BR" sz="1000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196503" y="2492896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1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237063" y="2492896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2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196503" y="3573016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3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2" name="Retângulo 101"/>
          <p:cNvSpPr/>
          <p:nvPr/>
        </p:nvSpPr>
        <p:spPr>
          <a:xfrm>
            <a:off x="5237460" y="4221088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5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6112644" y="1224136"/>
            <a:ext cx="2437184" cy="590983"/>
          </a:xfrm>
          <a:prstGeom prst="round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Banco</a:t>
            </a:r>
          </a:p>
          <a:p>
            <a:pPr algn="ctr"/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Topázio</a:t>
            </a:r>
            <a:endParaRPr lang="pt-BR" sz="1400" b="1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188069" y="4581128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4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73593" y="1918316"/>
            <a:ext cx="9372379" cy="2462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algun Gothic Semilight" pitchFamily="34" charset="-128"/>
                <a:cs typeface="Malgun Gothic Semilight" pitchFamily="34" charset="-128"/>
              </a:rPr>
              <a:t>ORIGINAÇÃO DE EMPRESTIMOS PF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73593" y="4243154"/>
            <a:ext cx="4340650" cy="1169551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Submete condições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comerciais da proposta de 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empréstimo, conforme documentação API</a:t>
            </a:r>
          </a:p>
          <a:p>
            <a:endParaRPr lang="pt-BR" sz="1000" dirty="0">
              <a:solidFill>
                <a:schemeClr val="tx2">
                  <a:lumMod val="75000"/>
                </a:schemeClr>
              </a:solidFill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(taxa, IOF, Prazo, valor parcela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...)</a:t>
            </a:r>
          </a:p>
          <a:p>
            <a:endParaRPr lang="pt-BR" sz="1000" dirty="0" smtClean="0">
              <a:solidFill>
                <a:schemeClr val="tx2">
                  <a:lumMod val="75000"/>
                </a:schemeClr>
              </a:solidFill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Submete </a:t>
            </a:r>
            <a:r>
              <a:rPr lang="pt-BR" sz="1000" dirty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dados cadastrais através de API:</a:t>
            </a: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[Loans_2.0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-&gt; 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ea typeface="Malgun Gothic Semilight" pitchFamily="34" charset="-128"/>
                <a:cs typeface="Malgun Gothic Semilight" pitchFamily="34" charset="-128"/>
              </a:rPr>
              <a:t>POST]</a:t>
            </a:r>
            <a:endParaRPr lang="pt-BR" sz="1000" b="1" dirty="0">
              <a:solidFill>
                <a:schemeClr val="tx2">
                  <a:lumMod val="75000"/>
                </a:schemeClr>
              </a:solidFill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5505322" y="3573016"/>
            <a:ext cx="4340650" cy="178510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tx2">
                    <a:lumMod val="75000"/>
                  </a:schemeClr>
                </a:solidFill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defRPr>
            </a:lvl1pPr>
          </a:lstStyle>
          <a:p>
            <a:r>
              <a:rPr lang="pt-BR" sz="1000" dirty="0">
                <a:latin typeface="+mj-lt"/>
              </a:rPr>
              <a:t>Recebe informações </a:t>
            </a:r>
            <a:r>
              <a:rPr lang="pt-BR" sz="1000" dirty="0" smtClean="0">
                <a:latin typeface="+mj-lt"/>
              </a:rPr>
              <a:t>da </a:t>
            </a:r>
            <a:r>
              <a:rPr lang="pt-BR" sz="1000" dirty="0" smtClean="0">
                <a:latin typeface="+mj-lt"/>
              </a:rPr>
              <a:t>operação</a:t>
            </a:r>
            <a:endParaRPr lang="pt-BR" sz="1000" dirty="0">
              <a:latin typeface="+mj-lt"/>
            </a:endParaRPr>
          </a:p>
          <a:p>
            <a:endParaRPr lang="pt-BR" sz="1000" dirty="0">
              <a:latin typeface="+mj-lt"/>
            </a:endParaRPr>
          </a:p>
          <a:p>
            <a:r>
              <a:rPr lang="pt-BR" sz="1000" dirty="0">
                <a:latin typeface="+mj-lt"/>
              </a:rPr>
              <a:t>Valida cálculos e </a:t>
            </a:r>
            <a:r>
              <a:rPr lang="pt-BR" sz="1000" dirty="0" smtClean="0">
                <a:latin typeface="+mj-lt"/>
              </a:rPr>
              <a:t>politicas de </a:t>
            </a:r>
            <a:r>
              <a:rPr lang="pt-BR" sz="1000" dirty="0" smtClean="0">
                <a:latin typeface="+mj-lt"/>
              </a:rPr>
              <a:t>crédito</a:t>
            </a:r>
            <a:endParaRPr lang="pt-BR" sz="1000" dirty="0">
              <a:latin typeface="+mj-lt"/>
            </a:endParaRPr>
          </a:p>
          <a:p>
            <a:endParaRPr lang="pt-BR" sz="1000" dirty="0">
              <a:latin typeface="+mj-lt"/>
            </a:endParaRPr>
          </a:p>
          <a:p>
            <a:r>
              <a:rPr lang="pt-BR" sz="1000" dirty="0">
                <a:latin typeface="+mj-lt"/>
              </a:rPr>
              <a:t>Aprova ou rejeita proposta </a:t>
            </a:r>
          </a:p>
          <a:p>
            <a:r>
              <a:rPr lang="pt-BR" sz="1000" dirty="0">
                <a:latin typeface="+mj-lt"/>
              </a:rPr>
              <a:t>se aprovada, informa número da </a:t>
            </a:r>
            <a:r>
              <a:rPr lang="pt-BR" sz="1000" dirty="0" smtClean="0">
                <a:latin typeface="+mj-lt"/>
              </a:rPr>
              <a:t>CCB</a:t>
            </a:r>
            <a:endParaRPr lang="pt-BR" sz="1000" dirty="0">
              <a:latin typeface="+mj-lt"/>
            </a:endParaRPr>
          </a:p>
          <a:p>
            <a:endParaRPr lang="pt-BR" sz="1000" dirty="0">
              <a:latin typeface="+mj-lt"/>
            </a:endParaRPr>
          </a:p>
          <a:p>
            <a:r>
              <a:rPr lang="pt-BR" sz="1000" dirty="0">
                <a:latin typeface="+mj-lt"/>
              </a:rPr>
              <a:t>Registra operação de </a:t>
            </a:r>
            <a:r>
              <a:rPr lang="pt-BR" sz="1000" dirty="0" smtClean="0">
                <a:latin typeface="+mj-lt"/>
              </a:rPr>
              <a:t>empréstimo no </a:t>
            </a:r>
            <a:r>
              <a:rPr lang="pt-BR" sz="1000" dirty="0" smtClean="0">
                <a:latin typeface="+mj-lt"/>
              </a:rPr>
              <a:t>sistema e </a:t>
            </a:r>
          </a:p>
          <a:p>
            <a:endParaRPr lang="pt-BR" sz="1000" dirty="0" smtClean="0">
              <a:latin typeface="+mj-lt"/>
            </a:endParaRPr>
          </a:p>
          <a:p>
            <a:r>
              <a:rPr lang="pt-BR" sz="1000" dirty="0" smtClean="0">
                <a:latin typeface="+mj-lt"/>
              </a:rPr>
              <a:t>Agenda pagamento através de TED em D+0</a:t>
            </a:r>
          </a:p>
          <a:p>
            <a:endParaRPr lang="pt-BR" sz="1000" dirty="0">
              <a:latin typeface="+mj-lt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77165" y="5445224"/>
            <a:ext cx="9372379" cy="2462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algun Gothic Semilight" pitchFamily="34" charset="-128"/>
                <a:cs typeface="Malgun Gothic Semilight" pitchFamily="34" charset="-128"/>
              </a:rPr>
              <a:t>CONCILIAÇÃO OPERAÇÕES DE EMPRESTIMO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64762" y="5725705"/>
            <a:ext cx="4340650" cy="86177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Solicita informação de status das operações de empréstimo enviadas</a:t>
            </a:r>
          </a:p>
          <a:p>
            <a:endParaRPr lang="pt-BR" sz="1000" dirty="0" smtClean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Solicita dados de empréstimos através de API, informando a data que deseja conciliar:</a:t>
            </a: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[</a:t>
            </a:r>
            <a:r>
              <a:rPr lang="pt-BR" sz="1000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conciliations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-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&gt; 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GET] </a:t>
            </a:r>
            <a:endParaRPr lang="pt-BR" sz="1000" b="1" dirty="0">
              <a:latin typeface="+mj-lt"/>
            </a:endParaRPr>
          </a:p>
        </p:txBody>
      </p:sp>
      <p:sp>
        <p:nvSpPr>
          <p:cNvPr id="32" name="Retângulo 31"/>
          <p:cNvSpPr/>
          <p:nvPr/>
        </p:nvSpPr>
        <p:spPr>
          <a:xfrm>
            <a:off x="188069" y="5949280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1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5168611" y="5944169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2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504925" y="5742259"/>
            <a:ext cx="4340650" cy="86177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sz="1200">
                <a:solidFill>
                  <a:schemeClr val="tx2">
                    <a:lumMod val="75000"/>
                  </a:schemeClr>
                </a:solidFill>
                <a:latin typeface="Malgun Gothic Semilight" pitchFamily="34" charset="-128"/>
                <a:ea typeface="Malgun Gothic Semilight" pitchFamily="34" charset="-128"/>
                <a:cs typeface="Malgun Gothic Semilight" pitchFamily="34" charset="-128"/>
              </a:defRPr>
            </a:lvl1pPr>
          </a:lstStyle>
          <a:p>
            <a:r>
              <a:rPr lang="pt-BR" sz="1000" dirty="0" smtClean="0">
                <a:latin typeface="+mj-lt"/>
              </a:rPr>
              <a:t>Recebe solicitação e retorna as operações que sofreram alterações de status nessa data.</a:t>
            </a:r>
          </a:p>
          <a:p>
            <a:endParaRPr lang="pt-BR" sz="1000" dirty="0">
              <a:latin typeface="+mj-lt"/>
            </a:endParaRPr>
          </a:p>
          <a:p>
            <a:r>
              <a:rPr lang="pt-BR" sz="1000" dirty="0" smtClean="0">
                <a:latin typeface="+mj-lt"/>
              </a:rPr>
              <a:t>Operações com erro no pagamento são automaticamente canceladas, sendo necessário o envio de uma nova operação</a:t>
            </a:r>
            <a:endParaRPr lang="pt-B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180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4918438" cy="571998"/>
          </a:xfrm>
        </p:spPr>
        <p:txBody>
          <a:bodyPr>
            <a:normAutofit/>
          </a:bodyPr>
          <a:lstStyle/>
          <a:p>
            <a:pPr algn="l"/>
            <a:r>
              <a:rPr lang="is-IS" sz="2600" b="1" dirty="0">
                <a:solidFill>
                  <a:schemeClr val="accent1">
                    <a:lumMod val="50000"/>
                  </a:schemeClr>
                </a:solidFill>
                <a:cs typeface="Bebas Neue"/>
              </a:rPr>
              <a:t>Modelo </a:t>
            </a:r>
            <a:r>
              <a:rPr lang="is-IS" sz="2600" b="1" dirty="0" smtClean="0">
                <a:solidFill>
                  <a:schemeClr val="accent1">
                    <a:lumMod val="50000"/>
                  </a:schemeClr>
                </a:solidFill>
                <a:cs typeface="Bebas Neue"/>
              </a:rPr>
              <a:t>Livre Digital</a:t>
            </a:r>
            <a:endParaRPr lang="en-US" sz="2600" b="1" dirty="0">
              <a:solidFill>
                <a:schemeClr val="accent1">
                  <a:lumMod val="50000"/>
                </a:schemeClr>
              </a:solidFill>
              <a:cs typeface="Bebas Neue"/>
            </a:endParaRPr>
          </a:p>
        </p:txBody>
      </p:sp>
      <p:sp>
        <p:nvSpPr>
          <p:cNvPr id="73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754168" y="6808291"/>
            <a:ext cx="2311400" cy="365125"/>
          </a:xfrm>
        </p:spPr>
        <p:txBody>
          <a:bodyPr/>
          <a:lstStyle/>
          <a:p>
            <a:fld id="{538F3469-AE89-46C4-B212-5E717E7AD2FB}" type="slidenum">
              <a:rPr lang="pt-BR" smtClean="0">
                <a:latin typeface="+mj-lt"/>
              </a:rPr>
              <a:pPr/>
              <a:t>3</a:t>
            </a:fld>
            <a:endParaRPr lang="pt-BR" dirty="0">
              <a:latin typeface="+mj-lt"/>
            </a:endParaRPr>
          </a:p>
        </p:txBody>
      </p:sp>
      <p:sp>
        <p:nvSpPr>
          <p:cNvPr id="92" name="Retângulo de cantos arredondados 91"/>
          <p:cNvSpPr/>
          <p:nvPr/>
        </p:nvSpPr>
        <p:spPr>
          <a:xfrm>
            <a:off x="1011164" y="1224136"/>
            <a:ext cx="2437184" cy="595908"/>
          </a:xfrm>
          <a:prstGeom prst="round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b="1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Livre.Digital</a:t>
            </a:r>
            <a:endParaRPr lang="pt-BR" b="1" dirty="0" smtClean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pPr algn="ctr"/>
            <a:r>
              <a:rPr lang="pt-BR" sz="11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Correspondente </a:t>
            </a:r>
            <a:r>
              <a:rPr lang="pt-BR" sz="1100" b="1" dirty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b</a:t>
            </a:r>
            <a:r>
              <a:rPr lang="pt-BR" sz="11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ancário </a:t>
            </a:r>
            <a:endParaRPr lang="pt-BR" sz="1100" b="1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99" name="Retângulo 98"/>
          <p:cNvSpPr/>
          <p:nvPr/>
        </p:nvSpPr>
        <p:spPr>
          <a:xfrm>
            <a:off x="177276" y="2318441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1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0" name="Retângulo 99"/>
          <p:cNvSpPr/>
          <p:nvPr/>
        </p:nvSpPr>
        <p:spPr>
          <a:xfrm>
            <a:off x="5237063" y="2452826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2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1" name="Retângulo 100"/>
          <p:cNvSpPr/>
          <p:nvPr/>
        </p:nvSpPr>
        <p:spPr>
          <a:xfrm>
            <a:off x="196546" y="2960658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3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03" name="Retângulo de cantos arredondados 102"/>
          <p:cNvSpPr/>
          <p:nvPr/>
        </p:nvSpPr>
        <p:spPr>
          <a:xfrm>
            <a:off x="6128275" y="1271028"/>
            <a:ext cx="2437184" cy="578882"/>
          </a:xfrm>
          <a:prstGeom prst="round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Banco</a:t>
            </a:r>
          </a:p>
          <a:p>
            <a:pPr algn="ctr"/>
            <a:r>
              <a:rPr lang="pt-BR" sz="1400" b="1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Topázio</a:t>
            </a:r>
            <a:endParaRPr lang="pt-BR" sz="1400" b="1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104" name="CaixaDeTexto 103"/>
          <p:cNvSpPr txBox="1"/>
          <p:nvPr/>
        </p:nvSpPr>
        <p:spPr>
          <a:xfrm>
            <a:off x="473196" y="2318441"/>
            <a:ext cx="4340650" cy="400110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Informa relação de CCBs que serão endossadas na data, conforme horário de corte , por e-mail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5544281" y="2223019"/>
            <a:ext cx="4340650" cy="861774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Valida CCBs que serão endossadas, considerando:</a:t>
            </a: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Valor liberado + IOF + Comissão Corban + Ganho Topázio = valor endosso.</a:t>
            </a:r>
          </a:p>
          <a:p>
            <a:endParaRPr lang="pt-BR" sz="1000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Encaminha e-mail de endosso para a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Livre.Digital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 com 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CCBs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 endossadas nesse dia</a:t>
            </a:r>
          </a:p>
        </p:txBody>
      </p:sp>
      <p:sp>
        <p:nvSpPr>
          <p:cNvPr id="109" name="CaixaDeTexto 108"/>
          <p:cNvSpPr txBox="1"/>
          <p:nvPr/>
        </p:nvSpPr>
        <p:spPr>
          <a:xfrm>
            <a:off x="473183" y="3038763"/>
            <a:ext cx="4340650" cy="246221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Responde e-mail autorizando o endosso das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CCBs</a:t>
            </a:r>
            <a:endParaRPr lang="pt-BR" sz="1000" dirty="0">
              <a:solidFill>
                <a:schemeClr val="tx2">
                  <a:lumMod val="75000"/>
                </a:schemeClr>
              </a:solidFill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5243950" y="3083768"/>
            <a:ext cx="26786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</a:rPr>
              <a:t>4</a:t>
            </a:r>
            <a:endParaRPr lang="pt-BR" sz="2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+mj-lt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473593" y="1918316"/>
            <a:ext cx="9372379" cy="24622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Malgun Gothic Semilight" pitchFamily="34" charset="-128"/>
                <a:cs typeface="Malgun Gothic Semilight" pitchFamily="34" charset="-128"/>
              </a:rPr>
              <a:t>ENDOSSO OPERAÇÃO EMPRESTIMO- D+0</a:t>
            </a:r>
            <a:endParaRPr lang="pt-BR" sz="1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Malgun Gothic Semilight" pitchFamily="34" charset="-128"/>
              <a:cs typeface="Malgun Gothic Semilight" pitchFamily="34" charset="-128"/>
            </a:endParaRPr>
          </a:p>
        </p:txBody>
      </p:sp>
      <p:sp>
        <p:nvSpPr>
          <p:cNvPr id="115" name="CaixaDeTexto 114"/>
          <p:cNvSpPr txBox="1"/>
          <p:nvPr/>
        </p:nvSpPr>
        <p:spPr>
          <a:xfrm>
            <a:off x="5546316" y="3160713"/>
            <a:ext cx="4340650" cy="246221"/>
          </a:xfrm>
          <a:prstGeom prst="rect">
            <a:avLst/>
          </a:prstGeom>
          <a:noFill/>
          <a:ln>
            <a:solidFill>
              <a:schemeClr val="accent1">
                <a:alpha val="41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Debita valor do endosso da conta da </a:t>
            </a:r>
            <a:r>
              <a:rPr lang="pt-BR" sz="1000" dirty="0" err="1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Livre.Digital</a:t>
            </a:r>
            <a:r>
              <a:rPr lang="pt-BR" sz="100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Malgun Gothic Semilight" pitchFamily="34" charset="-128"/>
                <a:cs typeface="Malgun Gothic Semilight" pitchFamily="34" charset="-128"/>
              </a:rPr>
              <a:t> junto ao Banco.</a:t>
            </a:r>
          </a:p>
        </p:txBody>
      </p:sp>
    </p:spTree>
    <p:extLst>
      <p:ext uri="{BB962C8B-B14F-4D97-AF65-F5344CB8AC3E}">
        <p14:creationId xmlns:p14="http://schemas.microsoft.com/office/powerpoint/2010/main" val="303990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021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3DF7F8F7CCC5647941E453C6F2CD828" ma:contentTypeVersion="1" ma:contentTypeDescription="Crie um novo documento." ma:contentTypeScope="" ma:versionID="ef9c95dc1cc3965d3ed09fe5059af6f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6e0431979e170bfcc230e25fa575d4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i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5ED565-1AAB-4239-9987-48EA94FD1AAC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537D4AC-3460-42BB-958C-0FB46B8525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F9F6F0-64F6-4A1A-B82C-08CEE91351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18745</TotalTime>
  <Words>343</Words>
  <Application>Microsoft Office PowerPoint</Application>
  <PresentationFormat>Papel A4 (210 x 297 mm)</PresentationFormat>
  <Paragraphs>70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4</vt:i4>
      </vt:variant>
    </vt:vector>
  </HeadingPairs>
  <TitlesOfParts>
    <vt:vector size="6" baseType="lpstr">
      <vt:lpstr>Tema do Office</vt:lpstr>
      <vt:lpstr>Office Theme</vt:lpstr>
      <vt:lpstr>Apresentação do PowerPoint</vt:lpstr>
      <vt:lpstr>Modelo Livre Digital</vt:lpstr>
      <vt:lpstr>Modelo Livre Digital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Luana Michele Zanon Zolet</dc:creator>
  <cp:lastModifiedBy>Guilherme de Lagnezzi Pereira</cp:lastModifiedBy>
  <cp:revision>951</cp:revision>
  <cp:lastPrinted>2016-08-15T21:23:07Z</cp:lastPrinted>
  <dcterms:created xsi:type="dcterms:W3CDTF">2014-03-18T18:12:45Z</dcterms:created>
  <dcterms:modified xsi:type="dcterms:W3CDTF">2018-07-03T13:58:03Z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0x01010023DF7F8F7CCC5647941E453C6F2CD828</vt:lpwstr>
  </property>
</Properties>
</file>