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coZYPuYSyOMHSi47v9iblt3lj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5680" cy="30855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5680" cy="30855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0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5680" cy="30855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5680" cy="30855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2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5680" cy="30855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3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5680" cy="30855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1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4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5680" cy="30855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5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5680" cy="30855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p1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6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5680" cy="30855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1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7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5680" cy="30855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1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8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69dd2cf7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5800" cy="3085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ga69dd2cf74_0_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a69dd2cf74_0_2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5680" cy="30855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69dd2cf7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5800" cy="3085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a69dd2cf74_0_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a69dd2cf74_0_8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5680" cy="30855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p1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9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5680" cy="30855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5680" cy="30855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5680" cy="30855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5680" cy="30855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5680" cy="30855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5680" cy="30855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8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5680" cy="30855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9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body" idx="2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body" idx="2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4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body" idx="2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body" idx="3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body" idx="5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body" idx="6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body" idx="2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2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body" idx="3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2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velopers.google.com/machine-learning/crash-course/fitter/graph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Machine Learning  </a:t>
            </a:r>
            <a:br>
              <a:rPr lang="es-E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s-E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Lineal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Coeficientes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0440" y="2402280"/>
            <a:ext cx="3679200" cy="20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0"/>
          <p:cNvSpPr/>
          <p:nvPr/>
        </p:nvSpPr>
        <p:spPr>
          <a:xfrm>
            <a:off x="900000" y="1800000"/>
            <a:ext cx="10439640" cy="60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 queremos predecir el precio de casas de un DF, podríamos obtener los siguientes coeficientes: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0"/>
          <p:cNvSpPr/>
          <p:nvPr/>
        </p:nvSpPr>
        <p:spPr>
          <a:xfrm>
            <a:off x="900000" y="4500000"/>
            <a:ext cx="10439640" cy="188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 interpretaríamos la regresión lineal como: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 = w1*x1 + w2*x2 + w3*x3 + w4*x4 + w5*x5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Precio casas = 20.9 * (Avg. Area Income) + 158094.41 * (Avg. Area House Age)…..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¿Cómo se interpreta esto?</a:t>
            </a: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Por cada unidad de </a:t>
            </a:r>
            <a:r>
              <a:rPr lang="es-ES" sz="1800" b="0" i="1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Avg. Area Income</a:t>
            </a: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aumenta 20.9 el precio 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Feature importance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0440" y="2402280"/>
            <a:ext cx="3679200" cy="20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1"/>
          <p:cNvSpPr/>
          <p:nvPr/>
        </p:nvSpPr>
        <p:spPr>
          <a:xfrm>
            <a:off x="900000" y="1800000"/>
            <a:ext cx="10439640" cy="60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Vale, entonces cuanto más alto es el coeficiente, mayor es la importancia de la variable...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00000" y="2402280"/>
            <a:ext cx="3534120" cy="196488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1"/>
          <p:cNvSpPr/>
          <p:nvPr/>
        </p:nvSpPr>
        <p:spPr>
          <a:xfrm>
            <a:off x="900000" y="4977720"/>
            <a:ext cx="10439640" cy="111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</a:rPr>
              <a:t>¡</a:t>
            </a: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NO! Estamos comparando unidades diferentes. ¿El numero de habitaciones es menos importante que la edad de la casa?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¿Solución? Normalizar los datos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lineal estadísticamente significativa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p-values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3"/>
          <p:cNvSpPr/>
          <p:nvPr/>
        </p:nvSpPr>
        <p:spPr>
          <a:xfrm>
            <a:off x="838080" y="1557720"/>
            <a:ext cx="10439640" cy="60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¿Cómo sabemos que este modelo es estadísticamente significativo? 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000" y="2160000"/>
            <a:ext cx="5821200" cy="161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3"/>
          <p:cNvSpPr/>
          <p:nvPr/>
        </p:nvSpPr>
        <p:spPr>
          <a:xfrm>
            <a:off x="720000" y="3960000"/>
            <a:ext cx="10439640" cy="26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Los p-values nos indican si son variables estadísticamente significativas. Para cada variable prueba la hipótesis nula, que es si no tiene ninguna correlación con el target.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 el p-value es menor que el nivel de significación (0.05), tendremos suficiente evidencia como para rechazar la hipótesis nula, y afirmar que existe correlación entre la variable en cuestión y el target.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efectos prácticos, cuanto más bajo es el p-value, más aporta la variable al modelo.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Eliminar variables que no aporten puede aumentar la precisión del modelo.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R-Squared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0000" y="1620000"/>
            <a:ext cx="6057360" cy="473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Residuos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8560" y="1800000"/>
            <a:ext cx="3151080" cy="37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00000" y="1800000"/>
            <a:ext cx="5379480" cy="33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5"/>
          <p:cNvSpPr/>
          <p:nvPr/>
        </p:nvSpPr>
        <p:spPr>
          <a:xfrm>
            <a:off x="1440000" y="5760000"/>
            <a:ext cx="3059640" cy="85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latin typeface="Arial"/>
                <a:ea typeface="Arial"/>
                <a:cs typeface="Arial"/>
                <a:sym typeface="Arial"/>
              </a:rPr>
              <a:t>Σ residuos = 0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latin typeface="Arial"/>
                <a:ea typeface="Arial"/>
                <a:cs typeface="Arial"/>
                <a:sym typeface="Arial"/>
              </a:rPr>
              <a:t>Media(residuos) = 0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5"/>
          <p:cNvSpPr/>
          <p:nvPr/>
        </p:nvSpPr>
        <p:spPr>
          <a:xfrm>
            <a:off x="5400000" y="5261760"/>
            <a:ext cx="5399640" cy="111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Estamos buscando patrones aleatorios en los residuos. Si tuviesen una relación no lineal, quizá una regresión lineal no sea el modelo más adecuado.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Evaluación del modelo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/>
          <p:nvPr/>
        </p:nvSpPr>
        <p:spPr>
          <a:xfrm>
            <a:off x="838080" y="365040"/>
            <a:ext cx="572544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lineal: errores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943920" y="1690560"/>
            <a:ext cx="5257080" cy="3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228600" marR="0" lvl="0" indent="-2278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s-ES" sz="20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Mean Absolute Error (MAE)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879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s-ES" sz="20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Mean Squared Error (MSE)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879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s-ES" sz="20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Root Mean Squared Error (RMSE)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3040" y="2565360"/>
            <a:ext cx="4207320" cy="263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55240" y="2283120"/>
            <a:ext cx="2599920" cy="80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64520" y="3883680"/>
            <a:ext cx="2781000" cy="83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57520" y="5341320"/>
            <a:ext cx="3342960" cy="96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lineal: meta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8"/>
          <p:cNvSpPr/>
          <p:nvPr/>
        </p:nvSpPr>
        <p:spPr>
          <a:xfrm>
            <a:off x="943920" y="2174400"/>
            <a:ext cx="5484960" cy="395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228600" marR="0" lvl="0" indent="-2278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s-ES" sz="2000" b="0" i="1" u="sng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r>
              <a:rPr lang="es-ES" sz="20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encontrar la relación lineal entre todas las variables del problema.  Encontrar ‘a’ y ‘b’.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879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s-ES" sz="20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 valor añadido es poder predecir valores inexistentes.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879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s-ES" sz="20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Tiene ciertas limitaciones. Un ejemplo, datos no lineales.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879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s-ES" sz="20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 genera un error global que es la distancia entre todos los datos y nuestro modelo (línea, plano, hiperplano).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160" y="439200"/>
            <a:ext cx="4207320" cy="3004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40160" y="3790440"/>
            <a:ext cx="4207320" cy="263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69dd2cf74_0_2"/>
          <p:cNvSpPr/>
          <p:nvPr/>
        </p:nvSpPr>
        <p:spPr>
          <a:xfrm>
            <a:off x="2233490" y="1242175"/>
            <a:ext cx="7725000" cy="19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¿Y si los datos no presentan una relación lineal?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ga69dd2cf74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038" y="3392275"/>
            <a:ext cx="4001924" cy="25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¿Qué es la regresión lineal?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228600" marR="0" lvl="0" indent="-2278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lang="es-ES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 un </a:t>
            </a:r>
            <a:r>
              <a:rPr lang="es-ES" sz="1700" b="0" i="1" u="sng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método estadístico</a:t>
            </a:r>
            <a:r>
              <a:rPr lang="es-ES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que permite estudiar las relaciones entre dos variables contínuas cuantitativas.</a:t>
            </a:r>
            <a:endParaRPr sz="17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879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lang="es-ES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¿Por qué </a:t>
            </a:r>
            <a:r>
              <a:rPr lang="es-ES" sz="1700" b="0" i="1" u="sng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regresión</a:t>
            </a:r>
            <a:r>
              <a:rPr lang="es-ES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 Porque expresa la relación entre una variable que se llama regresando (y, dependiente) y otra que se llama regresor (x, independiente).</a:t>
            </a:r>
            <a:endParaRPr sz="17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879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lang="es-ES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¿Por qué </a:t>
            </a:r>
            <a:r>
              <a:rPr lang="es-ES" sz="1700" b="0" i="1" u="sng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lineal</a:t>
            </a:r>
            <a:r>
              <a:rPr lang="es-ES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 Porque el modelo que se genera es una línea, plano o hiperplano sin curvas. </a:t>
            </a:r>
            <a:endParaRPr sz="17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879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lang="es-ES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 una </a:t>
            </a:r>
            <a:r>
              <a:rPr lang="es-ES" sz="1700" b="0" i="1" u="sng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técnica paramétrica</a:t>
            </a:r>
            <a:r>
              <a:rPr lang="es-ES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porque hace varias suposiciones sobre el conjunto de datos.</a:t>
            </a:r>
            <a:endParaRPr sz="17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879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lang="es-ES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Uno de los métodos estadísticos de predicción más utilizados. </a:t>
            </a:r>
            <a:endParaRPr sz="17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7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8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" name="Google Shape;76;p2" descr="Resultado de imagen de regresion linea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4800" y="1950480"/>
            <a:ext cx="4474800" cy="295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69dd2cf74_0_8"/>
          <p:cNvSpPr/>
          <p:nvPr/>
        </p:nvSpPr>
        <p:spPr>
          <a:xfrm>
            <a:off x="838080" y="365040"/>
            <a:ext cx="1051500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polinómica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a69dd2cf74_0_8"/>
          <p:cNvSpPr/>
          <p:nvPr/>
        </p:nvSpPr>
        <p:spPr>
          <a:xfrm>
            <a:off x="1440000" y="5760000"/>
            <a:ext cx="3059700" cy="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latin typeface="Arial"/>
                <a:ea typeface="Arial"/>
                <a:cs typeface="Arial"/>
                <a:sym typeface="Arial"/>
              </a:rPr>
              <a:t>Σ residuos = 0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latin typeface="Arial"/>
                <a:ea typeface="Arial"/>
                <a:cs typeface="Arial"/>
                <a:sym typeface="Arial"/>
              </a:rPr>
              <a:t>Media(residuos) = 0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a69dd2cf74_0_8"/>
          <p:cNvSpPr/>
          <p:nvPr/>
        </p:nvSpPr>
        <p:spPr>
          <a:xfrm>
            <a:off x="1018500" y="1689850"/>
            <a:ext cx="9481500" cy="1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</a:rPr>
              <a:t>Consiste en añadir nuevas features a nuestro modelo lineal, que sean potencias entre ellas, para que se ajuste mejor a la relación no lineal que existe en los datos.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ga69dd2cf74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4776" y="2746200"/>
            <a:ext cx="4551774" cy="29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a69dd2cf74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575" y="2956175"/>
            <a:ext cx="34480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a69dd2cf74_0_8"/>
          <p:cNvSpPr/>
          <p:nvPr/>
        </p:nvSpPr>
        <p:spPr>
          <a:xfrm>
            <a:off x="1063325" y="3964650"/>
            <a:ext cx="3957000" cy="19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</a:rPr>
              <a:t>Cuidado que cuanto más complejo es el modelo, más podremos sufrir de overfitting y más puede tardar el entrenamiento.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4265280" y="2766240"/>
            <a:ext cx="366084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Preguntas</a:t>
            </a:r>
            <a:endParaRPr sz="66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Tipos de regresión lineal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2494440" y="5007240"/>
            <a:ext cx="2635560" cy="36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Regresión lineal múltiple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8560" y="1992240"/>
            <a:ext cx="4566600" cy="26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"/>
          <p:cNvSpPr/>
          <p:nvPr/>
        </p:nvSpPr>
        <p:spPr>
          <a:xfrm>
            <a:off x="7892280" y="5007240"/>
            <a:ext cx="231120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Regresión lineal simple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98840" y="2088000"/>
            <a:ext cx="3898080" cy="2541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>
            <a:off x="838080" y="365040"/>
            <a:ext cx="4281840" cy="5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lineal múltiple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080" y="1217880"/>
            <a:ext cx="10413000" cy="306468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4"/>
          <p:cNvSpPr/>
          <p:nvPr/>
        </p:nvSpPr>
        <p:spPr>
          <a:xfrm>
            <a:off x="981000" y="4557600"/>
            <a:ext cx="4281840" cy="5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lineal simple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6760" y="5517000"/>
            <a:ext cx="3742560" cy="618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75160" y="4983120"/>
            <a:ext cx="2986920" cy="131364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4"/>
          <p:cNvSpPr txBox="1"/>
          <p:nvPr/>
        </p:nvSpPr>
        <p:spPr>
          <a:xfrm>
            <a:off x="6645225" y="4557600"/>
            <a:ext cx="22299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Bias term o interceptor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4"/>
          <p:cNvSpPr/>
          <p:nvPr/>
        </p:nvSpPr>
        <p:spPr>
          <a:xfrm rot="-2857023">
            <a:off x="7956314" y="4886582"/>
            <a:ext cx="190481" cy="35846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"/>
          <p:cNvSpPr txBox="1"/>
          <p:nvPr/>
        </p:nvSpPr>
        <p:spPr>
          <a:xfrm>
            <a:off x="9148250" y="4601975"/>
            <a:ext cx="22299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Variables independientes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/>
          <p:nvPr/>
        </p:nvSpPr>
        <p:spPr>
          <a:xfrm>
            <a:off x="1980000" y="2430000"/>
            <a:ext cx="8386200" cy="199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¿Cómo medimos el error cometido?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/>
        </p:nvSpPr>
        <p:spPr>
          <a:xfrm>
            <a:off x="900000" y="3240000"/>
            <a:ext cx="2520000" cy="83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 = n.º observaciones</a:t>
            </a:r>
            <a:endParaRPr sz="16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 = valores reales</a:t>
            </a:r>
            <a:endParaRPr sz="16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Ŷ = valores predichos</a:t>
            </a:r>
            <a:endParaRPr sz="16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Loss function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/>
          <p:nvPr/>
        </p:nvSpPr>
        <p:spPr>
          <a:xfrm>
            <a:off x="838080" y="1620000"/>
            <a:ext cx="10259640" cy="85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Necesitamos una métrica que nos diga cómo de bien o mal predice el modelo: </a:t>
            </a:r>
            <a:r>
              <a:rPr lang="es-ES" sz="1800" b="1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error cuadrático medio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0000" y="2916360"/>
            <a:ext cx="3505680" cy="1403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6"/>
          <p:cNvSpPr/>
          <p:nvPr/>
        </p:nvSpPr>
        <p:spPr>
          <a:xfrm>
            <a:off x="900000" y="4722120"/>
            <a:ext cx="10259640" cy="85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 sería la </a:t>
            </a:r>
            <a:r>
              <a:rPr lang="es-ES" sz="1800" b="1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loss function</a:t>
            </a: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 función de costes de la regresión lineal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Perfecto, definida nuestra métrica de calidad del modelo, ¿ahora qué viene?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 nuestra regresión tenga la mínima cantidad de errores, ¿cómo lo hago?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Hay que encontrar aquellos Ws que me minimicen la función de costes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3880" y="2576160"/>
            <a:ext cx="2886120" cy="1923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/>
          <p:nvPr/>
        </p:nvSpPr>
        <p:spPr>
          <a:xfrm>
            <a:off x="1980000" y="2430000"/>
            <a:ext cx="8386200" cy="199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¿Cómo consigo los coeficientes que me minimizan el error?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Gradient Descent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8"/>
          <p:cNvSpPr/>
          <p:nvPr/>
        </p:nvSpPr>
        <p:spPr>
          <a:xfrm>
            <a:off x="838080" y="1620000"/>
            <a:ext cx="10259640" cy="85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Problema de optimización matemática. El Gradient Descent es uno de los métodos más utilizados en algoritmos de aprendizaje supervisado.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¿Cuáles son los pesos W, que dan mejores resultados? Los que minimizan la función de coste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3060000"/>
            <a:ext cx="4076640" cy="251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47880" y="3060000"/>
            <a:ext cx="4811760" cy="248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8"/>
          <p:cNvSpPr/>
          <p:nvPr/>
        </p:nvSpPr>
        <p:spPr>
          <a:xfrm>
            <a:off x="431640" y="6114960"/>
            <a:ext cx="1415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u="sng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¿Cómo interpreto los pesos (w)?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</Words>
  <Application>Microsoft Office PowerPoint</Application>
  <PresentationFormat>Panorámica</PresentationFormat>
  <Paragraphs>107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VT</dc:creator>
  <cp:lastModifiedBy>Alberto Romero Vázquez</cp:lastModifiedBy>
  <cp:revision>1</cp:revision>
  <dcterms:created xsi:type="dcterms:W3CDTF">2020-08-31T20:14:59Z</dcterms:created>
  <dcterms:modified xsi:type="dcterms:W3CDTF">2020-11-11T20:22:07Z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