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7" r:id="rId7"/>
    <p:sldId id="263" r:id="rId8"/>
    <p:sldId id="269" r:id="rId9"/>
    <p:sldId id="272" r:id="rId10"/>
    <p:sldId id="260" r:id="rId11"/>
    <p:sldId id="271" r:id="rId12"/>
    <p:sldId id="275" r:id="rId13"/>
    <p:sldId id="273" r:id="rId14"/>
    <p:sldId id="274"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6" autoAdjust="0"/>
    <p:restoredTop sz="94660"/>
  </p:normalViewPr>
  <p:slideViewPr>
    <p:cSldViewPr snapToGrid="0">
      <p:cViewPr varScale="1">
        <p:scale>
          <a:sx n="94" d="100"/>
          <a:sy n="94" d="100"/>
        </p:scale>
        <p:origin x="2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604E7-A82E-4D71-A511-914D42F9BD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E36DC8-2B0F-497F-9E9E-E1A10CD4A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80254ED-C53F-4643-A3FD-001F74337C02}"/>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33736124-7DA1-4758-87A8-A17FBD6013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8F5F44-2B91-434C-A76D-3929649E676C}"/>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213796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BD87B-1A9F-4ED0-9010-FC740513EC4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8835F0-D13C-4D5A-B306-F4573DC2594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7F7A5A-713A-44D2-82E2-621465043397}"/>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C1BF4BAA-B343-4C2B-B157-94C0C58FD8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C0332-20B5-40C2-B40F-9D25BDF3ABBC}"/>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1438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FCA0C3-C3F4-4C6D-A07C-1E20D1D7FC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3EDA07-5230-4F63-964F-4FB6E19DD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70EECBC-6A22-4BF8-B6AE-302ECD22B562}"/>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B52EDA7C-EB42-4D79-8009-3BA62E014A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8FFDA9-A994-4454-B355-1A49AEBC7B3F}"/>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71688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1F17F-A904-49AE-A2FC-44BCB89756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14DA9F-74E4-460B-9B54-5CE6535551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D71DF0-0FF2-42BA-87ED-3D5DF0E6F6EE}"/>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1609F347-8501-43BA-B22E-F003BE033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9E2EBD-375F-4A44-B073-5698A432C44F}"/>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114311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446BD-3AFD-4613-A133-23C7510546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40D56BC-EBD7-4DCF-B4D0-57E05CF83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FAF9B3-B2A5-402D-8B1F-977C517EED99}"/>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37B9BC61-DB41-4764-AD66-05A43CFABA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0F49FB9-3F40-48EC-A34D-E84AAF68D530}"/>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5832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1D14F-E9CA-4A64-85BC-3B9E38972F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CF2B83-C23F-4817-8A44-2994664B20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BE3DA2B-DB7C-4861-89C7-CB94C0C5C7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C2385C5-AEDE-4E9C-A2BE-01EB8C2380B1}"/>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6" name="Marcador de pie de página 5">
            <a:extLst>
              <a:ext uri="{FF2B5EF4-FFF2-40B4-BE49-F238E27FC236}">
                <a16:creationId xmlns:a16="http://schemas.microsoft.com/office/drawing/2014/main" id="{87CFF907-832D-4136-961E-650664AD15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F543E7-140B-4693-B371-89714222A703}"/>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314413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E4966-A5B7-4A97-9B17-46ED003C582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60678F-5BAC-4B54-B386-B3E4209C8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752767-A3C9-47C7-8671-2E311D4BC6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633EF50-3811-4DBF-9FE1-86BCEFD8A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36A128-0BA7-4223-9FB1-77E2A75D15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4F16B04-83FB-4BE3-9D20-A699DDE98E43}"/>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8" name="Marcador de pie de página 7">
            <a:extLst>
              <a:ext uri="{FF2B5EF4-FFF2-40B4-BE49-F238E27FC236}">
                <a16:creationId xmlns:a16="http://schemas.microsoft.com/office/drawing/2014/main" id="{CEF807B9-2013-43CB-9433-546C2C8DD3B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570957A-ADE0-44CC-8BBE-B1A42D866970}"/>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37619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01135-B2F1-47C8-B8F3-67596B998B7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475A88-D921-4BAD-8A66-767B1921B5B7}"/>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4" name="Marcador de pie de página 3">
            <a:extLst>
              <a:ext uri="{FF2B5EF4-FFF2-40B4-BE49-F238E27FC236}">
                <a16:creationId xmlns:a16="http://schemas.microsoft.com/office/drawing/2014/main" id="{07CE12C4-AB0C-426C-89C8-CD9D31B220C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2D7BEF-2A6D-481C-822D-95E4BDA92F9D}"/>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418644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C08D38-5C66-496A-9E15-B71E1410D0E5}"/>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3" name="Marcador de pie de página 2">
            <a:extLst>
              <a:ext uri="{FF2B5EF4-FFF2-40B4-BE49-F238E27FC236}">
                <a16:creationId xmlns:a16="http://schemas.microsoft.com/office/drawing/2014/main" id="{EA58F46A-B050-46FE-9528-4A65F7E9B78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88A47B2-B3F6-4B12-A897-BF7EFD6F6175}"/>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16548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FB81D-EAAB-4AFB-A827-D0280FBB8D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D642E00-B076-4BF9-A876-1B7DA76E9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E17A10-D14C-4F3D-8460-2E1FA88D5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DE6248-1B31-4BD7-9518-38C885F486AB}"/>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6" name="Marcador de pie de página 5">
            <a:extLst>
              <a:ext uri="{FF2B5EF4-FFF2-40B4-BE49-F238E27FC236}">
                <a16:creationId xmlns:a16="http://schemas.microsoft.com/office/drawing/2014/main" id="{755B736E-F759-401E-9797-0FC6DC6F69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DD96FCC-93BE-4262-83C0-2E63DB108A97}"/>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33763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8159D-2F9A-4EEA-9811-D6E88D4EDB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2F5363-05EC-47DE-8ECA-77599339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9B515A6-DDB2-4D4E-A51F-3B79EB14C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91661F-3756-4094-9976-5847986FE51A}"/>
              </a:ext>
            </a:extLst>
          </p:cNvPr>
          <p:cNvSpPr>
            <a:spLocks noGrp="1"/>
          </p:cNvSpPr>
          <p:nvPr>
            <p:ph type="dt" sz="half" idx="10"/>
          </p:nvPr>
        </p:nvSpPr>
        <p:spPr/>
        <p:txBody>
          <a:bodyPr/>
          <a:lstStyle/>
          <a:p>
            <a:fld id="{566C3A5F-0103-48E5-848A-605AACA046F7}" type="datetimeFigureOut">
              <a:rPr lang="es-ES" smtClean="0"/>
              <a:t>09/05/2022</a:t>
            </a:fld>
            <a:endParaRPr lang="es-ES"/>
          </a:p>
        </p:txBody>
      </p:sp>
      <p:sp>
        <p:nvSpPr>
          <p:cNvPr id="6" name="Marcador de pie de página 5">
            <a:extLst>
              <a:ext uri="{FF2B5EF4-FFF2-40B4-BE49-F238E27FC236}">
                <a16:creationId xmlns:a16="http://schemas.microsoft.com/office/drawing/2014/main" id="{FB4BBEA1-2C87-4A2F-B594-A5697014403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56CE6C-8007-4510-BE35-7EE85FF9EADC}"/>
              </a:ext>
            </a:extLst>
          </p:cNvPr>
          <p:cNvSpPr>
            <a:spLocks noGrp="1"/>
          </p:cNvSpPr>
          <p:nvPr>
            <p:ph type="sldNum" sz="quarter" idx="12"/>
          </p:nvPr>
        </p:nvSpPr>
        <p:spPr/>
        <p:txBody>
          <a:bodyPr/>
          <a:lstStyle/>
          <a:p>
            <a:fld id="{76ECFDF8-281F-47C4-863F-AEA6D096EE26}" type="slidenum">
              <a:rPr lang="es-ES" smtClean="0"/>
              <a:t>‹#›</a:t>
            </a:fld>
            <a:endParaRPr lang="es-ES"/>
          </a:p>
        </p:txBody>
      </p:sp>
    </p:spTree>
    <p:extLst>
      <p:ext uri="{BB962C8B-B14F-4D97-AF65-F5344CB8AC3E}">
        <p14:creationId xmlns:p14="http://schemas.microsoft.com/office/powerpoint/2010/main" val="43208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BC94B7-A1AF-42BE-A1AB-0AE4E695C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B1376B1-935A-4B6A-82EC-B7B5EDB5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5E5EE-5E53-4DC5-9CF7-C330DD37B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C3A5F-0103-48E5-848A-605AACA046F7}" type="datetimeFigureOut">
              <a:rPr lang="es-ES" smtClean="0"/>
              <a:t>09/05/2022</a:t>
            </a:fld>
            <a:endParaRPr lang="es-ES"/>
          </a:p>
        </p:txBody>
      </p:sp>
      <p:sp>
        <p:nvSpPr>
          <p:cNvPr id="5" name="Marcador de pie de página 4">
            <a:extLst>
              <a:ext uri="{FF2B5EF4-FFF2-40B4-BE49-F238E27FC236}">
                <a16:creationId xmlns:a16="http://schemas.microsoft.com/office/drawing/2014/main" id="{B6CADF24-D311-4795-97A2-6958C6980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8851C4C-FC38-49F3-BDDC-F9B3759FE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CFDF8-281F-47C4-863F-AEA6D096EE26}" type="slidenum">
              <a:rPr lang="es-ES" smtClean="0"/>
              <a:t>‹#›</a:t>
            </a:fld>
            <a:endParaRPr lang="es-ES"/>
          </a:p>
        </p:txBody>
      </p:sp>
    </p:spTree>
    <p:extLst>
      <p:ext uri="{BB962C8B-B14F-4D97-AF65-F5344CB8AC3E}">
        <p14:creationId xmlns:p14="http://schemas.microsoft.com/office/powerpoint/2010/main" val="36994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qlzoo.net/"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 Id="rId5" Type="http://schemas.openxmlformats.org/officeDocument/2006/relationships/hyperlink" Target="https://www.genbeta.com/desarrollo/asi-arqueras-nand-juego-mesa-espanol-que-ayuda-a-aprender-lenguaje-sql" TargetMode="External"/><Relationship Id="rId4" Type="http://schemas.openxmlformats.org/officeDocument/2006/relationships/hyperlink" Target="https://play.google.com/store/apps/details?id=com.sololearn.sql&amp;hl=es_4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BRIDGE - Current Openings">
            <a:extLst>
              <a:ext uri="{FF2B5EF4-FFF2-40B4-BE49-F238E27FC236}">
                <a16:creationId xmlns:a16="http://schemas.microsoft.com/office/drawing/2014/main" id="{B33B0885-84AE-4DBB-B50E-63132AAA8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143" y="5589036"/>
            <a:ext cx="3765313" cy="69943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ADE958B-5F4E-4267-9F0F-950AD8EEA87F}"/>
              </a:ext>
            </a:extLst>
          </p:cNvPr>
          <p:cNvSpPr txBox="1"/>
          <p:nvPr/>
        </p:nvSpPr>
        <p:spPr>
          <a:xfrm>
            <a:off x="349381" y="358493"/>
            <a:ext cx="11493238" cy="523220"/>
          </a:xfrm>
          <a:prstGeom prst="rect">
            <a:avLst/>
          </a:prstGeom>
          <a:noFill/>
        </p:spPr>
        <p:txBody>
          <a:bodyPr wrap="square" rtlCol="0">
            <a:spAutoFit/>
          </a:bodyPr>
          <a:lstStyle/>
          <a:p>
            <a:r>
              <a:rPr lang="es-ES" sz="1400" i="1" dirty="0">
                <a:latin typeface="Bahnschrift SemiLight" panose="020B0502040204020203" pitchFamily="34" charset="0"/>
              </a:rPr>
              <a:t>Data </a:t>
            </a:r>
            <a:r>
              <a:rPr lang="es-ES" sz="1400" i="1" dirty="0" err="1">
                <a:latin typeface="Bahnschrift SemiLight" panose="020B0502040204020203" pitchFamily="34" charset="0"/>
              </a:rPr>
              <a:t>Science</a:t>
            </a:r>
            <a:r>
              <a:rPr lang="es-ES" sz="1400" i="1" dirty="0">
                <a:latin typeface="Bahnschrift SemiLight" panose="020B0502040204020203" pitchFamily="34" charset="0"/>
              </a:rPr>
              <a:t> </a:t>
            </a:r>
            <a:r>
              <a:rPr lang="es-ES" sz="1400" i="1" dirty="0" err="1">
                <a:latin typeface="Bahnschrift SemiLight" panose="020B0502040204020203" pitchFamily="34" charset="0"/>
              </a:rPr>
              <a:t>Bootcamp</a:t>
            </a:r>
            <a:r>
              <a:rPr lang="es-ES" sz="1400" i="1" dirty="0">
                <a:latin typeface="Bahnschrift SemiLight" panose="020B0502040204020203" pitchFamily="34" charset="0"/>
              </a:rPr>
              <a:t>								Abril 2022 – Agosto 2022	</a:t>
            </a:r>
          </a:p>
        </p:txBody>
      </p:sp>
      <p:sp>
        <p:nvSpPr>
          <p:cNvPr id="10" name="CuadroTexto 9">
            <a:extLst>
              <a:ext uri="{FF2B5EF4-FFF2-40B4-BE49-F238E27FC236}">
                <a16:creationId xmlns:a16="http://schemas.microsoft.com/office/drawing/2014/main" id="{0ACE87DC-E099-4CDC-959D-E01A124721F7}"/>
              </a:ext>
            </a:extLst>
          </p:cNvPr>
          <p:cNvSpPr txBox="1"/>
          <p:nvPr/>
        </p:nvSpPr>
        <p:spPr>
          <a:xfrm>
            <a:off x="603523" y="5558322"/>
            <a:ext cx="3001818" cy="646331"/>
          </a:xfrm>
          <a:prstGeom prst="rect">
            <a:avLst/>
          </a:prstGeom>
          <a:noFill/>
        </p:spPr>
        <p:txBody>
          <a:bodyPr wrap="square" rtlCol="0">
            <a:spAutoFit/>
          </a:bodyPr>
          <a:lstStyle/>
          <a:p>
            <a:r>
              <a:rPr lang="es-ES" dirty="0">
                <a:latin typeface="Bahnschrift SemiLight" panose="020B0502040204020203" pitchFamily="34" charset="0"/>
                <a:cs typeface="Segoe UI" panose="020B0502040204020203" pitchFamily="34" charset="0"/>
              </a:rPr>
              <a:t>Daniel Vivas</a:t>
            </a:r>
          </a:p>
          <a:p>
            <a:r>
              <a:rPr lang="es-ES" i="1" dirty="0" err="1">
                <a:latin typeface="Bahnschrift SemiLight" panose="020B0502040204020203" pitchFamily="34" charset="0"/>
                <a:cs typeface="Segoe UI" panose="020B0502040204020203" pitchFamily="34" charset="0"/>
              </a:rPr>
              <a:t>Teacher</a:t>
            </a:r>
            <a:r>
              <a:rPr lang="es-ES" i="1" dirty="0">
                <a:latin typeface="Bahnschrift SemiLight" panose="020B0502040204020203" pitchFamily="34" charset="0"/>
                <a:cs typeface="Segoe UI" panose="020B0502040204020203" pitchFamily="34" charset="0"/>
              </a:rPr>
              <a:t> </a:t>
            </a:r>
            <a:r>
              <a:rPr lang="es-ES" i="1" dirty="0" err="1">
                <a:latin typeface="Bahnschrift SemiLight" panose="020B0502040204020203" pitchFamily="34" charset="0"/>
                <a:cs typeface="Segoe UI" panose="020B0502040204020203" pitchFamily="34" charset="0"/>
              </a:rPr>
              <a:t>Assistant</a:t>
            </a:r>
            <a:endParaRPr lang="es-ES" i="1" dirty="0">
              <a:latin typeface="Bahnschrift SemiLight"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0E6C2F1-55A6-4E80-DD93-938947F182FC}"/>
              </a:ext>
            </a:extLst>
          </p:cNvPr>
          <p:cNvPicPr>
            <a:picLocks noChangeAspect="1"/>
          </p:cNvPicPr>
          <p:nvPr/>
        </p:nvPicPr>
        <p:blipFill rotWithShape="1">
          <a:blip r:embed="rId3">
            <a:duotone>
              <a:prstClr val="black"/>
              <a:srgbClr val="FF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11692" t="27388" r="8016" b="25270"/>
          <a:stretch/>
        </p:blipFill>
        <p:spPr>
          <a:xfrm>
            <a:off x="2498793" y="1071279"/>
            <a:ext cx="7194412" cy="4241929"/>
          </a:xfrm>
          <a:prstGeom prst="rect">
            <a:avLst/>
          </a:prstGeom>
        </p:spPr>
      </p:pic>
    </p:spTree>
    <p:extLst>
      <p:ext uri="{BB962C8B-B14F-4D97-AF65-F5344CB8AC3E}">
        <p14:creationId xmlns:p14="http://schemas.microsoft.com/office/powerpoint/2010/main" val="116342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0F0AA-9BC7-4EB0-9BB5-1DFE89527AD7}"/>
              </a:ext>
            </a:extLst>
          </p:cNvPr>
          <p:cNvSpPr>
            <a:spLocks noGrp="1"/>
          </p:cNvSpPr>
          <p:nvPr>
            <p:ph type="title"/>
          </p:nvPr>
        </p:nvSpPr>
        <p:spPr/>
        <p:txBody>
          <a:bodyPr/>
          <a:lstStyle/>
          <a:p>
            <a:r>
              <a:rPr lang="es-ES" dirty="0">
                <a:latin typeface="Bahnschrift SemiLight" panose="020B0502040204020203" pitchFamily="34" charset="0"/>
              </a:rPr>
              <a:t>¿Que es SQL?</a:t>
            </a:r>
          </a:p>
        </p:txBody>
      </p:sp>
      <p:sp>
        <p:nvSpPr>
          <p:cNvPr id="3" name="Marcador de contenido 2">
            <a:extLst>
              <a:ext uri="{FF2B5EF4-FFF2-40B4-BE49-F238E27FC236}">
                <a16:creationId xmlns:a16="http://schemas.microsoft.com/office/drawing/2014/main" id="{B3FD4748-5A86-4372-B517-17C162ACF551}"/>
              </a:ext>
            </a:extLst>
          </p:cNvPr>
          <p:cNvSpPr>
            <a:spLocks noGrp="1"/>
          </p:cNvSpPr>
          <p:nvPr>
            <p:ph idx="1"/>
          </p:nvPr>
        </p:nvSpPr>
        <p:spPr>
          <a:xfrm>
            <a:off x="838200" y="2396670"/>
            <a:ext cx="10515600" cy="3878263"/>
          </a:xfrm>
        </p:spPr>
        <p:txBody>
          <a:bodyPr>
            <a:normAutofit fontScale="77500" lnSpcReduction="20000"/>
          </a:bodyPr>
          <a:lstStyle/>
          <a:p>
            <a:pPr marL="0" indent="0" algn="ctr">
              <a:lnSpc>
                <a:spcPct val="150000"/>
              </a:lnSpc>
              <a:buNone/>
            </a:pPr>
            <a:r>
              <a:rPr lang="es-ES" dirty="0">
                <a:latin typeface="Bahnschrift SemiLight" panose="020B0502040204020203" pitchFamily="34" charset="0"/>
              </a:rPr>
              <a:t>“SQL (</a:t>
            </a:r>
            <a:r>
              <a:rPr lang="es-ES" dirty="0" err="1">
                <a:latin typeface="Bahnschrift SemiLight" panose="020B0502040204020203" pitchFamily="34" charset="0"/>
              </a:rPr>
              <a:t>Structured</a:t>
            </a:r>
            <a:r>
              <a:rPr lang="es-ES" dirty="0">
                <a:latin typeface="Bahnschrift SemiLight" panose="020B0502040204020203" pitchFamily="34" charset="0"/>
              </a:rPr>
              <a:t> </a:t>
            </a:r>
            <a:r>
              <a:rPr lang="es-ES" dirty="0" err="1">
                <a:latin typeface="Bahnschrift SemiLight" panose="020B0502040204020203" pitchFamily="34" charset="0"/>
              </a:rPr>
              <a:t>Query</a:t>
            </a:r>
            <a:r>
              <a:rPr lang="es-ES" dirty="0">
                <a:latin typeface="Bahnschrift SemiLight" panose="020B0502040204020203" pitchFamily="34" charset="0"/>
              </a:rPr>
              <a:t> </a:t>
            </a:r>
            <a:r>
              <a:rPr lang="es-ES" dirty="0" err="1">
                <a:latin typeface="Bahnschrift SemiLight" panose="020B0502040204020203" pitchFamily="34" charset="0"/>
              </a:rPr>
              <a:t>Language</a:t>
            </a:r>
            <a:r>
              <a:rPr lang="es-ES" dirty="0">
                <a:latin typeface="Bahnschrift SemiLight" panose="020B0502040204020203" pitchFamily="34" charset="0"/>
              </a:rPr>
              <a:t>) es un lenguaje de dominio específico utilizado en programación, diseñado para </a:t>
            </a:r>
            <a:r>
              <a:rPr lang="es-ES" b="1" dirty="0">
                <a:latin typeface="Bahnschrift SemiLight" panose="020B0502040204020203" pitchFamily="34" charset="0"/>
              </a:rPr>
              <a:t>administrar, y recuperar información </a:t>
            </a:r>
            <a:r>
              <a:rPr lang="es-ES" dirty="0">
                <a:latin typeface="Bahnschrift SemiLight" panose="020B0502040204020203" pitchFamily="34" charset="0"/>
              </a:rPr>
              <a:t>de sistemas de gestión de bases de datos relacionales.​ Una de sus principales características es el cálculo relacional para efectuar consultas con el fin de recuperar, de forma sencilla, información de bases de datos, así como realizar cambios en ellas.”</a:t>
            </a:r>
          </a:p>
          <a:p>
            <a:pPr marL="0" indent="0" algn="ctr">
              <a:buNone/>
            </a:pPr>
            <a:endParaRPr lang="es-ES" dirty="0"/>
          </a:p>
          <a:p>
            <a:pPr marL="0" indent="0" algn="ctr">
              <a:buNone/>
            </a:pPr>
            <a:endParaRPr lang="es-ES" dirty="0"/>
          </a:p>
          <a:p>
            <a:pPr marL="0" indent="0" algn="r">
              <a:buNone/>
            </a:pPr>
            <a:r>
              <a:rPr lang="es-ES" i="1" dirty="0">
                <a:latin typeface="Bahnschrift SemiLight" panose="020B0502040204020203" pitchFamily="34" charset="0"/>
              </a:rPr>
              <a:t>Wikipedia</a:t>
            </a:r>
          </a:p>
        </p:txBody>
      </p:sp>
    </p:spTree>
    <p:extLst>
      <p:ext uri="{BB962C8B-B14F-4D97-AF65-F5344CB8AC3E}">
        <p14:creationId xmlns:p14="http://schemas.microsoft.com/office/powerpoint/2010/main" val="367873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latin typeface="Bahnschrift SemiLight" panose="020B0502040204020203" pitchFamily="34" charset="0"/>
              </a:rPr>
              <a:t>Sentencias SQL</a:t>
            </a:r>
          </a:p>
        </p:txBody>
      </p:sp>
      <p:sp>
        <p:nvSpPr>
          <p:cNvPr id="3" name="CuadroTexto 2">
            <a:extLst>
              <a:ext uri="{FF2B5EF4-FFF2-40B4-BE49-F238E27FC236}">
                <a16:creationId xmlns:a16="http://schemas.microsoft.com/office/drawing/2014/main" id="{6742DDFA-3EC3-4B87-8487-AF523DA01484}"/>
              </a:ext>
            </a:extLst>
          </p:cNvPr>
          <p:cNvSpPr txBox="1"/>
          <p:nvPr/>
        </p:nvSpPr>
        <p:spPr>
          <a:xfrm>
            <a:off x="770163" y="1919924"/>
            <a:ext cx="6068786" cy="369332"/>
          </a:xfrm>
          <a:prstGeom prst="rect">
            <a:avLst/>
          </a:prstGeom>
          <a:noFill/>
        </p:spPr>
        <p:txBody>
          <a:bodyPr wrap="square" rtlCol="0">
            <a:spAutoFit/>
          </a:bodyPr>
          <a:lstStyle/>
          <a:p>
            <a:r>
              <a:rPr lang="es-ES" b="1" dirty="0">
                <a:latin typeface="Bahnschrift SemiLight" panose="020B0502040204020203" pitchFamily="34" charset="0"/>
              </a:rPr>
              <a:t>Hay 4 tipos principales, si bien hay muchos más:</a:t>
            </a:r>
            <a:endParaRPr lang="es-ES" sz="1600" dirty="0">
              <a:latin typeface="Bahnschrift SemiLight" panose="020B0502040204020203" pitchFamily="34" charset="0"/>
            </a:endParaRPr>
          </a:p>
        </p:txBody>
      </p:sp>
      <p:sp>
        <p:nvSpPr>
          <p:cNvPr id="4" name="TextBox 3">
            <a:extLst>
              <a:ext uri="{FF2B5EF4-FFF2-40B4-BE49-F238E27FC236}">
                <a16:creationId xmlns:a16="http://schemas.microsoft.com/office/drawing/2014/main" id="{25B24468-B646-22AE-274A-30D66B8B9213}"/>
              </a:ext>
            </a:extLst>
          </p:cNvPr>
          <p:cNvSpPr txBox="1"/>
          <p:nvPr/>
        </p:nvSpPr>
        <p:spPr>
          <a:xfrm>
            <a:off x="838199" y="2919495"/>
            <a:ext cx="2966357" cy="4401205"/>
          </a:xfrm>
          <a:prstGeom prst="rect">
            <a:avLst/>
          </a:prstGeom>
          <a:noFill/>
        </p:spPr>
        <p:txBody>
          <a:bodyPr wrap="square" rtlCol="0">
            <a:spAutoFit/>
          </a:bodyPr>
          <a:lstStyle/>
          <a:p>
            <a:r>
              <a:rPr lang="es-ES" sz="5400" dirty="0">
                <a:latin typeface="Bahnschrift SemiLight" panose="020B0502040204020203" pitchFamily="34" charset="0"/>
              </a:rPr>
              <a:t>SELECT</a:t>
            </a:r>
          </a:p>
          <a:p>
            <a:r>
              <a:rPr lang="es-ES" sz="5400" dirty="0">
                <a:latin typeface="Bahnschrift SemiLight" panose="020B0502040204020203" pitchFamily="34" charset="0"/>
              </a:rPr>
              <a:t>INSERT</a:t>
            </a:r>
          </a:p>
          <a:p>
            <a:r>
              <a:rPr lang="es-ES" sz="5400" dirty="0">
                <a:solidFill>
                  <a:srgbClr val="FF0000"/>
                </a:solidFill>
                <a:latin typeface="Bahnschrift SemiLight" panose="020B0502040204020203" pitchFamily="34" charset="0"/>
              </a:rPr>
              <a:t>UPDATE</a:t>
            </a:r>
          </a:p>
          <a:p>
            <a:r>
              <a:rPr lang="es-ES" sz="5400" dirty="0">
                <a:solidFill>
                  <a:srgbClr val="FF0000"/>
                </a:solidFill>
                <a:latin typeface="Bahnschrift SemiLight" panose="020B0502040204020203" pitchFamily="34" charset="0"/>
              </a:rPr>
              <a:t>DELETE</a:t>
            </a:r>
          </a:p>
          <a:p>
            <a:endParaRPr lang="es-ES" sz="3200" dirty="0">
              <a:solidFill>
                <a:srgbClr val="FF0000"/>
              </a:solidFill>
            </a:endParaRPr>
          </a:p>
          <a:p>
            <a:endParaRPr lang="es-ES" sz="3200" dirty="0">
              <a:solidFill>
                <a:srgbClr val="FF0000"/>
              </a:solidFill>
            </a:endParaRPr>
          </a:p>
        </p:txBody>
      </p:sp>
      <p:sp>
        <p:nvSpPr>
          <p:cNvPr id="7" name="TextBox 6">
            <a:extLst>
              <a:ext uri="{FF2B5EF4-FFF2-40B4-BE49-F238E27FC236}">
                <a16:creationId xmlns:a16="http://schemas.microsoft.com/office/drawing/2014/main" id="{F949E0A9-96EF-7350-AD85-335CE0D8AFBE}"/>
              </a:ext>
            </a:extLst>
          </p:cNvPr>
          <p:cNvSpPr txBox="1"/>
          <p:nvPr/>
        </p:nvSpPr>
        <p:spPr>
          <a:xfrm>
            <a:off x="4392466" y="3085706"/>
            <a:ext cx="2090056" cy="3108543"/>
          </a:xfrm>
          <a:prstGeom prst="rect">
            <a:avLst/>
          </a:prstGeom>
          <a:noFill/>
        </p:spPr>
        <p:txBody>
          <a:bodyPr wrap="square" rtlCol="0">
            <a:spAutoFit/>
          </a:bodyPr>
          <a:lstStyle/>
          <a:p>
            <a:r>
              <a:rPr lang="es-ES" sz="2800" dirty="0"/>
              <a:t>DISTINCT</a:t>
            </a:r>
          </a:p>
          <a:p>
            <a:r>
              <a:rPr lang="es-ES" sz="2800" dirty="0"/>
              <a:t>FROM</a:t>
            </a:r>
          </a:p>
          <a:p>
            <a:r>
              <a:rPr lang="es-ES" sz="2800" b="1" dirty="0"/>
              <a:t>WHERE</a:t>
            </a:r>
          </a:p>
          <a:p>
            <a:r>
              <a:rPr lang="es-ES" sz="2800" dirty="0"/>
              <a:t>AND</a:t>
            </a:r>
          </a:p>
          <a:p>
            <a:r>
              <a:rPr lang="es-ES" sz="2800" dirty="0"/>
              <a:t>GROUP BY</a:t>
            </a:r>
          </a:p>
          <a:p>
            <a:r>
              <a:rPr lang="es-ES" sz="2800" dirty="0"/>
              <a:t>HAVING</a:t>
            </a:r>
          </a:p>
          <a:p>
            <a:r>
              <a:rPr lang="es-ES" sz="2800" dirty="0"/>
              <a:t>ORDER BY</a:t>
            </a:r>
          </a:p>
        </p:txBody>
      </p:sp>
      <p:sp>
        <p:nvSpPr>
          <p:cNvPr id="8" name="Left Brace 7">
            <a:extLst>
              <a:ext uri="{FF2B5EF4-FFF2-40B4-BE49-F238E27FC236}">
                <a16:creationId xmlns:a16="http://schemas.microsoft.com/office/drawing/2014/main" id="{04407B13-0DF3-A161-26D3-46E120065907}"/>
              </a:ext>
            </a:extLst>
          </p:cNvPr>
          <p:cNvSpPr/>
          <p:nvPr/>
        </p:nvSpPr>
        <p:spPr>
          <a:xfrm>
            <a:off x="3982971" y="3143250"/>
            <a:ext cx="262458" cy="2968386"/>
          </a:xfrm>
          <a:prstGeom prst="leftBrace">
            <a:avLst>
              <a:gd name="adj1" fmla="val 8333"/>
              <a:gd name="adj2" fmla="val 867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ES"/>
          </a:p>
        </p:txBody>
      </p:sp>
      <p:pic>
        <p:nvPicPr>
          <p:cNvPr id="12" name="Picture 11">
            <a:extLst>
              <a:ext uri="{FF2B5EF4-FFF2-40B4-BE49-F238E27FC236}">
                <a16:creationId xmlns:a16="http://schemas.microsoft.com/office/drawing/2014/main" id="{F3AF9FE6-4248-61F7-7D89-8D3FDD5F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522" y="923188"/>
            <a:ext cx="5188448" cy="5188448"/>
          </a:xfrm>
          <a:prstGeom prst="rect">
            <a:avLst/>
          </a:prstGeom>
        </p:spPr>
      </p:pic>
    </p:spTree>
    <p:extLst>
      <p:ext uri="{BB962C8B-B14F-4D97-AF65-F5344CB8AC3E}">
        <p14:creationId xmlns:p14="http://schemas.microsoft.com/office/powerpoint/2010/main" val="131087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CE07-631F-4163-3FFE-8D4A5EEB309C}"/>
              </a:ext>
            </a:extLst>
          </p:cNvPr>
          <p:cNvSpPr>
            <a:spLocks noGrp="1"/>
          </p:cNvSpPr>
          <p:nvPr>
            <p:ph type="title"/>
          </p:nvPr>
        </p:nvSpPr>
        <p:spPr>
          <a:xfrm>
            <a:off x="838200" y="307975"/>
            <a:ext cx="10515600" cy="1325563"/>
          </a:xfrm>
        </p:spPr>
        <p:txBody>
          <a:bodyPr/>
          <a:lstStyle/>
          <a:p>
            <a:r>
              <a:rPr lang="es-ES" dirty="0" err="1">
                <a:latin typeface="Bahnschrift SemiLight" panose="020B0502040204020203" pitchFamily="34" charset="0"/>
              </a:rPr>
              <a:t>Cheatsheet</a:t>
            </a:r>
            <a:endParaRPr lang="es-ES" dirty="0">
              <a:latin typeface="Bahnschrift SemiLight" panose="020B0502040204020203" pitchFamily="34" charset="0"/>
            </a:endParaRPr>
          </a:p>
        </p:txBody>
      </p:sp>
      <p:pic>
        <p:nvPicPr>
          <p:cNvPr id="4" name="Picture 2" descr="SQL Syntax Cheat Sheet | Ingenieria de software, Bases de datos ...">
            <a:extLst>
              <a:ext uri="{FF2B5EF4-FFF2-40B4-BE49-F238E27FC236}">
                <a16:creationId xmlns:a16="http://schemas.microsoft.com/office/drawing/2014/main" id="{4A24AC33-7777-EFA5-DA5F-7F11DDB46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34" y="1429429"/>
            <a:ext cx="7077519" cy="500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61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latin typeface="Bahnschrift SemiLight" panose="020B0502040204020203" pitchFamily="34" charset="0"/>
              </a:rPr>
              <a:t>JOINS</a:t>
            </a:r>
          </a:p>
        </p:txBody>
      </p:sp>
      <p:pic>
        <p:nvPicPr>
          <p:cNvPr id="7170" name="Picture 2" descr="Todos los tipos de JOIN en SQL - Guía de referencia rápida">
            <a:extLst>
              <a:ext uri="{FF2B5EF4-FFF2-40B4-BE49-F238E27FC236}">
                <a16:creationId xmlns:a16="http://schemas.microsoft.com/office/drawing/2014/main" id="{1D38CCED-D393-417B-8FE9-3D3BE5D1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534" y="1361952"/>
            <a:ext cx="6403523" cy="503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43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D20CB-EBFC-49A8-BFF5-E75B6365A6FC}"/>
              </a:ext>
            </a:extLst>
          </p:cNvPr>
          <p:cNvSpPr>
            <a:spLocks noGrp="1"/>
          </p:cNvSpPr>
          <p:nvPr>
            <p:ph type="title"/>
          </p:nvPr>
        </p:nvSpPr>
        <p:spPr/>
        <p:txBody>
          <a:bodyPr/>
          <a:lstStyle/>
          <a:p>
            <a:r>
              <a:rPr lang="es-ES" dirty="0">
                <a:latin typeface="Bahnschrift SemiLight" panose="020B0502040204020203" pitchFamily="34" charset="0"/>
              </a:rPr>
              <a:t>Recursos</a:t>
            </a:r>
          </a:p>
        </p:txBody>
      </p:sp>
      <p:sp>
        <p:nvSpPr>
          <p:cNvPr id="3" name="Marcador de contenido 2">
            <a:extLst>
              <a:ext uri="{FF2B5EF4-FFF2-40B4-BE49-F238E27FC236}">
                <a16:creationId xmlns:a16="http://schemas.microsoft.com/office/drawing/2014/main" id="{A2FE11A0-EE6B-4A40-9717-FEB2A4C85D5A}"/>
              </a:ext>
            </a:extLst>
          </p:cNvPr>
          <p:cNvSpPr>
            <a:spLocks noGrp="1"/>
          </p:cNvSpPr>
          <p:nvPr>
            <p:ph idx="1"/>
          </p:nvPr>
        </p:nvSpPr>
        <p:spPr/>
        <p:txBody>
          <a:bodyPr/>
          <a:lstStyle/>
          <a:p>
            <a:r>
              <a:rPr lang="es-ES" dirty="0">
                <a:latin typeface="Bahnschrift SemiLight" panose="020B0502040204020203" pitchFamily="34" charset="0"/>
                <a:hlinkClick r:id="rId2"/>
              </a:rPr>
              <a:t>https://www.w3schools.com/sql/</a:t>
            </a:r>
            <a:endParaRPr lang="es-ES" dirty="0">
              <a:latin typeface="Bahnschrift SemiLight" panose="020B0502040204020203" pitchFamily="34" charset="0"/>
            </a:endParaRPr>
          </a:p>
          <a:p>
            <a:r>
              <a:rPr lang="es-ES" dirty="0">
                <a:latin typeface="Bahnschrift SemiLight" panose="020B0502040204020203" pitchFamily="34" charset="0"/>
                <a:hlinkClick r:id="rId3"/>
              </a:rPr>
              <a:t>https://sqlzoo.net</a:t>
            </a:r>
            <a:endParaRPr lang="es-ES" dirty="0">
              <a:latin typeface="Bahnschrift SemiLight" panose="020B0502040204020203" pitchFamily="34" charset="0"/>
            </a:endParaRPr>
          </a:p>
          <a:p>
            <a:r>
              <a:rPr lang="es-ES" dirty="0">
                <a:latin typeface="Bahnschrift SemiLight" panose="020B0502040204020203" pitchFamily="34" charset="0"/>
                <a:hlinkClick r:id="rId4"/>
              </a:rPr>
              <a:t>https://play.google.com/store/apps/details?id=com.sololearn.sql&amp;hl=es_419</a:t>
            </a:r>
            <a:endParaRPr lang="es-ES" dirty="0">
              <a:latin typeface="Bahnschrift SemiLight" panose="020B0502040204020203" pitchFamily="34" charset="0"/>
            </a:endParaRPr>
          </a:p>
          <a:p>
            <a:r>
              <a:rPr lang="es-ES" dirty="0">
                <a:latin typeface="Bahnschrift SemiLight" panose="020B0502040204020203" pitchFamily="34" charset="0"/>
                <a:hlinkClick r:id="rId5"/>
              </a:rPr>
              <a:t>https://www.genbeta.com/desarrollo/asi-arqueras-nand-juego-mesa-espanol-que-ayuda-a-aprender-lenguaje-sql</a:t>
            </a:r>
            <a:endParaRPr lang="es-ES" dirty="0">
              <a:latin typeface="Bahnschrift SemiLight" panose="020B0502040204020203" pitchFamily="34" charset="0"/>
            </a:endParaRPr>
          </a:p>
          <a:p>
            <a:endParaRPr lang="es-ES" dirty="0"/>
          </a:p>
        </p:txBody>
      </p:sp>
    </p:spTree>
    <p:extLst>
      <p:ext uri="{BB962C8B-B14F-4D97-AF65-F5344CB8AC3E}">
        <p14:creationId xmlns:p14="http://schemas.microsoft.com/office/powerpoint/2010/main" val="11749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D4E5-E287-4563-8EF2-046A22762585}"/>
              </a:ext>
            </a:extLst>
          </p:cNvPr>
          <p:cNvSpPr>
            <a:spLocks noGrp="1"/>
          </p:cNvSpPr>
          <p:nvPr>
            <p:ph type="title"/>
          </p:nvPr>
        </p:nvSpPr>
        <p:spPr/>
        <p:txBody>
          <a:bodyPr/>
          <a:lstStyle/>
          <a:p>
            <a:r>
              <a:rPr lang="es-ES" dirty="0">
                <a:latin typeface="Bahnschrift SemiLight" panose="020B0502040204020203" pitchFamily="34" charset="0"/>
              </a:rPr>
              <a:t>¿Qué es una Base de Datos?</a:t>
            </a:r>
          </a:p>
        </p:txBody>
      </p:sp>
      <p:sp>
        <p:nvSpPr>
          <p:cNvPr id="3" name="Marcador de contenido 2">
            <a:extLst>
              <a:ext uri="{FF2B5EF4-FFF2-40B4-BE49-F238E27FC236}">
                <a16:creationId xmlns:a16="http://schemas.microsoft.com/office/drawing/2014/main" id="{89C6CA6F-1642-4137-B185-4FA3621BC1B5}"/>
              </a:ext>
            </a:extLst>
          </p:cNvPr>
          <p:cNvSpPr>
            <a:spLocks noGrp="1"/>
          </p:cNvSpPr>
          <p:nvPr>
            <p:ph idx="1"/>
          </p:nvPr>
        </p:nvSpPr>
        <p:spPr>
          <a:xfrm>
            <a:off x="838200" y="2533650"/>
            <a:ext cx="10515600" cy="3643312"/>
          </a:xfrm>
        </p:spPr>
        <p:txBody>
          <a:bodyPr/>
          <a:lstStyle/>
          <a:p>
            <a:pPr marL="0" indent="0" algn="ctr">
              <a:lnSpc>
                <a:spcPct val="130000"/>
              </a:lnSpc>
              <a:buNone/>
            </a:pPr>
            <a:r>
              <a:rPr lang="es-ES" dirty="0">
                <a:latin typeface="Bahnschrift SemiLight" panose="020B0502040204020203" pitchFamily="34" charset="0"/>
              </a:rPr>
              <a:t>“Conjunto exhaustivo </a:t>
            </a:r>
            <a:r>
              <a:rPr lang="es-ES" b="1" dirty="0">
                <a:latin typeface="Bahnschrift SemiLight" panose="020B0502040204020203" pitchFamily="34" charset="0"/>
              </a:rPr>
              <a:t>no redundante </a:t>
            </a:r>
            <a:r>
              <a:rPr lang="es-ES" dirty="0">
                <a:latin typeface="Bahnschrift SemiLight" panose="020B0502040204020203" pitchFamily="34" charset="0"/>
              </a:rPr>
              <a:t>de datos </a:t>
            </a:r>
            <a:r>
              <a:rPr lang="es-ES" b="1" dirty="0">
                <a:latin typeface="Bahnschrift SemiLight" panose="020B0502040204020203" pitchFamily="34" charset="0"/>
              </a:rPr>
              <a:t>estructurados</a:t>
            </a:r>
            <a:r>
              <a:rPr lang="es-ES" dirty="0">
                <a:latin typeface="Bahnschrift SemiLight" panose="020B0502040204020203" pitchFamily="34" charset="0"/>
              </a:rPr>
              <a:t> organizados independientemente de su utilización e implementación en maquina, accesibles en tiempo real y compartibles por </a:t>
            </a:r>
            <a:r>
              <a:rPr lang="es-ES" b="1" dirty="0">
                <a:latin typeface="Bahnschrift SemiLight" panose="020B0502040204020203" pitchFamily="34" charset="0"/>
              </a:rPr>
              <a:t>usuarios concurrentes </a:t>
            </a:r>
            <a:r>
              <a:rPr lang="es-ES" dirty="0">
                <a:latin typeface="Bahnschrift SemiLight" panose="020B0502040204020203" pitchFamily="34" charset="0"/>
              </a:rPr>
              <a:t>que tienen necesidad de información diferente y no predecible en el tiempo”</a:t>
            </a:r>
          </a:p>
        </p:txBody>
      </p:sp>
    </p:spTree>
    <p:extLst>
      <p:ext uri="{BB962C8B-B14F-4D97-AF65-F5344CB8AC3E}">
        <p14:creationId xmlns:p14="http://schemas.microsoft.com/office/powerpoint/2010/main" val="155930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15CD2-A177-482A-A795-5F34FB6A2BB0}"/>
              </a:ext>
            </a:extLst>
          </p:cNvPr>
          <p:cNvSpPr>
            <a:spLocks noGrp="1"/>
          </p:cNvSpPr>
          <p:nvPr>
            <p:ph type="title"/>
          </p:nvPr>
        </p:nvSpPr>
        <p:spPr/>
        <p:txBody>
          <a:bodyPr/>
          <a:lstStyle/>
          <a:p>
            <a:r>
              <a:rPr lang="es-ES" dirty="0"/>
              <a:t>Tipos de bases de datos</a:t>
            </a:r>
          </a:p>
        </p:txBody>
      </p:sp>
      <p:pic>
        <p:nvPicPr>
          <p:cNvPr id="2052" name="Picture 4" descr="Consultas select en MongoDB. Aprende jugando - gpsos.es">
            <a:extLst>
              <a:ext uri="{FF2B5EF4-FFF2-40B4-BE49-F238E27FC236}">
                <a16:creationId xmlns:a16="http://schemas.microsoft.com/office/drawing/2014/main" id="{0963FB0B-2424-4B36-A858-9325E6E43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928" y="2476500"/>
            <a:ext cx="5639309" cy="3036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lightweight vue datatable component with no dependencies">
            <a:extLst>
              <a:ext uri="{FF2B5EF4-FFF2-40B4-BE49-F238E27FC236}">
                <a16:creationId xmlns:a16="http://schemas.microsoft.com/office/drawing/2014/main" id="{8F0989AB-DDC6-4353-B812-62B59D48C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356413"/>
            <a:ext cx="4838700" cy="330903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03FFE92-1C4D-4DD9-8F86-3618E45BB3FA}"/>
              </a:ext>
            </a:extLst>
          </p:cNvPr>
          <p:cNvSpPr txBox="1"/>
          <p:nvPr/>
        </p:nvSpPr>
        <p:spPr>
          <a:xfrm>
            <a:off x="2241550" y="1987081"/>
            <a:ext cx="2209800" cy="369332"/>
          </a:xfrm>
          <a:prstGeom prst="rect">
            <a:avLst/>
          </a:prstGeom>
          <a:noFill/>
        </p:spPr>
        <p:txBody>
          <a:bodyPr wrap="square" rtlCol="0">
            <a:spAutoFit/>
          </a:bodyPr>
          <a:lstStyle/>
          <a:p>
            <a:pPr algn="ctr"/>
            <a:r>
              <a:rPr lang="es-ES" dirty="0"/>
              <a:t>Relacionales (SQL)</a:t>
            </a:r>
          </a:p>
        </p:txBody>
      </p:sp>
      <p:sp>
        <p:nvSpPr>
          <p:cNvPr id="11" name="CuadroTexto 10">
            <a:extLst>
              <a:ext uri="{FF2B5EF4-FFF2-40B4-BE49-F238E27FC236}">
                <a16:creationId xmlns:a16="http://schemas.microsoft.com/office/drawing/2014/main" id="{C64A9F62-B54E-48E0-9FB7-FCBA0DC76726}"/>
              </a:ext>
            </a:extLst>
          </p:cNvPr>
          <p:cNvSpPr txBox="1"/>
          <p:nvPr/>
        </p:nvSpPr>
        <p:spPr>
          <a:xfrm>
            <a:off x="7888033" y="1961681"/>
            <a:ext cx="2451098" cy="369332"/>
          </a:xfrm>
          <a:prstGeom prst="rect">
            <a:avLst/>
          </a:prstGeom>
          <a:noFill/>
        </p:spPr>
        <p:txBody>
          <a:bodyPr wrap="square" rtlCol="0">
            <a:spAutoFit/>
          </a:bodyPr>
          <a:lstStyle/>
          <a:p>
            <a:pPr algn="ctr"/>
            <a:r>
              <a:rPr lang="es-ES" dirty="0"/>
              <a:t>No relacionales (NoSQL)</a:t>
            </a:r>
          </a:p>
        </p:txBody>
      </p:sp>
    </p:spTree>
    <p:extLst>
      <p:ext uri="{BB962C8B-B14F-4D97-AF65-F5344CB8AC3E}">
        <p14:creationId xmlns:p14="http://schemas.microsoft.com/office/powerpoint/2010/main" val="116446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5FBD383-2B82-4322-9AE8-E423D36712CE}"/>
              </a:ext>
            </a:extLst>
          </p:cNvPr>
          <p:cNvSpPr>
            <a:spLocks noGrp="1"/>
          </p:cNvSpPr>
          <p:nvPr>
            <p:ph type="title"/>
          </p:nvPr>
        </p:nvSpPr>
        <p:spPr>
          <a:xfrm>
            <a:off x="767290" y="1289146"/>
            <a:ext cx="4153626" cy="4279709"/>
          </a:xfrm>
        </p:spPr>
        <p:txBody>
          <a:bodyPr vert="horz" lIns="91440" tIns="45720" rIns="91440" bIns="45720" rtlCol="0" anchor="ctr">
            <a:normAutofit/>
          </a:bodyPr>
          <a:lstStyle/>
          <a:p>
            <a:pPr algn="r"/>
            <a:r>
              <a:rPr lang="en-US" sz="5000" kern="1200" dirty="0" err="1">
                <a:solidFill>
                  <a:schemeClr val="bg1"/>
                </a:solidFill>
                <a:latin typeface="+mj-lt"/>
                <a:ea typeface="+mj-ea"/>
                <a:cs typeface="+mj-cs"/>
              </a:rPr>
              <a:t>Características</a:t>
            </a:r>
            <a:r>
              <a:rPr lang="en-US" sz="5000" kern="1200" dirty="0">
                <a:solidFill>
                  <a:schemeClr val="bg1"/>
                </a:solidFill>
                <a:latin typeface="+mj-lt"/>
                <a:ea typeface="+mj-ea"/>
                <a:cs typeface="+mj-cs"/>
              </a:rPr>
              <a:t> </a:t>
            </a:r>
            <a:r>
              <a:rPr lang="en-US" sz="5000" kern="1200" dirty="0" err="1">
                <a:solidFill>
                  <a:schemeClr val="bg1"/>
                </a:solidFill>
                <a:latin typeface="+mj-lt"/>
                <a:ea typeface="+mj-ea"/>
                <a:cs typeface="+mj-cs"/>
              </a:rPr>
              <a:t>principales</a:t>
            </a:r>
            <a:r>
              <a:rPr lang="en-US" sz="5000" kern="1200" dirty="0">
                <a:solidFill>
                  <a:schemeClr val="bg1"/>
                </a:solidFill>
                <a:latin typeface="+mj-lt"/>
                <a:ea typeface="+mj-ea"/>
                <a:cs typeface="+mj-cs"/>
              </a:rPr>
              <a:t> de </a:t>
            </a:r>
            <a:r>
              <a:rPr lang="en-US" sz="5000" kern="1200" dirty="0" err="1">
                <a:solidFill>
                  <a:schemeClr val="bg1"/>
                </a:solidFill>
                <a:latin typeface="+mj-lt"/>
                <a:ea typeface="+mj-ea"/>
                <a:cs typeface="+mj-cs"/>
              </a:rPr>
              <a:t>una</a:t>
            </a:r>
            <a:r>
              <a:rPr lang="en-US" sz="5000" kern="1200" dirty="0">
                <a:solidFill>
                  <a:schemeClr val="bg1"/>
                </a:solidFill>
                <a:latin typeface="+mj-lt"/>
                <a:ea typeface="+mj-ea"/>
                <a:cs typeface="+mj-cs"/>
              </a:rPr>
              <a:t> BD </a:t>
            </a:r>
            <a:r>
              <a:rPr lang="en-US" sz="5000" kern="1200" dirty="0" err="1">
                <a:solidFill>
                  <a:schemeClr val="bg1"/>
                </a:solidFill>
                <a:latin typeface="+mj-lt"/>
                <a:ea typeface="+mj-ea"/>
                <a:cs typeface="+mj-cs"/>
              </a:rPr>
              <a:t>relacional</a:t>
            </a:r>
            <a:endParaRPr lang="en-US" sz="5000" kern="1200" dirty="0">
              <a:solidFill>
                <a:schemeClr val="bg1"/>
              </a:solidFill>
              <a:latin typeface="+mj-lt"/>
              <a:ea typeface="+mj-ea"/>
              <a:cs typeface="+mj-cs"/>
            </a:endParaRPr>
          </a:p>
        </p:txBody>
      </p:sp>
      <p:grpSp>
        <p:nvGrpSpPr>
          <p:cNvPr id="17" name="Group 1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8"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Rectángulo 7">
            <a:extLst>
              <a:ext uri="{FF2B5EF4-FFF2-40B4-BE49-F238E27FC236}">
                <a16:creationId xmlns:a16="http://schemas.microsoft.com/office/drawing/2014/main" id="{C959C977-B26E-47F8-BC89-D366A2F3CB6D}"/>
              </a:ext>
            </a:extLst>
          </p:cNvPr>
          <p:cNvSpPr/>
          <p:nvPr/>
        </p:nvSpPr>
        <p:spPr>
          <a:xfrm>
            <a:off x="6514140" y="1854601"/>
            <a:ext cx="4910570" cy="3148798"/>
          </a:xfrm>
          <a:prstGeom prst="rect">
            <a:avLst/>
          </a:prstGeom>
        </p:spPr>
        <p:txBody>
          <a:bodyPr vert="horz" lIns="91440" tIns="45720" rIns="91440" bIns="45720" rtlCol="0" anchor="ctr">
            <a:normAutofit/>
          </a:bodyPr>
          <a:lstStyle/>
          <a:p>
            <a:pPr marL="57150">
              <a:lnSpc>
                <a:spcPct val="90000"/>
              </a:lnSpc>
              <a:spcAft>
                <a:spcPts val="600"/>
              </a:spcAft>
            </a:pPr>
            <a:r>
              <a:rPr lang="en-US" sz="2000" b="1" dirty="0" err="1"/>
              <a:t>Almacenamiento</a:t>
            </a:r>
            <a:r>
              <a:rPr lang="en-US" sz="2000" b="1" dirty="0"/>
              <a:t> </a:t>
            </a:r>
            <a:r>
              <a:rPr lang="en-US" sz="2000" b="1" dirty="0" err="1"/>
              <a:t>en</a:t>
            </a:r>
            <a:r>
              <a:rPr lang="en-US" sz="2000" b="1" dirty="0"/>
              <a:t> </a:t>
            </a:r>
            <a:r>
              <a:rPr lang="en-US" sz="2000" b="1" dirty="0" err="1"/>
              <a:t>tablas</a:t>
            </a:r>
            <a:endParaRPr lang="en-US" sz="2000" b="1" dirty="0"/>
          </a:p>
          <a:p>
            <a:pPr marL="57150">
              <a:lnSpc>
                <a:spcPct val="90000"/>
              </a:lnSpc>
              <a:spcAft>
                <a:spcPts val="600"/>
              </a:spcAft>
            </a:pPr>
            <a:endParaRPr lang="en-US" sz="2000" b="1" dirty="0"/>
          </a:p>
          <a:p>
            <a:pPr marL="57150">
              <a:lnSpc>
                <a:spcPct val="90000"/>
              </a:lnSpc>
              <a:spcAft>
                <a:spcPts val="600"/>
              </a:spcAft>
            </a:pPr>
            <a:r>
              <a:rPr lang="en-US" sz="2000" b="1" dirty="0" err="1"/>
              <a:t>Tablas</a:t>
            </a:r>
            <a:r>
              <a:rPr lang="en-US" sz="2000" b="1" dirty="0"/>
              <a:t> </a:t>
            </a:r>
            <a:r>
              <a:rPr lang="en-US" sz="2000" b="1" dirty="0" err="1"/>
              <a:t>relacionadas</a:t>
            </a:r>
            <a:r>
              <a:rPr lang="en-US" sz="2000" b="1" dirty="0"/>
              <a:t> entre </a:t>
            </a:r>
            <a:r>
              <a:rPr lang="en-US" sz="2000" b="1" dirty="0" err="1"/>
              <a:t>sí</a:t>
            </a:r>
            <a:r>
              <a:rPr lang="en-US" sz="2000" b="1" dirty="0"/>
              <a:t> </a:t>
            </a:r>
            <a:r>
              <a:rPr lang="en-US" sz="2000" b="1" dirty="0" err="1"/>
              <a:t>mediante</a:t>
            </a:r>
            <a:r>
              <a:rPr lang="en-US" sz="2000" b="1" dirty="0"/>
              <a:t> IDs</a:t>
            </a:r>
          </a:p>
          <a:p>
            <a:pPr marL="57150">
              <a:lnSpc>
                <a:spcPct val="90000"/>
              </a:lnSpc>
              <a:spcAft>
                <a:spcPts val="600"/>
              </a:spcAft>
            </a:pPr>
            <a:endParaRPr lang="en-US" sz="2000" b="1" dirty="0"/>
          </a:p>
          <a:p>
            <a:pPr marL="57150">
              <a:lnSpc>
                <a:spcPct val="90000"/>
              </a:lnSpc>
              <a:spcAft>
                <a:spcPts val="600"/>
              </a:spcAft>
            </a:pPr>
            <a:r>
              <a:rPr lang="en-US" sz="2000" b="1" dirty="0" err="1"/>
              <a:t>Redundancia</a:t>
            </a:r>
            <a:r>
              <a:rPr lang="en-US" sz="2000" b="1" dirty="0"/>
              <a:t> </a:t>
            </a:r>
            <a:r>
              <a:rPr lang="en-US" sz="2000" b="1" dirty="0" err="1"/>
              <a:t>mínima</a:t>
            </a:r>
            <a:endParaRPr lang="en-US" sz="2000" b="1" dirty="0"/>
          </a:p>
        </p:txBody>
      </p:sp>
    </p:spTree>
    <p:extLst>
      <p:ext uri="{BB962C8B-B14F-4D97-AF65-F5344CB8AC3E}">
        <p14:creationId xmlns:p14="http://schemas.microsoft.com/office/powerpoint/2010/main" val="273257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608EF-DAB0-411E-B389-7192862A3C95}"/>
              </a:ext>
            </a:extLst>
          </p:cNvPr>
          <p:cNvSpPr>
            <a:spLocks noGrp="1"/>
          </p:cNvSpPr>
          <p:nvPr>
            <p:ph type="title"/>
          </p:nvPr>
        </p:nvSpPr>
        <p:spPr/>
        <p:txBody>
          <a:bodyPr/>
          <a:lstStyle/>
          <a:p>
            <a:r>
              <a:rPr lang="es-ES" dirty="0">
                <a:latin typeface="Bahnschrift SemiLight" panose="020B0502040204020203" pitchFamily="34" charset="0"/>
              </a:rPr>
              <a:t>Tipos de bases de datos</a:t>
            </a:r>
          </a:p>
        </p:txBody>
      </p:sp>
      <p:sp>
        <p:nvSpPr>
          <p:cNvPr id="4" name="CuadroTexto 3">
            <a:extLst>
              <a:ext uri="{FF2B5EF4-FFF2-40B4-BE49-F238E27FC236}">
                <a16:creationId xmlns:a16="http://schemas.microsoft.com/office/drawing/2014/main" id="{34ABB35E-5356-4FE8-AE32-23BA9202C8C6}"/>
              </a:ext>
            </a:extLst>
          </p:cNvPr>
          <p:cNvSpPr txBox="1"/>
          <p:nvPr/>
        </p:nvSpPr>
        <p:spPr>
          <a:xfrm>
            <a:off x="662556" y="1913871"/>
            <a:ext cx="2423543" cy="400110"/>
          </a:xfrm>
          <a:prstGeom prst="rect">
            <a:avLst/>
          </a:prstGeom>
          <a:noFill/>
        </p:spPr>
        <p:txBody>
          <a:bodyPr wrap="square" rtlCol="0">
            <a:spAutoFit/>
          </a:bodyPr>
          <a:lstStyle/>
          <a:p>
            <a:pPr algn="ctr"/>
            <a:r>
              <a:rPr lang="es-ES" sz="2000" b="1" dirty="0">
                <a:latin typeface="Bahnschrift SemiLight" panose="020B0502040204020203" pitchFamily="34" charset="0"/>
              </a:rPr>
              <a:t>Relacionales (SQL)</a:t>
            </a:r>
          </a:p>
        </p:txBody>
      </p:sp>
      <p:sp>
        <p:nvSpPr>
          <p:cNvPr id="5" name="CuadroTexto 4">
            <a:extLst>
              <a:ext uri="{FF2B5EF4-FFF2-40B4-BE49-F238E27FC236}">
                <a16:creationId xmlns:a16="http://schemas.microsoft.com/office/drawing/2014/main" id="{DDB0AD76-1B54-4CEB-B918-A38B06A2719A}"/>
              </a:ext>
            </a:extLst>
          </p:cNvPr>
          <p:cNvSpPr txBox="1"/>
          <p:nvPr/>
        </p:nvSpPr>
        <p:spPr>
          <a:xfrm>
            <a:off x="3559176" y="1905396"/>
            <a:ext cx="3146423" cy="400110"/>
          </a:xfrm>
          <a:prstGeom prst="rect">
            <a:avLst/>
          </a:prstGeom>
          <a:noFill/>
        </p:spPr>
        <p:txBody>
          <a:bodyPr wrap="square" rtlCol="0">
            <a:spAutoFit/>
          </a:bodyPr>
          <a:lstStyle/>
          <a:p>
            <a:pPr algn="ctr"/>
            <a:r>
              <a:rPr lang="es-ES" sz="2000" b="1" dirty="0">
                <a:latin typeface="Bahnschrift SemiLight" panose="020B0502040204020203" pitchFamily="34" charset="0"/>
              </a:rPr>
              <a:t>No relacionales (NoSQL)</a:t>
            </a:r>
          </a:p>
        </p:txBody>
      </p:sp>
      <p:pic>
        <p:nvPicPr>
          <p:cNvPr id="6" name="Picture 2" descr="sqldeveloper">
            <a:extLst>
              <a:ext uri="{FF2B5EF4-FFF2-40B4-BE49-F238E27FC236}">
                <a16:creationId xmlns:a16="http://schemas.microsoft.com/office/drawing/2014/main" id="{4F87ECD7-4A80-4374-AB9C-026CD9726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51" y="2537165"/>
            <a:ext cx="1339850" cy="6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DFF20EA-F4F6-44B7-B83C-2D1649655440}"/>
              </a:ext>
            </a:extLst>
          </p:cNvPr>
          <p:cNvPicPr>
            <a:picLocks noChangeAspect="1"/>
          </p:cNvPicPr>
          <p:nvPr/>
        </p:nvPicPr>
        <p:blipFill>
          <a:blip r:embed="rId3"/>
          <a:stretch>
            <a:fillRect/>
          </a:stretch>
        </p:blipFill>
        <p:spPr>
          <a:xfrm>
            <a:off x="7330396" y="2587750"/>
            <a:ext cx="4023404" cy="2927350"/>
          </a:xfrm>
          <a:prstGeom prst="rect">
            <a:avLst/>
          </a:prstGeom>
        </p:spPr>
      </p:pic>
      <p:pic>
        <p:nvPicPr>
          <p:cNvPr id="3074" name="Picture 2" descr="sql-server-logo – ABD">
            <a:extLst>
              <a:ext uri="{FF2B5EF4-FFF2-40B4-BE49-F238E27FC236}">
                <a16:creationId xmlns:a16="http://schemas.microsoft.com/office/drawing/2014/main" id="{A35E900F-A0B3-4231-91D4-88377E3B1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51" y="3429000"/>
            <a:ext cx="1339850" cy="10827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DB PostgreSQL | EnterpriseDB">
            <a:extLst>
              <a:ext uri="{FF2B5EF4-FFF2-40B4-BE49-F238E27FC236}">
                <a16:creationId xmlns:a16="http://schemas.microsoft.com/office/drawing/2014/main" id="{674F07FA-8C76-4953-80CB-440B8E3BBB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151" y="5036582"/>
            <a:ext cx="1339850" cy="9570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adoop vs. MongoDB: ¿Qué plataforma es mejor para manejar Big Data ...">
            <a:extLst>
              <a:ext uri="{FF2B5EF4-FFF2-40B4-BE49-F238E27FC236}">
                <a16:creationId xmlns:a16="http://schemas.microsoft.com/office/drawing/2014/main" id="{AC5AC811-611F-4B64-8D10-A0DE617372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153" y="2356943"/>
            <a:ext cx="1235805" cy="144825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35C7D65-6367-44D4-8541-FCAC465970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417" y="3988765"/>
            <a:ext cx="1287541" cy="8630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dis, base de datos noSql in-memory « Formación, consultoría y ...">
            <a:extLst>
              <a:ext uri="{FF2B5EF4-FFF2-40B4-BE49-F238E27FC236}">
                <a16:creationId xmlns:a16="http://schemas.microsoft.com/office/drawing/2014/main" id="{3C789CAB-8255-4688-B64C-701E7F1A28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0153" y="4988343"/>
            <a:ext cx="1184886" cy="100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1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difference between logical data model and conceptual ...">
            <a:extLst>
              <a:ext uri="{FF2B5EF4-FFF2-40B4-BE49-F238E27FC236}">
                <a16:creationId xmlns:a16="http://schemas.microsoft.com/office/drawing/2014/main" id="{F8A0EA09-298C-484D-A230-DD347C307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48" y="1222310"/>
            <a:ext cx="10580831" cy="455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8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latin typeface="Bahnschrift SemiLight" panose="020B0502040204020203" pitchFamily="34" charset="0"/>
              </a:rPr>
              <a:t>Modelo de datos</a:t>
            </a:r>
          </a:p>
        </p:txBody>
      </p:sp>
      <p:pic>
        <p:nvPicPr>
          <p:cNvPr id="2052" name="Picture 4" descr="The power of OData – Part 3 – Creating a data Model | SAP Blogs">
            <a:extLst>
              <a:ext uri="{FF2B5EF4-FFF2-40B4-BE49-F238E27FC236}">
                <a16:creationId xmlns:a16="http://schemas.microsoft.com/office/drawing/2014/main" id="{83C64E8D-1BEE-4D84-8D2C-9B4A034AD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624" y="1690688"/>
            <a:ext cx="5381625"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0460BEC-E5DA-44F4-86C1-0D32FEA06213}"/>
              </a:ext>
            </a:extLst>
          </p:cNvPr>
          <p:cNvSpPr txBox="1"/>
          <p:nvPr/>
        </p:nvSpPr>
        <p:spPr>
          <a:xfrm>
            <a:off x="4261607" y="2273416"/>
            <a:ext cx="243281" cy="369332"/>
          </a:xfrm>
          <a:prstGeom prst="rect">
            <a:avLst/>
          </a:prstGeom>
          <a:noFill/>
        </p:spPr>
        <p:txBody>
          <a:bodyPr wrap="square" rtlCol="0">
            <a:spAutoFit/>
          </a:bodyPr>
          <a:lstStyle/>
          <a:p>
            <a:r>
              <a:rPr lang="es-ES" dirty="0"/>
              <a:t>*</a:t>
            </a:r>
          </a:p>
        </p:txBody>
      </p:sp>
      <p:sp>
        <p:nvSpPr>
          <p:cNvPr id="8" name="CuadroTexto 7">
            <a:extLst>
              <a:ext uri="{FF2B5EF4-FFF2-40B4-BE49-F238E27FC236}">
                <a16:creationId xmlns:a16="http://schemas.microsoft.com/office/drawing/2014/main" id="{D8AD88D7-A442-4E7F-9373-B695D14C3D08}"/>
              </a:ext>
            </a:extLst>
          </p:cNvPr>
          <p:cNvSpPr txBox="1"/>
          <p:nvPr/>
        </p:nvSpPr>
        <p:spPr>
          <a:xfrm>
            <a:off x="4647501" y="2273416"/>
            <a:ext cx="243281" cy="369332"/>
          </a:xfrm>
          <a:prstGeom prst="rect">
            <a:avLst/>
          </a:prstGeom>
          <a:noFill/>
        </p:spPr>
        <p:txBody>
          <a:bodyPr wrap="square" rtlCol="0">
            <a:spAutoFit/>
          </a:bodyPr>
          <a:lstStyle/>
          <a:p>
            <a:r>
              <a:rPr lang="es-ES" dirty="0"/>
              <a:t>1</a:t>
            </a:r>
          </a:p>
        </p:txBody>
      </p:sp>
      <p:sp>
        <p:nvSpPr>
          <p:cNvPr id="9" name="CuadroTexto 8">
            <a:extLst>
              <a:ext uri="{FF2B5EF4-FFF2-40B4-BE49-F238E27FC236}">
                <a16:creationId xmlns:a16="http://schemas.microsoft.com/office/drawing/2014/main" id="{B84C255C-99E4-42C0-8695-C76077C37042}"/>
              </a:ext>
            </a:extLst>
          </p:cNvPr>
          <p:cNvSpPr txBox="1"/>
          <p:nvPr/>
        </p:nvSpPr>
        <p:spPr>
          <a:xfrm>
            <a:off x="3498209" y="3429000"/>
            <a:ext cx="243281" cy="369332"/>
          </a:xfrm>
          <a:prstGeom prst="rect">
            <a:avLst/>
          </a:prstGeom>
          <a:noFill/>
        </p:spPr>
        <p:txBody>
          <a:bodyPr wrap="square" rtlCol="0">
            <a:spAutoFit/>
          </a:bodyPr>
          <a:lstStyle/>
          <a:p>
            <a:r>
              <a:rPr lang="es-ES" dirty="0"/>
              <a:t>1</a:t>
            </a:r>
          </a:p>
        </p:txBody>
      </p:sp>
      <p:sp>
        <p:nvSpPr>
          <p:cNvPr id="10" name="CuadroTexto 9">
            <a:extLst>
              <a:ext uri="{FF2B5EF4-FFF2-40B4-BE49-F238E27FC236}">
                <a16:creationId xmlns:a16="http://schemas.microsoft.com/office/drawing/2014/main" id="{CD9D308B-2479-45BD-ACEC-C4688AADBF62}"/>
              </a:ext>
            </a:extLst>
          </p:cNvPr>
          <p:cNvSpPr txBox="1"/>
          <p:nvPr/>
        </p:nvSpPr>
        <p:spPr>
          <a:xfrm>
            <a:off x="3951215" y="4477624"/>
            <a:ext cx="243281" cy="369332"/>
          </a:xfrm>
          <a:prstGeom prst="rect">
            <a:avLst/>
          </a:prstGeom>
          <a:noFill/>
        </p:spPr>
        <p:txBody>
          <a:bodyPr wrap="square" rtlCol="0">
            <a:spAutoFit/>
          </a:bodyPr>
          <a:lstStyle/>
          <a:p>
            <a:r>
              <a:rPr lang="es-ES" dirty="0"/>
              <a:t>*</a:t>
            </a:r>
          </a:p>
        </p:txBody>
      </p:sp>
      <p:sp>
        <p:nvSpPr>
          <p:cNvPr id="11" name="CuadroTexto 10">
            <a:extLst>
              <a:ext uri="{FF2B5EF4-FFF2-40B4-BE49-F238E27FC236}">
                <a16:creationId xmlns:a16="http://schemas.microsoft.com/office/drawing/2014/main" id="{730F5451-65F8-495B-B6E9-01DEC6C7E3C3}"/>
              </a:ext>
            </a:extLst>
          </p:cNvPr>
          <p:cNvSpPr txBox="1"/>
          <p:nvPr/>
        </p:nvSpPr>
        <p:spPr>
          <a:xfrm>
            <a:off x="5619795" y="4477624"/>
            <a:ext cx="243281" cy="369332"/>
          </a:xfrm>
          <a:prstGeom prst="rect">
            <a:avLst/>
          </a:prstGeom>
          <a:noFill/>
        </p:spPr>
        <p:txBody>
          <a:bodyPr wrap="square" rtlCol="0">
            <a:spAutoFit/>
          </a:bodyPr>
          <a:lstStyle/>
          <a:p>
            <a:r>
              <a:rPr lang="es-ES" dirty="0"/>
              <a:t>1</a:t>
            </a:r>
          </a:p>
        </p:txBody>
      </p:sp>
      <p:sp>
        <p:nvSpPr>
          <p:cNvPr id="12" name="CuadroTexto 11">
            <a:extLst>
              <a:ext uri="{FF2B5EF4-FFF2-40B4-BE49-F238E27FC236}">
                <a16:creationId xmlns:a16="http://schemas.microsoft.com/office/drawing/2014/main" id="{FE888D5F-4A6D-46D1-AD5E-E06610A19E01}"/>
              </a:ext>
            </a:extLst>
          </p:cNvPr>
          <p:cNvSpPr txBox="1"/>
          <p:nvPr/>
        </p:nvSpPr>
        <p:spPr>
          <a:xfrm>
            <a:off x="6406920" y="4477624"/>
            <a:ext cx="243281" cy="369332"/>
          </a:xfrm>
          <a:prstGeom prst="rect">
            <a:avLst/>
          </a:prstGeom>
          <a:noFill/>
        </p:spPr>
        <p:txBody>
          <a:bodyPr wrap="square" rtlCol="0">
            <a:spAutoFit/>
          </a:bodyPr>
          <a:lstStyle/>
          <a:p>
            <a:r>
              <a:rPr lang="es-ES" dirty="0"/>
              <a:t>*</a:t>
            </a:r>
          </a:p>
        </p:txBody>
      </p:sp>
    </p:spTree>
    <p:extLst>
      <p:ext uri="{BB962C8B-B14F-4D97-AF65-F5344CB8AC3E}">
        <p14:creationId xmlns:p14="http://schemas.microsoft.com/office/powerpoint/2010/main" val="267265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D553E91-2BA7-4683-8251-9BC1E6740EFF}"/>
              </a:ext>
            </a:extLst>
          </p:cNvPr>
          <p:cNvGraphicFramePr>
            <a:graphicFrameLocks noGrp="1"/>
          </p:cNvGraphicFramePr>
          <p:nvPr>
            <p:extLst>
              <p:ext uri="{D42A27DB-BD31-4B8C-83A1-F6EECF244321}">
                <p14:modId xmlns:p14="http://schemas.microsoft.com/office/powerpoint/2010/main" val="2110543177"/>
              </p:ext>
            </p:extLst>
          </p:nvPr>
        </p:nvGraphicFramePr>
        <p:xfrm>
          <a:off x="314275" y="1505171"/>
          <a:ext cx="5418668" cy="33528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097606371"/>
                    </a:ext>
                  </a:extLst>
                </a:gridCol>
                <a:gridCol w="1354667">
                  <a:extLst>
                    <a:ext uri="{9D8B030D-6E8A-4147-A177-3AD203B41FA5}">
                      <a16:colId xmlns:a16="http://schemas.microsoft.com/office/drawing/2014/main" val="4055142327"/>
                    </a:ext>
                  </a:extLst>
                </a:gridCol>
                <a:gridCol w="1354667">
                  <a:extLst>
                    <a:ext uri="{9D8B030D-6E8A-4147-A177-3AD203B41FA5}">
                      <a16:colId xmlns:a16="http://schemas.microsoft.com/office/drawing/2014/main" val="3421864625"/>
                    </a:ext>
                  </a:extLst>
                </a:gridCol>
              </a:tblGrid>
              <a:tr h="229231">
                <a:tc>
                  <a:txBody>
                    <a:bodyPr/>
                    <a:lstStyle/>
                    <a:p>
                      <a:pPr algn="ctr"/>
                      <a:r>
                        <a:rPr lang="es-ES" sz="1400" dirty="0"/>
                        <a:t>Pedido</a:t>
                      </a:r>
                    </a:p>
                  </a:txBody>
                  <a:tcPr/>
                </a:tc>
                <a:tc>
                  <a:txBody>
                    <a:bodyPr/>
                    <a:lstStyle/>
                    <a:p>
                      <a:pPr algn="ctr"/>
                      <a:r>
                        <a:rPr lang="es-ES" sz="1400" dirty="0"/>
                        <a:t>Id Cliente</a:t>
                      </a:r>
                    </a:p>
                  </a:txBody>
                  <a:tcPr/>
                </a:tc>
                <a:tc>
                  <a:txBody>
                    <a:bodyPr/>
                    <a:lstStyle/>
                    <a:p>
                      <a:pPr algn="ctr"/>
                      <a:r>
                        <a:rPr lang="es-ES" sz="1400" dirty="0"/>
                        <a:t>Nombre Cliente</a:t>
                      </a:r>
                    </a:p>
                  </a:txBody>
                  <a:tcPr/>
                </a:tc>
                <a:tc>
                  <a:txBody>
                    <a:bodyPr/>
                    <a:lstStyle/>
                    <a:p>
                      <a:pPr algn="ctr"/>
                      <a:r>
                        <a:rPr lang="es-ES" sz="1400" dirty="0"/>
                        <a:t>Edad</a:t>
                      </a:r>
                    </a:p>
                  </a:txBody>
                  <a:tcPr/>
                </a:tc>
                <a:extLst>
                  <a:ext uri="{0D108BD9-81ED-4DB2-BD59-A6C34878D82A}">
                    <a16:rowId xmlns:a16="http://schemas.microsoft.com/office/drawing/2014/main" val="2916968039"/>
                  </a:ext>
                </a:extLst>
              </a:tr>
              <a:tr h="229231">
                <a:tc>
                  <a:txBody>
                    <a:bodyPr/>
                    <a:lstStyle/>
                    <a:p>
                      <a:pPr algn="ctr"/>
                      <a:r>
                        <a:rPr lang="es-ES" sz="1400" dirty="0"/>
                        <a:t>0001</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1511018105"/>
                  </a:ext>
                </a:extLst>
              </a:tr>
              <a:tr h="229231">
                <a:tc>
                  <a:txBody>
                    <a:bodyPr/>
                    <a:lstStyle/>
                    <a:p>
                      <a:pPr algn="ctr"/>
                      <a:r>
                        <a:rPr lang="es-ES" sz="1400" dirty="0"/>
                        <a:t>0002</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3894453907"/>
                  </a:ext>
                </a:extLst>
              </a:tr>
              <a:tr h="229231">
                <a:tc>
                  <a:txBody>
                    <a:bodyPr/>
                    <a:lstStyle/>
                    <a:p>
                      <a:pPr algn="ctr"/>
                      <a:r>
                        <a:rPr lang="es-ES" sz="1400" dirty="0"/>
                        <a:t>0003</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1695891460"/>
                  </a:ext>
                </a:extLst>
              </a:tr>
              <a:tr h="229231">
                <a:tc>
                  <a:txBody>
                    <a:bodyPr/>
                    <a:lstStyle/>
                    <a:p>
                      <a:pPr algn="ctr"/>
                      <a:r>
                        <a:rPr lang="es-ES" sz="1400" dirty="0"/>
                        <a:t>0004</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3130805319"/>
                  </a:ext>
                </a:extLst>
              </a:tr>
              <a:tr h="229231">
                <a:tc>
                  <a:txBody>
                    <a:bodyPr/>
                    <a:lstStyle/>
                    <a:p>
                      <a:pPr algn="ctr"/>
                      <a:r>
                        <a:rPr lang="es-ES" sz="1400" dirty="0"/>
                        <a:t>0005</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2870751905"/>
                  </a:ext>
                </a:extLst>
              </a:tr>
              <a:tr h="229231">
                <a:tc>
                  <a:txBody>
                    <a:bodyPr/>
                    <a:lstStyle/>
                    <a:p>
                      <a:pPr algn="ctr"/>
                      <a:r>
                        <a:rPr lang="es-ES" sz="1400" dirty="0"/>
                        <a:t>0006</a:t>
                      </a:r>
                    </a:p>
                  </a:txBody>
                  <a:tcPr/>
                </a:tc>
                <a:tc>
                  <a:txBody>
                    <a:bodyPr/>
                    <a:lstStyle/>
                    <a:p>
                      <a:pPr algn="ct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2858020653"/>
                  </a:ext>
                </a:extLst>
              </a:tr>
              <a:tr h="229231">
                <a:tc>
                  <a:txBody>
                    <a:bodyPr/>
                    <a:lstStyle/>
                    <a:p>
                      <a:pPr algn="ctr"/>
                      <a:r>
                        <a:rPr lang="es-ES" sz="1400" dirty="0"/>
                        <a:t>0007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509233380"/>
                  </a:ext>
                </a:extLst>
              </a:tr>
              <a:tr h="229231">
                <a:tc>
                  <a:txBody>
                    <a:bodyPr/>
                    <a:lstStyle/>
                    <a:p>
                      <a:pPr algn="ctr"/>
                      <a:r>
                        <a:rPr lang="es-ES" sz="1400" dirty="0"/>
                        <a:t>0008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3295820899"/>
                  </a:ext>
                </a:extLst>
              </a:tr>
              <a:tr h="229231">
                <a:tc>
                  <a:txBody>
                    <a:bodyPr/>
                    <a:lstStyle/>
                    <a:p>
                      <a:pPr algn="ctr"/>
                      <a:r>
                        <a:rPr lang="es-ES" sz="1400" dirty="0"/>
                        <a:t>0009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1183638717"/>
                  </a:ext>
                </a:extLst>
              </a:tr>
              <a:tr h="229231">
                <a:tc>
                  <a:txBody>
                    <a:bodyPr/>
                    <a:lstStyle/>
                    <a:p>
                      <a:pPr algn="ctr"/>
                      <a:r>
                        <a:rPr lang="es-ES" sz="1400" dirty="0"/>
                        <a:t>0010</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2561413501"/>
                  </a:ext>
                </a:extLst>
              </a:tr>
            </a:tbl>
          </a:graphicData>
        </a:graphic>
      </p:graphicFrame>
      <p:graphicFrame>
        <p:nvGraphicFramePr>
          <p:cNvPr id="6" name="Tabla 4">
            <a:extLst>
              <a:ext uri="{FF2B5EF4-FFF2-40B4-BE49-F238E27FC236}">
                <a16:creationId xmlns:a16="http://schemas.microsoft.com/office/drawing/2014/main" id="{960C24D7-7AC4-482C-B67B-99A8E773FC52}"/>
              </a:ext>
            </a:extLst>
          </p:cNvPr>
          <p:cNvGraphicFramePr>
            <a:graphicFrameLocks noGrp="1"/>
          </p:cNvGraphicFramePr>
          <p:nvPr>
            <p:extLst>
              <p:ext uri="{D42A27DB-BD31-4B8C-83A1-F6EECF244321}">
                <p14:modId xmlns:p14="http://schemas.microsoft.com/office/powerpoint/2010/main" val="3443778661"/>
              </p:ext>
            </p:extLst>
          </p:nvPr>
        </p:nvGraphicFramePr>
        <p:xfrm>
          <a:off x="7695967" y="4293065"/>
          <a:ext cx="4064001"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743569284"/>
                    </a:ext>
                  </a:extLst>
                </a:gridCol>
                <a:gridCol w="1354667">
                  <a:extLst>
                    <a:ext uri="{9D8B030D-6E8A-4147-A177-3AD203B41FA5}">
                      <a16:colId xmlns:a16="http://schemas.microsoft.com/office/drawing/2014/main" val="3833100541"/>
                    </a:ext>
                  </a:extLst>
                </a:gridCol>
              </a:tblGrid>
              <a:tr h="370840">
                <a:tc>
                  <a:txBody>
                    <a:bodyPr/>
                    <a:lstStyle/>
                    <a:p>
                      <a:pPr algn="ctr"/>
                      <a:r>
                        <a:rPr lang="es-ES" sz="1400" dirty="0"/>
                        <a:t>Id Cliente</a:t>
                      </a:r>
                    </a:p>
                  </a:txBody>
                  <a:tcPr/>
                </a:tc>
                <a:tc>
                  <a:txBody>
                    <a:bodyPr/>
                    <a:lstStyle/>
                    <a:p>
                      <a:pPr algn="ctr"/>
                      <a:r>
                        <a:rPr lang="es-ES" sz="1400" dirty="0"/>
                        <a:t>Nombre Cliente</a:t>
                      </a:r>
                    </a:p>
                  </a:txBody>
                  <a:tcPr/>
                </a:tc>
                <a:tc>
                  <a:txBody>
                    <a:bodyPr/>
                    <a:lstStyle/>
                    <a:p>
                      <a:pPr algn="ctr"/>
                      <a:r>
                        <a:rPr lang="es-ES" sz="1400" dirty="0"/>
                        <a:t>Edad</a:t>
                      </a:r>
                    </a:p>
                  </a:txBody>
                  <a:tcPr/>
                </a:tc>
                <a:extLst>
                  <a:ext uri="{0D108BD9-81ED-4DB2-BD59-A6C34878D82A}">
                    <a16:rowId xmlns:a16="http://schemas.microsoft.com/office/drawing/2014/main" val="2916968039"/>
                  </a:ext>
                </a:extLst>
              </a:tr>
              <a:tr h="370840">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1511018105"/>
                  </a:ext>
                </a:extLst>
              </a:tr>
              <a:tr h="370840">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3894453907"/>
                  </a:ext>
                </a:extLst>
              </a:tr>
              <a:tr h="370840">
                <a:tc>
                  <a:txBody>
                    <a:bodyPr/>
                    <a:lstStyle/>
                    <a:p>
                      <a:pPr algn="ct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4066856117"/>
                  </a:ext>
                </a:extLst>
              </a:tr>
            </a:tbl>
          </a:graphicData>
        </a:graphic>
      </p:graphicFrame>
      <p:graphicFrame>
        <p:nvGraphicFramePr>
          <p:cNvPr id="7" name="Tabla 4">
            <a:extLst>
              <a:ext uri="{FF2B5EF4-FFF2-40B4-BE49-F238E27FC236}">
                <a16:creationId xmlns:a16="http://schemas.microsoft.com/office/drawing/2014/main" id="{DC31A346-289E-4478-80D4-6B181A9CC138}"/>
              </a:ext>
            </a:extLst>
          </p:cNvPr>
          <p:cNvGraphicFramePr>
            <a:graphicFrameLocks noGrp="1"/>
          </p:cNvGraphicFramePr>
          <p:nvPr>
            <p:extLst>
              <p:ext uri="{D42A27DB-BD31-4B8C-83A1-F6EECF244321}">
                <p14:modId xmlns:p14="http://schemas.microsoft.com/office/powerpoint/2010/main" val="1057361401"/>
              </p:ext>
            </p:extLst>
          </p:nvPr>
        </p:nvGraphicFramePr>
        <p:xfrm>
          <a:off x="8170100" y="406261"/>
          <a:ext cx="2709334" cy="33528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743569284"/>
                    </a:ext>
                  </a:extLst>
                </a:gridCol>
              </a:tblGrid>
              <a:tr h="218186">
                <a:tc>
                  <a:txBody>
                    <a:bodyPr/>
                    <a:lstStyle/>
                    <a:p>
                      <a:pPr algn="ctr"/>
                      <a:r>
                        <a:rPr lang="es-ES" sz="1400" dirty="0"/>
                        <a:t>Pedido</a:t>
                      </a:r>
                    </a:p>
                  </a:txBody>
                  <a:tcPr/>
                </a:tc>
                <a:tc>
                  <a:txBody>
                    <a:bodyPr/>
                    <a:lstStyle/>
                    <a:p>
                      <a:pPr algn="ctr"/>
                      <a:r>
                        <a:rPr lang="es-ES" sz="1400" dirty="0"/>
                        <a:t>Id Cliente</a:t>
                      </a:r>
                    </a:p>
                  </a:txBody>
                  <a:tcPr/>
                </a:tc>
                <a:extLst>
                  <a:ext uri="{0D108BD9-81ED-4DB2-BD59-A6C34878D82A}">
                    <a16:rowId xmlns:a16="http://schemas.microsoft.com/office/drawing/2014/main" val="2916968039"/>
                  </a:ext>
                </a:extLst>
              </a:tr>
              <a:tr h="218186">
                <a:tc>
                  <a:txBody>
                    <a:bodyPr/>
                    <a:lstStyle/>
                    <a:p>
                      <a:pPr algn="ctr"/>
                      <a:r>
                        <a:rPr lang="es-ES" sz="1400" dirty="0"/>
                        <a:t>0001</a:t>
                      </a:r>
                    </a:p>
                  </a:txBody>
                  <a:tcPr/>
                </a:tc>
                <a:tc>
                  <a:txBody>
                    <a:bodyPr/>
                    <a:lstStyle/>
                    <a:p>
                      <a:pPr algn="ctr"/>
                      <a:r>
                        <a:rPr lang="es-ES" sz="1400" dirty="0"/>
                        <a:t>AGR5</a:t>
                      </a:r>
                    </a:p>
                  </a:txBody>
                  <a:tcPr/>
                </a:tc>
                <a:extLst>
                  <a:ext uri="{0D108BD9-81ED-4DB2-BD59-A6C34878D82A}">
                    <a16:rowId xmlns:a16="http://schemas.microsoft.com/office/drawing/2014/main" val="1511018105"/>
                  </a:ext>
                </a:extLst>
              </a:tr>
              <a:tr h="218186">
                <a:tc>
                  <a:txBody>
                    <a:bodyPr/>
                    <a:lstStyle/>
                    <a:p>
                      <a:pPr algn="ctr"/>
                      <a:r>
                        <a:rPr lang="es-ES" sz="1400" dirty="0"/>
                        <a:t>0002</a:t>
                      </a:r>
                    </a:p>
                  </a:txBody>
                  <a:tcPr/>
                </a:tc>
                <a:tc>
                  <a:txBody>
                    <a:bodyPr/>
                    <a:lstStyle/>
                    <a:p>
                      <a:pPr algn="ctr"/>
                      <a:r>
                        <a:rPr lang="es-ES" sz="1400" dirty="0"/>
                        <a:t>AGR5</a:t>
                      </a:r>
                    </a:p>
                  </a:txBody>
                  <a:tcPr/>
                </a:tc>
                <a:extLst>
                  <a:ext uri="{0D108BD9-81ED-4DB2-BD59-A6C34878D82A}">
                    <a16:rowId xmlns:a16="http://schemas.microsoft.com/office/drawing/2014/main" val="3894453907"/>
                  </a:ext>
                </a:extLst>
              </a:tr>
              <a:tr h="218186">
                <a:tc>
                  <a:txBody>
                    <a:bodyPr/>
                    <a:lstStyle/>
                    <a:p>
                      <a:pPr algn="ctr"/>
                      <a:r>
                        <a:rPr lang="es-ES" sz="1400" dirty="0"/>
                        <a:t>0003</a:t>
                      </a:r>
                    </a:p>
                  </a:txBody>
                  <a:tcPr/>
                </a:tc>
                <a:tc>
                  <a:txBody>
                    <a:bodyPr/>
                    <a:lstStyle/>
                    <a:p>
                      <a:pPr algn="ctr"/>
                      <a:r>
                        <a:rPr lang="es-ES" sz="1400" dirty="0"/>
                        <a:t>UXR5</a:t>
                      </a:r>
                    </a:p>
                  </a:txBody>
                  <a:tcPr/>
                </a:tc>
                <a:extLst>
                  <a:ext uri="{0D108BD9-81ED-4DB2-BD59-A6C34878D82A}">
                    <a16:rowId xmlns:a16="http://schemas.microsoft.com/office/drawing/2014/main" val="457890381"/>
                  </a:ext>
                </a:extLst>
              </a:tr>
              <a:tr h="218186">
                <a:tc>
                  <a:txBody>
                    <a:bodyPr/>
                    <a:lstStyle/>
                    <a:p>
                      <a:pPr algn="ctr"/>
                      <a:r>
                        <a:rPr lang="es-ES" sz="1400" dirty="0"/>
                        <a:t>0004</a:t>
                      </a:r>
                    </a:p>
                  </a:txBody>
                  <a:tcPr/>
                </a:tc>
                <a:tc>
                  <a:txBody>
                    <a:bodyPr/>
                    <a:lstStyle/>
                    <a:p>
                      <a:pPr algn="ctr"/>
                      <a:r>
                        <a:rPr lang="es-ES" sz="1400" dirty="0"/>
                        <a:t>UXR5</a:t>
                      </a:r>
                    </a:p>
                  </a:txBody>
                  <a:tcPr/>
                </a:tc>
                <a:extLst>
                  <a:ext uri="{0D108BD9-81ED-4DB2-BD59-A6C34878D82A}">
                    <a16:rowId xmlns:a16="http://schemas.microsoft.com/office/drawing/2014/main" val="3048465467"/>
                  </a:ext>
                </a:extLst>
              </a:tr>
              <a:tr h="218186">
                <a:tc>
                  <a:txBody>
                    <a:bodyPr/>
                    <a:lstStyle/>
                    <a:p>
                      <a:pPr algn="ctr"/>
                      <a:r>
                        <a:rPr lang="es-ES" sz="1400" dirty="0"/>
                        <a:t>0005</a:t>
                      </a:r>
                    </a:p>
                  </a:txBody>
                  <a:tcPr/>
                </a:tc>
                <a:tc>
                  <a:txBody>
                    <a:bodyPr/>
                    <a:lstStyle/>
                    <a:p>
                      <a:pPr algn="ctr"/>
                      <a:r>
                        <a:rPr lang="es-ES" sz="1400" dirty="0"/>
                        <a:t>AGR5</a:t>
                      </a:r>
                    </a:p>
                  </a:txBody>
                  <a:tcPr/>
                </a:tc>
                <a:extLst>
                  <a:ext uri="{0D108BD9-81ED-4DB2-BD59-A6C34878D82A}">
                    <a16:rowId xmlns:a16="http://schemas.microsoft.com/office/drawing/2014/main" val="15304621"/>
                  </a:ext>
                </a:extLst>
              </a:tr>
              <a:tr h="218186">
                <a:tc>
                  <a:txBody>
                    <a:bodyPr/>
                    <a:lstStyle/>
                    <a:p>
                      <a:pPr algn="ctr"/>
                      <a:r>
                        <a:rPr lang="es-ES" sz="1400" dirty="0"/>
                        <a:t>0006</a:t>
                      </a:r>
                    </a:p>
                  </a:txBody>
                  <a:tcPr/>
                </a:tc>
                <a:tc>
                  <a:txBody>
                    <a:bodyPr/>
                    <a:lstStyle/>
                    <a:p>
                      <a:pPr algn="ctr"/>
                      <a:r>
                        <a:rPr lang="es-ES" sz="1400" dirty="0"/>
                        <a:t>PLR5</a:t>
                      </a:r>
                    </a:p>
                  </a:txBody>
                  <a:tcPr/>
                </a:tc>
                <a:extLst>
                  <a:ext uri="{0D108BD9-81ED-4DB2-BD59-A6C34878D82A}">
                    <a16:rowId xmlns:a16="http://schemas.microsoft.com/office/drawing/2014/main" val="632151133"/>
                  </a:ext>
                </a:extLst>
              </a:tr>
              <a:tr h="218186">
                <a:tc>
                  <a:txBody>
                    <a:bodyPr/>
                    <a:lstStyle/>
                    <a:p>
                      <a:pPr algn="ctr"/>
                      <a:r>
                        <a:rPr lang="es-ES" sz="1400" dirty="0"/>
                        <a:t>0007</a:t>
                      </a:r>
                    </a:p>
                  </a:txBody>
                  <a:tcPr/>
                </a:tc>
                <a:tc>
                  <a:txBody>
                    <a:bodyPr/>
                    <a:lstStyle/>
                    <a:p>
                      <a:pPr algn="ctr"/>
                      <a:r>
                        <a:rPr lang="es-ES" sz="1400" dirty="0"/>
                        <a:t>PLR5</a:t>
                      </a:r>
                    </a:p>
                  </a:txBody>
                  <a:tcPr/>
                </a:tc>
                <a:extLst>
                  <a:ext uri="{0D108BD9-81ED-4DB2-BD59-A6C34878D82A}">
                    <a16:rowId xmlns:a16="http://schemas.microsoft.com/office/drawing/2014/main" val="3695949453"/>
                  </a:ext>
                </a:extLst>
              </a:tr>
              <a:tr h="218186">
                <a:tc>
                  <a:txBody>
                    <a:bodyPr/>
                    <a:lstStyle/>
                    <a:p>
                      <a:pPr algn="ctr"/>
                      <a:r>
                        <a:rPr lang="es-ES" sz="1400" dirty="0"/>
                        <a:t>0008</a:t>
                      </a:r>
                    </a:p>
                  </a:txBody>
                  <a:tcPr/>
                </a:tc>
                <a:tc>
                  <a:txBody>
                    <a:bodyPr/>
                    <a:lstStyle/>
                    <a:p>
                      <a:pPr algn="ctr"/>
                      <a:r>
                        <a:rPr lang="es-ES" sz="1400" dirty="0"/>
                        <a:t>PLR5</a:t>
                      </a:r>
                    </a:p>
                  </a:txBody>
                  <a:tcPr/>
                </a:tc>
                <a:extLst>
                  <a:ext uri="{0D108BD9-81ED-4DB2-BD59-A6C34878D82A}">
                    <a16:rowId xmlns:a16="http://schemas.microsoft.com/office/drawing/2014/main" val="2629080447"/>
                  </a:ext>
                </a:extLst>
              </a:tr>
              <a:tr h="218186">
                <a:tc>
                  <a:txBody>
                    <a:bodyPr/>
                    <a:lstStyle/>
                    <a:p>
                      <a:pPr algn="ctr"/>
                      <a:r>
                        <a:rPr lang="es-ES" sz="1400" dirty="0"/>
                        <a:t>0009</a:t>
                      </a:r>
                    </a:p>
                  </a:txBody>
                  <a:tcPr/>
                </a:tc>
                <a:tc>
                  <a:txBody>
                    <a:bodyPr/>
                    <a:lstStyle/>
                    <a:p>
                      <a:pPr algn="ctr"/>
                      <a:r>
                        <a:rPr lang="es-ES" sz="1400" dirty="0"/>
                        <a:t>PLR5</a:t>
                      </a:r>
                    </a:p>
                  </a:txBody>
                  <a:tcPr/>
                </a:tc>
                <a:extLst>
                  <a:ext uri="{0D108BD9-81ED-4DB2-BD59-A6C34878D82A}">
                    <a16:rowId xmlns:a16="http://schemas.microsoft.com/office/drawing/2014/main" val="3791852728"/>
                  </a:ext>
                </a:extLst>
              </a:tr>
              <a:tr h="218186">
                <a:tc>
                  <a:txBody>
                    <a:bodyPr/>
                    <a:lstStyle/>
                    <a:p>
                      <a:pPr algn="ctr"/>
                      <a:r>
                        <a:rPr lang="es-ES" sz="1400" dirty="0"/>
                        <a:t>0010</a:t>
                      </a:r>
                    </a:p>
                  </a:txBody>
                  <a:tcPr/>
                </a:tc>
                <a:tc>
                  <a:txBody>
                    <a:bodyPr/>
                    <a:lstStyle/>
                    <a:p>
                      <a:pPr algn="ctr"/>
                      <a:r>
                        <a:rPr lang="es-ES" sz="1400" dirty="0"/>
                        <a:t>UXR5</a:t>
                      </a:r>
                    </a:p>
                  </a:txBody>
                  <a:tcPr/>
                </a:tc>
                <a:extLst>
                  <a:ext uri="{0D108BD9-81ED-4DB2-BD59-A6C34878D82A}">
                    <a16:rowId xmlns:a16="http://schemas.microsoft.com/office/drawing/2014/main" val="2784731796"/>
                  </a:ext>
                </a:extLst>
              </a:tr>
            </a:tbl>
          </a:graphicData>
        </a:graphic>
      </p:graphicFrame>
      <p:cxnSp>
        <p:nvCxnSpPr>
          <p:cNvPr id="9" name="Conector recto 8">
            <a:extLst>
              <a:ext uri="{FF2B5EF4-FFF2-40B4-BE49-F238E27FC236}">
                <a16:creationId xmlns:a16="http://schemas.microsoft.com/office/drawing/2014/main" id="{0574CD8F-DBAE-4022-9E40-142B44475B6F}"/>
              </a:ext>
            </a:extLst>
          </p:cNvPr>
          <p:cNvCxnSpPr>
            <a:cxnSpLocks/>
          </p:cNvCxnSpPr>
          <p:nvPr/>
        </p:nvCxnSpPr>
        <p:spPr>
          <a:xfrm>
            <a:off x="6191075" y="729842"/>
            <a:ext cx="0" cy="541089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62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latin typeface="Bahnschrift SemiLight" panose="020B0502040204020203" pitchFamily="34" charset="0"/>
              </a:rPr>
              <a:t>DATA TYPES</a:t>
            </a:r>
          </a:p>
        </p:txBody>
      </p:sp>
      <p:pic>
        <p:nvPicPr>
          <p:cNvPr id="7174" name="Picture 6" descr="SQL Data Types - JournalDev">
            <a:extLst>
              <a:ext uri="{FF2B5EF4-FFF2-40B4-BE49-F238E27FC236}">
                <a16:creationId xmlns:a16="http://schemas.microsoft.com/office/drawing/2014/main" id="{7FD1712E-5267-460F-96B8-2164B43BB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74" y="1690688"/>
            <a:ext cx="6148873" cy="461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95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366</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SemiLight</vt:lpstr>
      <vt:lpstr>Calibri</vt:lpstr>
      <vt:lpstr>Calibri Light</vt:lpstr>
      <vt:lpstr>Tema de Office</vt:lpstr>
      <vt:lpstr>PowerPoint Presentation</vt:lpstr>
      <vt:lpstr>¿Qué es una Base de Datos?</vt:lpstr>
      <vt:lpstr>Tipos de bases de datos</vt:lpstr>
      <vt:lpstr>Características principales de una BD relacional</vt:lpstr>
      <vt:lpstr>Tipos de bases de datos</vt:lpstr>
      <vt:lpstr>PowerPoint Presentation</vt:lpstr>
      <vt:lpstr>Modelo de datos</vt:lpstr>
      <vt:lpstr>PowerPoint Presentation</vt:lpstr>
      <vt:lpstr>DATA TYPES</vt:lpstr>
      <vt:lpstr>¿Que es SQL?</vt:lpstr>
      <vt:lpstr>Sentencias SQL</vt:lpstr>
      <vt:lpstr>Cheatsheet</vt:lpstr>
      <vt:lpstr>JOINS</vt:lpstr>
      <vt:lpstr>Recursos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Ortiz</dc:creator>
  <cp:lastModifiedBy>Daniel Vivas</cp:lastModifiedBy>
  <cp:revision>16</cp:revision>
  <dcterms:created xsi:type="dcterms:W3CDTF">2020-07-06T13:21:30Z</dcterms:created>
  <dcterms:modified xsi:type="dcterms:W3CDTF">2022-05-09T08:41:33Z</dcterms:modified>
</cp:coreProperties>
</file>