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4" r:id="rId3"/>
    <p:sldId id="303" r:id="rId4"/>
    <p:sldId id="259" r:id="rId5"/>
    <p:sldId id="267" r:id="rId6"/>
    <p:sldId id="299" r:id="rId7"/>
    <p:sldId id="294" r:id="rId8"/>
    <p:sldId id="261" r:id="rId9"/>
    <p:sldId id="262" r:id="rId10"/>
    <p:sldId id="263" r:id="rId11"/>
    <p:sldId id="296" r:id="rId12"/>
    <p:sldId id="297" r:id="rId13"/>
    <p:sldId id="298" r:id="rId14"/>
    <p:sldId id="300" r:id="rId15"/>
    <p:sldId id="266" r:id="rId16"/>
    <p:sldId id="302" r:id="rId17"/>
    <p:sldId id="304" r:id="rId18"/>
    <p:sldId id="30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91"/>
    <a:srgbClr val="903E98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INTRODUCTION TO DEEP LEARNING IN PRACTICE WITH PYTORCH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ep-learning-with-pytorch/" TargetMode="External"/><Relationship Id="rId3" Type="http://schemas.openxmlformats.org/officeDocument/2006/relationships/hyperlink" Target="https://vguigue.github.io/" TargetMode="External"/><Relationship Id="rId7" Type="http://schemas.openxmlformats.org/officeDocument/2006/relationships/hyperlink" Target="https://udlbook.github.io/udlbook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xmo.io/deep-learning-workshop/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vast (unreasonable?)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dirty="0"/>
              <a:t>Competition between large companies (Microsoft, Meta, Google)</a:t>
            </a:r>
          </a:p>
          <a:p>
            <a:pPr lvl="1"/>
            <a:r>
              <a:rPr lang="en-US" dirty="0"/>
              <a:t>Tools that are relatively accessible to non-experts</a:t>
            </a:r>
          </a:p>
          <a:p>
            <a:pPr lvl="1"/>
            <a:r>
              <a:rPr lang="en-US" dirty="0"/>
              <a:t>Considerable amount of 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(Sam Altman, Eliezer </a:t>
            </a:r>
            <a:r>
              <a:rPr lang="en-US" dirty="0" err="1"/>
              <a:t>Yudkowsky</a:t>
            </a:r>
            <a:r>
              <a:rPr lang="en-US" dirty="0"/>
              <a:t>, Yann Le </a:t>
            </a:r>
            <a:r>
              <a:rPr lang="en-US" dirty="0" err="1"/>
              <a:t>Cunn</a:t>
            </a:r>
            <a:r>
              <a:rPr lang="en-US" dirty="0"/>
              <a:t>, Gary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(currently) most popular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37EB5B-0219-4A7A-B1B7-A53BFF273A5B}"/>
              </a:ext>
            </a:extLst>
          </p:cNvPr>
          <p:cNvGrpSpPr/>
          <p:nvPr/>
        </p:nvGrpSpPr>
        <p:grpSpPr>
          <a:xfrm>
            <a:off x="8604506" y="1723998"/>
            <a:ext cx="3279175" cy="1411563"/>
            <a:chOff x="8090442" y="1593682"/>
            <a:chExt cx="3279175" cy="14115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BF4864E-9C47-4116-AF09-0122D1E1D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442" y="1593682"/>
              <a:ext cx="2886478" cy="962159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4571733-46A4-4D0D-BF5D-50F5A7A33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223" y="2219851"/>
              <a:ext cx="785394" cy="78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72B1539-ED64-4668-B741-1ED97EBE8E56}"/>
              </a:ext>
            </a:extLst>
          </p:cNvPr>
          <p:cNvGrpSpPr/>
          <p:nvPr/>
        </p:nvGrpSpPr>
        <p:grpSpPr>
          <a:xfrm>
            <a:off x="7941709" y="3304810"/>
            <a:ext cx="3648094" cy="1246213"/>
            <a:chOff x="8212237" y="3896649"/>
            <a:chExt cx="3648094" cy="12462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4D9687-C675-4847-88B4-B444EE070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7" y="3896649"/>
              <a:ext cx="3166307" cy="78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eta Logo and symbol, meaning, history, PNG">
              <a:extLst>
                <a:ext uri="{FF2B5EF4-FFF2-40B4-BE49-F238E27FC236}">
                  <a16:creationId xmlns:a16="http://schemas.microsoft.com/office/drawing/2014/main" id="{774380EA-E6B5-4439-B8AE-0B24F39A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053" y="4578518"/>
              <a:ext cx="1003278" cy="56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141BF0-FB45-4064-B75A-162F325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42" y="4515840"/>
            <a:ext cx="2794087" cy="6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FF8354-BF44-4DA9-9AE9-8CC6253AD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61" y="5100607"/>
            <a:ext cx="2857500" cy="885825"/>
          </a:xfrm>
          <a:prstGeom prst="rect">
            <a:avLst/>
          </a:prstGeom>
        </p:spPr>
      </p:pic>
      <p:pic>
        <p:nvPicPr>
          <p:cNvPr id="2062" name="Picture 14" descr="Partenariat avec l'Université de Montréal - Nantes Université">
            <a:extLst>
              <a:ext uri="{FF2B5EF4-FFF2-40B4-BE49-F238E27FC236}">
                <a16:creationId xmlns:a16="http://schemas.microsoft.com/office/drawing/2014/main" id="{4FCBC75B-6ED0-43B7-87B7-313E9CEC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2" y="5434642"/>
            <a:ext cx="2112678" cy="9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nsorflow logo - Icônes Médias sociaux et logos">
            <a:extLst>
              <a:ext uri="{FF2B5EF4-FFF2-40B4-BE49-F238E27FC236}">
                <a16:creationId xmlns:a16="http://schemas.microsoft.com/office/drawing/2014/main" id="{FEF783FE-87BA-445D-9FB9-29E5CA5D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2" y="421633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 </a:t>
            </a:r>
            <a:r>
              <a:rPr lang="en-US" dirty="0"/>
              <a:t>and others)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Relatively easy to use, loved by practitioners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67FD-0D35-4596-A0F1-D166884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2CBB8-BE4C-4514-9DD1-4457C28B9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3E33EBC-7CC5-494A-9B7A-73E55A85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92" y="1773721"/>
            <a:ext cx="1995555" cy="1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D53222-75AC-4509-B63C-DA427A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73" y="1999527"/>
            <a:ext cx="4485681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7D8994A-514C-4C79-913C-95E8A3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3325295"/>
            <a:ext cx="2238117" cy="25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42F6-9C35-4919-8CF2-5FCD25938C67}"/>
              </a:ext>
            </a:extLst>
          </p:cNvPr>
          <p:cNvSpPr/>
          <p:nvPr/>
        </p:nvSpPr>
        <p:spPr>
          <a:xfrm>
            <a:off x="6982986" y="5682740"/>
            <a:ext cx="4485681" cy="832870"/>
          </a:xfrm>
          <a:prstGeom prst="rect">
            <a:avLst/>
          </a:prstGeom>
          <a:solidFill>
            <a:srgbClr val="903E98"/>
          </a:solidFill>
          <a:ln>
            <a:solidFill>
              <a:srgbClr val="69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FLAX </a:t>
            </a:r>
            <a:br>
              <a:rPr lang="en-US" sz="2800" dirty="0"/>
            </a:br>
            <a:r>
              <a:rPr lang="en-US" sz="2800" dirty="0"/>
              <a:t>neural network library in JAX</a:t>
            </a:r>
          </a:p>
        </p:txBody>
      </p:sp>
    </p:spTree>
    <p:extLst>
      <p:ext uri="{BB962C8B-B14F-4D97-AF65-F5344CB8AC3E}">
        <p14:creationId xmlns:p14="http://schemas.microsoft.com/office/powerpoint/2010/main" val="20876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99907B-B1AF-490F-B54B-BC169006C180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B09DAC-BF03-4263-B0AA-EE9AA4363A9F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AB8ACA-8B9D-4A69-B9C7-CB229148662A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02F0317-2B92-4D43-98BD-F74DB5151E08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6FF4C34-2A37-42DF-9F01-8D7F86FEE0D6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1139848" y="1662271"/>
            <a:ext cx="3026005" cy="1439148"/>
          </a:xfrm>
          <a:prstGeom prst="wedgeRectCallout">
            <a:avLst>
              <a:gd name="adj1" fmla="val 92251"/>
              <a:gd name="adj2" fmla="val 9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Pacing likely all over the place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8D352777-DCB3-40FB-8D28-1735732FD6E9}"/>
              </a:ext>
            </a:extLst>
          </p:cNvPr>
          <p:cNvSpPr/>
          <p:nvPr/>
        </p:nvSpPr>
        <p:spPr>
          <a:xfrm>
            <a:off x="8715867" y="4768452"/>
            <a:ext cx="3026005" cy="143914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Expect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17547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718F99E1-3FE9-494B-86BA-5C44D04E1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E9179F8-D187-4E98-9D28-733A80F97B89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4FEBA0F-3EE8-4F0C-9A0F-2843F54D9EF7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FEA87B9-F6E4-4891-AA8C-C48CDA53F3E9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92BAD65-04E2-44E3-9486-B33259A4F925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E2582E1-FF05-4F08-87C6-B5411108EE5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D4BA9B88-F076-43A6-BB75-D53600509014}"/>
              </a:ext>
            </a:extLst>
          </p:cNvPr>
          <p:cNvSpPr/>
          <p:nvPr/>
        </p:nvSpPr>
        <p:spPr>
          <a:xfrm>
            <a:off x="3149337" y="1112362"/>
            <a:ext cx="5665510" cy="1885361"/>
          </a:xfrm>
          <a:prstGeom prst="wedgeRectCallout">
            <a:avLst>
              <a:gd name="adj1" fmla="val 83451"/>
              <a:gd name="adj2" fmla="val -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April 12, 10:00-12:00</a:t>
            </a:r>
          </a:p>
          <a:p>
            <a:pPr algn="ctr"/>
            <a:r>
              <a:rPr lang="en-US" sz="2400" i="1" dirty="0"/>
              <a:t>Relational Concept Bottleneck Models</a:t>
            </a:r>
          </a:p>
          <a:p>
            <a:pPr algn="ctr"/>
            <a:r>
              <a:rPr lang="en-US" sz="2400" b="1" dirty="0"/>
              <a:t>Pietro </a:t>
            </a:r>
            <a:r>
              <a:rPr lang="en-US" sz="2400" b="1" dirty="0" err="1"/>
              <a:t>Barbiero</a:t>
            </a:r>
            <a:r>
              <a:rPr lang="en-US" sz="2400" dirty="0"/>
              <a:t> (Cambridge, UK and Univ.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Svizzera</a:t>
            </a:r>
            <a:r>
              <a:rPr lang="en-US" sz="2400" dirty="0"/>
              <a:t> </a:t>
            </a:r>
            <a:r>
              <a:rPr lang="en-US" sz="2400" dirty="0" err="1"/>
              <a:t>Italiana</a:t>
            </a:r>
            <a:r>
              <a:rPr lang="en-US" sz="2400" dirty="0"/>
              <a:t>, Switzerland)</a:t>
            </a:r>
          </a:p>
        </p:txBody>
      </p: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270A8EC9-15BE-49F9-B3C7-847241402EEF}"/>
              </a:ext>
            </a:extLst>
          </p:cNvPr>
          <p:cNvSpPr/>
          <p:nvPr/>
        </p:nvSpPr>
        <p:spPr>
          <a:xfrm>
            <a:off x="5367777" y="4707161"/>
            <a:ext cx="3026005" cy="93006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“Buffer” day</a:t>
            </a:r>
          </a:p>
        </p:txBody>
      </p:sp>
    </p:spTree>
    <p:extLst>
      <p:ext uri="{BB962C8B-B14F-4D97-AF65-F5344CB8AC3E}">
        <p14:creationId xmlns:p14="http://schemas.microsoft.com/office/powerpoint/2010/main" val="225430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8C136-996D-4F49-87AB-E812DA0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4ECF7-0661-481E-81F7-C5680B97B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you are copying from one source, it’s </a:t>
            </a:r>
            <a:r>
              <a:rPr lang="en-US" i="1" dirty="0"/>
              <a:t>plagiarism</a:t>
            </a:r>
            <a:r>
              <a:rPr lang="en-US" dirty="0"/>
              <a:t>; when you are copying from multiple sources, it’s </a:t>
            </a:r>
            <a:r>
              <a:rPr lang="en-US" b="1" dirty="0"/>
              <a:t>research</a:t>
            </a:r>
            <a:r>
              <a:rPr lang="en-US" dirty="0"/>
              <a:t>.”</a:t>
            </a:r>
          </a:p>
          <a:p>
            <a:pPr marL="0" indent="0" algn="r">
              <a:buNone/>
            </a:pPr>
            <a:r>
              <a:rPr lang="en-US" sz="2400" dirty="0"/>
              <a:t>--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Prof.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NonBreakingSpaceOverride"/>
              </a:rPr>
              <a:t>Notestein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, Yale, 1929</a:t>
            </a:r>
            <a:endParaRPr lang="en-US" sz="2400" dirty="0"/>
          </a:p>
        </p:txBody>
      </p:sp>
      <p:pic>
        <p:nvPicPr>
          <p:cNvPr id="1026" name="Picture 2" descr="ma tête">
            <a:extLst>
              <a:ext uri="{FF2B5EF4-FFF2-40B4-BE49-F238E27FC236}">
                <a16:creationId xmlns:a16="http://schemas.microsoft.com/office/drawing/2014/main" id="{B1E8C33F-0F3E-4B89-9CED-526DBC1F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9817"/>
            <a:ext cx="1454752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5B0317-C344-42A2-8CE1-A15A84D6196F}"/>
              </a:ext>
            </a:extLst>
          </p:cNvPr>
          <p:cNvSpPr txBox="1"/>
          <p:nvPr/>
        </p:nvSpPr>
        <p:spPr>
          <a:xfrm>
            <a:off x="2292952" y="3079817"/>
            <a:ext cx="604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</a:t>
            </a:r>
            <a:r>
              <a:rPr lang="en-US" b="1" dirty="0"/>
              <a:t>Vincent </a:t>
            </a:r>
            <a:r>
              <a:rPr lang="en-US" b="1" dirty="0" err="1"/>
              <a:t>Guige</a:t>
            </a:r>
            <a:r>
              <a:rPr lang="en-US" dirty="0"/>
              <a:t>, </a:t>
            </a:r>
            <a:r>
              <a:rPr lang="en-US" dirty="0" err="1"/>
              <a:t>AgroParisTech</a:t>
            </a:r>
            <a:r>
              <a:rPr lang="en-US" dirty="0"/>
              <a:t> &amp; Sorbonne University, </a:t>
            </a:r>
          </a:p>
          <a:p>
            <a:r>
              <a:rPr lang="en-US" dirty="0"/>
              <a:t>here depicted with cool sunglasses, </a:t>
            </a:r>
            <a:r>
              <a:rPr lang="en-US" dirty="0">
                <a:hlinkClick r:id="rId3"/>
              </a:rPr>
              <a:t>https://vguigue.github.io/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front cover">
            <a:extLst>
              <a:ext uri="{FF2B5EF4-FFF2-40B4-BE49-F238E27FC236}">
                <a16:creationId xmlns:a16="http://schemas.microsoft.com/office/drawing/2014/main" id="{B16633F5-5ED1-475A-A05A-A594A91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70" y="4311995"/>
            <a:ext cx="1444185" cy="16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Learning with PyTorch: Build, train, and tune neural networks using Python tools">
            <a:extLst>
              <a:ext uri="{FF2B5EF4-FFF2-40B4-BE49-F238E27FC236}">
                <a16:creationId xmlns:a16="http://schemas.microsoft.com/office/drawing/2014/main" id="{D2B2AE93-CF29-488E-9023-B37640B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34" y="4311640"/>
            <a:ext cx="1290756" cy="1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DBDE6-007C-4B36-8A91-8EA0E0E45606}"/>
              </a:ext>
            </a:extLst>
          </p:cNvPr>
          <p:cNvSpPr txBox="1"/>
          <p:nvPr/>
        </p:nvSpPr>
        <p:spPr>
          <a:xfrm>
            <a:off x="18847" y="5047708"/>
            <a:ext cx="754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“Practical deep learning”, </a:t>
            </a:r>
            <a:r>
              <a:rPr lang="en-US" dirty="0">
                <a:hlinkClick r:id="rId6"/>
              </a:rPr>
              <a:t>https://jxmo.io/deep-learning-workshop/</a:t>
            </a:r>
            <a:endParaRPr lang="en-US" dirty="0"/>
          </a:p>
          <a:p>
            <a:pPr algn="r"/>
            <a:r>
              <a:rPr lang="en-US" dirty="0"/>
              <a:t>“Understanding deep learning”, </a:t>
            </a:r>
            <a:r>
              <a:rPr lang="en-US" dirty="0">
                <a:hlinkClick r:id="rId7"/>
              </a:rPr>
              <a:t>https://udlbook.github.io/udlbook/</a:t>
            </a:r>
            <a:endParaRPr lang="en-US" dirty="0"/>
          </a:p>
          <a:p>
            <a:pPr algn="r"/>
            <a:r>
              <a:rPr lang="en-US" dirty="0"/>
              <a:t>“Deep learning with </a:t>
            </a:r>
            <a:r>
              <a:rPr lang="en-US" dirty="0" err="1"/>
              <a:t>pytorch</a:t>
            </a:r>
            <a:r>
              <a:rPr lang="en-US" dirty="0"/>
              <a:t>”, </a:t>
            </a:r>
            <a:r>
              <a:rPr lang="en-US" dirty="0">
                <a:hlinkClick r:id="rId8"/>
              </a:rPr>
              <a:t>https://github.com/deep-learning-with-pytorch/</a:t>
            </a:r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7322D805-F75E-44F4-9C08-9A2D7F2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01" y="4311641"/>
            <a:ext cx="1594365" cy="1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Overview of deep learning architectures and applications, using </a:t>
            </a:r>
            <a:r>
              <a:rPr lang="en-US" sz="4800" b="1" dirty="0" err="1"/>
              <a:t>pytorch</a:t>
            </a:r>
            <a:r>
              <a:rPr lang="en-US" sz="4800" dirty="0"/>
              <a:t> as the support library</a:t>
            </a:r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01530-B686-4704-9C93-7893638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class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E2153-6DC0-4D55-855B-A5F2C0C5B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 the end of the class, you should know</a:t>
            </a:r>
          </a:p>
          <a:p>
            <a:pPr lvl="1"/>
            <a:r>
              <a:rPr lang="it-IT" dirty="0"/>
              <a:t>Deep Learning architectures suited to different problems</a:t>
            </a:r>
          </a:p>
          <a:p>
            <a:pPr lvl="1"/>
            <a:r>
              <a:rPr lang="it-IT" dirty="0"/>
              <a:t>Problems for which DL is suited, and problems for which it is not</a:t>
            </a:r>
          </a:p>
          <a:p>
            <a:pPr lvl="1"/>
            <a:r>
              <a:rPr lang="it-IT" dirty="0"/>
              <a:t>Basic usage of pytorch and a few other DL libraries</a:t>
            </a:r>
          </a:p>
          <a:p>
            <a:pPr lvl="1"/>
            <a:r>
              <a:rPr lang="it-IT" dirty="0"/>
              <a:t>Where to find and how to use large pre-trained models</a:t>
            </a:r>
            <a:endParaRPr lang="en-US" dirty="0"/>
          </a:p>
          <a:p>
            <a:pPr lvl="1"/>
            <a:r>
              <a:rPr lang="en-US" dirty="0"/>
              <a:t>Keywords to perform further research/reading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5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questions: who am I, why are we here?</a:t>
            </a:r>
          </a:p>
          <a:p>
            <a:r>
              <a:rPr lang="it-IT" dirty="0"/>
              <a:t>Current state of the field: why deep learning, why pytorch?</a:t>
            </a:r>
          </a:p>
          <a:p>
            <a:r>
              <a:rPr lang="it-IT" dirty="0"/>
              <a:t>(Tentative) Planning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technique among many in Machine Learning</a:t>
            </a:r>
          </a:p>
          <a:p>
            <a:r>
              <a:rPr lang="en-US" dirty="0"/>
              <a:t>Rebranding of Artificial Neural Networks</a:t>
            </a:r>
          </a:p>
          <a:p>
            <a:r>
              <a:rPr lang="en-US" dirty="0"/>
              <a:t>Currently extremely successful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4B1183-E103-4427-9DF7-4DD64B13708D}"/>
              </a:ext>
            </a:extLst>
          </p:cNvPr>
          <p:cNvSpPr/>
          <p:nvPr/>
        </p:nvSpPr>
        <p:spPr>
          <a:xfrm>
            <a:off x="2545237" y="3429000"/>
            <a:ext cx="8808563" cy="2660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Artificial Intelligence (AI)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5D9FB8-59BD-41F1-950F-F06753E594FD}"/>
              </a:ext>
            </a:extLst>
          </p:cNvPr>
          <p:cNvSpPr/>
          <p:nvPr/>
        </p:nvSpPr>
        <p:spPr>
          <a:xfrm>
            <a:off x="5929460" y="4194928"/>
            <a:ext cx="5307291" cy="18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Machine Learning (ML)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682D90-7152-4F7C-8B5F-A873536A1CAE}"/>
              </a:ext>
            </a:extLst>
          </p:cNvPr>
          <p:cNvSpPr/>
          <p:nvPr/>
        </p:nvSpPr>
        <p:spPr>
          <a:xfrm>
            <a:off x="7098384" y="5052767"/>
            <a:ext cx="3987538" cy="848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(DL, DNN)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8F7EDB-C951-4A64-8BD9-CAE7E276A0E7}"/>
              </a:ext>
            </a:extLst>
          </p:cNvPr>
          <p:cNvSpPr/>
          <p:nvPr/>
        </p:nvSpPr>
        <p:spPr>
          <a:xfrm>
            <a:off x="2950590" y="4279146"/>
            <a:ext cx="2394408" cy="735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AI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E50EF4-5244-4C72-B4DF-8D9082E4F6E0}"/>
              </a:ext>
            </a:extLst>
          </p:cNvPr>
          <p:cNvSpPr/>
          <p:nvPr/>
        </p:nvSpPr>
        <p:spPr>
          <a:xfrm>
            <a:off x="2950590" y="5109327"/>
            <a:ext cx="2394408" cy="735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endParaRPr lang="en-US" dirty="0"/>
          </a:p>
          <a:p>
            <a:r>
              <a:rPr lang="en-US" dirty="0"/>
              <a:t>General Purpose Graphic Processing Units (GPGPUs)</a:t>
            </a:r>
          </a:p>
          <a:p>
            <a:pPr lvl="1"/>
            <a:r>
              <a:rPr lang="en-US" dirty="0"/>
              <a:t>GPUs originally created for gaming, lots of processors (low-spec)</a:t>
            </a:r>
          </a:p>
          <a:p>
            <a:pPr lvl="1"/>
            <a:r>
              <a:rPr lang="en-US" dirty="0"/>
              <a:t>Great for </a:t>
            </a:r>
            <a:r>
              <a:rPr lang="en-US" i="1" dirty="0"/>
              <a:t>massive parallelization</a:t>
            </a:r>
            <a:r>
              <a:rPr lang="en-US" dirty="0"/>
              <a:t> of simple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Office PowerPoint</Application>
  <PresentationFormat>Grand écran</PresentationFormat>
  <Paragraphs>137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NonBreakingSpaceOverride</vt:lpstr>
      <vt:lpstr>Raleway</vt:lpstr>
      <vt:lpstr>Thème Office</vt:lpstr>
      <vt:lpstr>Introduction to Deep Learning in Practice with pytorch</vt:lpstr>
      <vt:lpstr>Objective of this class</vt:lpstr>
      <vt:lpstr>Objective of the class</vt:lpstr>
      <vt:lpstr>Outline</vt:lpstr>
      <vt:lpstr>Who am I?</vt:lpstr>
      <vt:lpstr>What is deep learning?</vt:lpstr>
      <vt:lpstr>Why is this subject relevant now?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Competition</vt:lpstr>
      <vt:lpstr>(Tentative) Planning</vt:lpstr>
      <vt:lpstr>(Tentative) Planning</vt:lpstr>
      <vt:lpstr>(Tentative) Planning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127</cp:revision>
  <dcterms:created xsi:type="dcterms:W3CDTF">2020-06-05T13:14:31Z</dcterms:created>
  <dcterms:modified xsi:type="dcterms:W3CDTF">2024-04-01T07:57:06Z</dcterms:modified>
</cp:coreProperties>
</file>