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1" r:id="rId33"/>
    <p:sldId id="312" r:id="rId34"/>
    <p:sldId id="313" r:id="rId35"/>
    <p:sldId id="315" r:id="rId36"/>
    <p:sldId id="316" r:id="rId37"/>
    <p:sldId id="310" r:id="rId38"/>
    <p:sldId id="261" r:id="rId39"/>
    <p:sldId id="260" r:id="rId40"/>
    <p:sldId id="267" r:id="rId41"/>
    <p:sldId id="268" r:id="rId42"/>
    <p:sldId id="264" r:id="rId43"/>
    <p:sldId id="265" r:id="rId44"/>
    <p:sldId id="266" r:id="rId45"/>
    <p:sldId id="263" r:id="rId46"/>
    <p:sldId id="269" r:id="rId47"/>
    <p:sldId id="270" r:id="rId48"/>
    <p:sldId id="271" r:id="rId49"/>
    <p:sldId id="272" r:id="rId50"/>
    <p:sldId id="273" r:id="rId51"/>
    <p:sldId id="274" r:id="rId52"/>
    <p:sldId id="277" r:id="rId53"/>
    <p:sldId id="275" r:id="rId54"/>
    <p:sldId id="290" r:id="rId55"/>
    <p:sldId id="276" r:id="rId56"/>
    <p:sldId id="291" r:id="rId57"/>
    <p:sldId id="262" r:id="rId5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  <a:srgbClr val="E7E6E6"/>
    <a:srgbClr val="D6DCE5"/>
    <a:srgbClr val="FFC000"/>
    <a:srgbClr val="F4969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E7E8-8E6A-4A61-AD3D-CF5126251B6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E2C5-71DD-4260-BB6A-8A331DF35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REFRESHER ON NEURAL NETWORKS AND PHILOSOPHY OF PYTORCH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and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</p:spTree>
    <p:extLst>
      <p:ext uri="{BB962C8B-B14F-4D97-AF65-F5344CB8AC3E}">
        <p14:creationId xmlns:p14="http://schemas.microsoft.com/office/powerpoint/2010/main" val="20771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4548"/>
              </p:ext>
            </p:extLst>
          </p:nvPr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58963"/>
              <a:gd name="adj2" fmla="val -121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the case of a neural network, what are the </a:t>
            </a:r>
            <a:r>
              <a:rPr lang="en-US" b="1" dirty="0">
                <a:solidFill>
                  <a:srgbClr val="FFC000"/>
                </a:solidFill>
              </a:rPr>
              <a:t>parameters</a:t>
            </a:r>
            <a:r>
              <a:rPr lang="en-US" dirty="0"/>
              <a:t> to be optimized?</a:t>
            </a:r>
          </a:p>
        </p:txBody>
      </p: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/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example, with 5 inputs and 10 neurons in the hidden layer, we will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=5⋅10+10=60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/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…and with 3 outputs, we will 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=10⋅3+3=33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/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a remarkable total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blipFill>
                <a:blip r:embed="rId6"/>
                <a:stretch>
                  <a:fillRect t="-469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3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86A91DC-C8FB-4A69-933C-290572096299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0C70073-A459-4BFE-93C0-191816B34DE0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7061AD-54A9-430B-B2BD-A40A552A731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3FD2C92-8165-4493-9BBC-6853A7CBD544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CD825B-0910-4BFF-8CFA-672A083A2C82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8D1A203-F168-490F-BA93-2F84B4EBCD12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72771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4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4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=0.0⋅0.2+0.1⋅0.9+0.2⋅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−0.13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=0.4675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0.07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=0.5175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23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/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0.6⋅0.4675+0.7⋅0.5175+0.0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0.6554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9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6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47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0.6554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8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0.6554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chemin : horizontal 3">
            <a:extLst>
              <a:ext uri="{FF2B5EF4-FFF2-40B4-BE49-F238E27FC236}">
                <a16:creationId xmlns:a16="http://schemas.microsoft.com/office/drawing/2014/main" id="{84D040A4-9B23-4918-AAF2-C9A0FD9D9DE3}"/>
              </a:ext>
            </a:extLst>
          </p:cNvPr>
          <p:cNvSpPr/>
          <p:nvPr/>
        </p:nvSpPr>
        <p:spPr>
          <a:xfrm rot="19851604">
            <a:off x="1823709" y="2251327"/>
            <a:ext cx="8938707" cy="2310597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Matrix multiplications (and additions)</a:t>
            </a:r>
          </a:p>
          <a:p>
            <a:pPr algn="ctr"/>
            <a:r>
              <a:rPr lang="en-US" sz="4000" dirty="0"/>
              <a:t>with </a:t>
            </a:r>
            <a:r>
              <a:rPr lang="en-US" sz="4000" b="1" dirty="0"/>
              <a:t>several possible notations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3189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0.6554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4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0.6554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/>
                  <a:t>Final vector of shape=(1,1)</a:t>
                </a:r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blipFill>
                <a:blip r:embed="rId7"/>
                <a:stretch>
                  <a:fillRect r="-1033" b="-7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/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blipFill>
                <a:blip r:embed="rId9"/>
                <a:stretch>
                  <a:fillRect r="-1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0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881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2919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09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32C49930-D37E-4765-A2BF-2A9916E3973E}"/>
              </a:ext>
            </a:extLst>
          </p:cNvPr>
          <p:cNvSpPr/>
          <p:nvPr/>
        </p:nvSpPr>
        <p:spPr>
          <a:xfrm>
            <a:off x="6540044" y="4478927"/>
            <a:ext cx="2359341" cy="2338696"/>
          </a:xfrm>
          <a:prstGeom prst="wedgeRectCallout">
            <a:avLst>
              <a:gd name="adj1" fmla="val -21397"/>
              <a:gd name="adj2" fmla="val -8253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 is a column vector of shape=(2,N)</a:t>
            </a:r>
          </a:p>
        </p:txBody>
      </p: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C0563E5A-7DE2-49F6-8425-F184C809D654}"/>
              </a:ext>
            </a:extLst>
          </p:cNvPr>
          <p:cNvSpPr/>
          <p:nvPr/>
        </p:nvSpPr>
        <p:spPr>
          <a:xfrm>
            <a:off x="9733450" y="4474486"/>
            <a:ext cx="2359341" cy="2338696"/>
          </a:xfrm>
          <a:prstGeom prst="wedgeRectCallout">
            <a:avLst>
              <a:gd name="adj1" fmla="val -65348"/>
              <a:gd name="adj2" fmla="val -841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Output is a row vector, shape=(1,N)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2919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7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42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11DC9-4CD2-41CF-9713-FEA164B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flow of tensors through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6AF3B-A4E3-48AF-B0FB-886CAA1DE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generic name for n-dimensional arrays is </a:t>
            </a:r>
            <a:r>
              <a:rPr lang="en-US" b="1" dirty="0"/>
              <a:t>tensors</a:t>
            </a:r>
          </a:p>
          <a:p>
            <a:r>
              <a:rPr lang="en-US" dirty="0"/>
              <a:t>The high-level view of NNs (shared by multiple libraries)</a:t>
            </a:r>
          </a:p>
          <a:p>
            <a:pPr lvl="1"/>
            <a:r>
              <a:rPr lang="en-US" dirty="0"/>
              <a:t>Each network is a sequence of </a:t>
            </a:r>
            <a:r>
              <a:rPr lang="en-US" b="1" dirty="0"/>
              <a:t>layers</a:t>
            </a:r>
            <a:r>
              <a:rPr lang="en-US" dirty="0"/>
              <a:t> (or </a:t>
            </a:r>
            <a:r>
              <a:rPr lang="en-US" b="1" dirty="0"/>
              <a:t>modules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and output of each layer/module: </a:t>
            </a:r>
            <a:r>
              <a:rPr lang="en-US" b="1" dirty="0"/>
              <a:t>tensors</a:t>
            </a:r>
            <a:r>
              <a:rPr lang="en-US" dirty="0"/>
              <a:t> of a certain shape</a:t>
            </a:r>
          </a:p>
          <a:p>
            <a:pPr lvl="1"/>
            <a:r>
              <a:rPr lang="en-US" dirty="0"/>
              <a:t>The shape of the tensors is modified as data flows through NN</a:t>
            </a:r>
          </a:p>
          <a:p>
            <a:pPr lvl="1"/>
            <a:r>
              <a:rPr lang="en-US" dirty="0"/>
              <a:t>The output tensor is interpreted in a human-readable way</a:t>
            </a:r>
          </a:p>
        </p:txBody>
      </p:sp>
      <p:pic>
        <p:nvPicPr>
          <p:cNvPr id="4" name="Picture 16" descr="Tensorflow logo - Icônes Médias sociaux et logos">
            <a:extLst>
              <a:ext uri="{FF2B5EF4-FFF2-40B4-BE49-F238E27FC236}">
                <a16:creationId xmlns:a16="http://schemas.microsoft.com/office/drawing/2014/main" id="{CD12AFE8-DF64-4C66-A2A3-E6C52247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55" y="4304542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7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8B64-6848-458D-BCE8-A3DFDF3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Other possible notations to describe matrix multiplications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of a neuron are seen as column vectors</a:t>
                </a:r>
              </a:p>
              <a:p>
                <a:pPr lvl="1"/>
                <a:r>
                  <a:rPr lang="en-US" dirty="0"/>
                  <a:t>It is thus necessary to transpose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before multiplying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are seen as row vectors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34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21313"/>
              <a:gd name="adj2" fmla="val -1379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we are </a:t>
            </a:r>
            <a:r>
              <a:rPr lang="en-US" b="1" dirty="0"/>
              <a:t>learning</a:t>
            </a:r>
            <a:r>
              <a:rPr lang="en-US" dirty="0"/>
              <a:t>, how do we get the feedback to optimize the parameters?</a:t>
            </a:r>
          </a:p>
        </p:txBody>
      </p:sp>
    </p:spTree>
    <p:extLst>
      <p:ext uri="{BB962C8B-B14F-4D97-AF65-F5344CB8AC3E}">
        <p14:creationId xmlns:p14="http://schemas.microsoft.com/office/powerpoint/2010/main" val="129771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E332B-7372-4E26-A97E-E7F8F6A6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First, a </a:t>
                </a:r>
                <a:r>
                  <a:rPr lang="en-US" b="1" dirty="0"/>
                  <a:t>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to be defined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prediction</a:t>
                </a:r>
                <a:r>
                  <a:rPr lang="en-US" dirty="0"/>
                  <a:t> of the model;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ground truth</a:t>
                </a:r>
              </a:p>
              <a:p>
                <a:pPr lvl="1"/>
                <a:r>
                  <a:rPr lang="en-US" dirty="0"/>
                  <a:t>Typical choice for regression is mean/sum of squared errors</a:t>
                </a:r>
              </a:p>
              <a:p>
                <a:pPr lvl="1"/>
                <a:r>
                  <a:rPr lang="en-US" dirty="0"/>
                  <a:t>For classification is the scary-named </a:t>
                </a:r>
                <a:r>
                  <a:rPr lang="en-US" i="1" dirty="0"/>
                  <a:t>categorical cross-entropy</a:t>
                </a:r>
              </a:p>
              <a:p>
                <a:pPr lvl="1"/>
                <a:r>
                  <a:rPr lang="en-US" dirty="0"/>
                  <a:t>We want to </a:t>
                </a:r>
                <a:r>
                  <a:rPr lang="en-US" b="1" dirty="0"/>
                  <a:t>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if zero, perfect predictions</a:t>
                </a:r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parameters of the network</a:t>
                </a:r>
              </a:p>
              <a:p>
                <a:pPr lvl="1"/>
                <a:r>
                  <a:rPr lang="en-US" dirty="0"/>
                  <a:t>Modify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do that?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22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FB383-A35B-49E0-A962-31E81E3E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CB74-03A3-4F0E-923A-D631A4026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classic optimization algorithm is </a:t>
            </a:r>
            <a:r>
              <a:rPr lang="en-US" b="1" dirty="0"/>
              <a:t>gradient descent</a:t>
            </a:r>
          </a:p>
          <a:p>
            <a:pPr lvl="1"/>
            <a:r>
              <a:rPr lang="en-US" dirty="0"/>
              <a:t>If the derivative of the target function can be computed</a:t>
            </a:r>
          </a:p>
          <a:p>
            <a:pPr lvl="1"/>
            <a:r>
              <a:rPr lang="en-US" dirty="0"/>
              <a:t>Compute partial derivative </a:t>
            </a:r>
            <a:r>
              <a:rPr lang="en-US" dirty="0" err="1"/>
              <a:t>w.r.t.</a:t>
            </a:r>
            <a:r>
              <a:rPr lang="en-US" dirty="0"/>
              <a:t> each weight</a:t>
            </a:r>
          </a:p>
          <a:p>
            <a:pPr lvl="1"/>
            <a:r>
              <a:rPr lang="en-US" dirty="0"/>
              <a:t>Push each weight in the “right direction” by a bit (</a:t>
            </a:r>
            <a:r>
              <a:rPr lang="en-US" b="1" dirty="0"/>
              <a:t>learning rate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Evaluate loss function again, compute derivative, iterate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9D3CC-7EB3-48BA-AA5A-51981AD7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" y="3940376"/>
            <a:ext cx="4334480" cy="1838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9737CF-9925-4F2D-8479-4321E108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80" y="3940376"/>
            <a:ext cx="645885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1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8FF5-9E9F-4C09-BA1C-91DD130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in a single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at which the value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changes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Can be visualized as the slope of a tangent line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747DAA4-1E16-48F3-9D3F-10F1FA01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45" y="3075828"/>
            <a:ext cx="4138366" cy="29026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/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/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59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28E61-D0F6-43FE-88B3-B3D7EB53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Derivative in multiple dimensions is the </a:t>
                </a:r>
                <a:r>
                  <a:rPr lang="en-US" b="1" dirty="0"/>
                  <a:t>gradient</a:t>
                </a:r>
                <a:r>
                  <a:rPr lang="en-US" dirty="0"/>
                  <a:t> (</a:t>
                </a:r>
                <a:r>
                  <a:rPr lang="en-US" b="1" dirty="0"/>
                  <a:t>Jacobian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23A0C3D9-8CE7-40B4-A709-750B1B4D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70" y="3429000"/>
            <a:ext cx="4423730" cy="2357767"/>
          </a:xfrm>
          <a:prstGeom prst="rect">
            <a:avLst/>
          </a:prstGeom>
        </p:spPr>
      </p:pic>
      <p:pic>
        <p:nvPicPr>
          <p:cNvPr id="5" name="Picture 2" descr="Stochastic gradient descent | sciencesprings">
            <a:extLst>
              <a:ext uri="{FF2B5EF4-FFF2-40B4-BE49-F238E27FC236}">
                <a16:creationId xmlns:a16="http://schemas.microsoft.com/office/drawing/2014/main" id="{03388517-1E8F-4967-BE36-2915F7EA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69" y="3076875"/>
            <a:ext cx="3598289" cy="33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7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5FB54-63DF-40DA-88B0-694C25BB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582F1-7BFA-41AC-9FFF-9FEED42D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7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76B23-EFF4-4C5C-857C-3B80926B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view, shared by multiple libraries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B2CFE-B9F1-4E5B-BD15-C6BDC66FA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Sequence of modules</a:t>
            </a:r>
          </a:p>
          <a:p>
            <a:r>
              <a:rPr lang="en-US" dirty="0"/>
              <a:t>Flow of tensors in the network</a:t>
            </a:r>
          </a:p>
          <a:p>
            <a:r>
              <a:rPr lang="en-US" dirty="0"/>
              <a:t>Input and outputs are interpreted in human-readable way</a:t>
            </a:r>
          </a:p>
        </p:txBody>
      </p:sp>
    </p:spTree>
    <p:extLst>
      <p:ext uri="{BB962C8B-B14F-4D97-AF65-F5344CB8AC3E}">
        <p14:creationId xmlns:p14="http://schemas.microsoft.com/office/powerpoint/2010/main" val="151131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network</a:t>
            </a:r>
          </a:p>
          <a:p>
            <a:r>
              <a:rPr lang="en-US" i="1" dirty="0"/>
              <a:t>forward()</a:t>
            </a:r>
            <a:r>
              <a:rPr lang="en-US" dirty="0"/>
              <a:t> is called during training, so it’s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149C1797-1209-4F45-865D-0990C74388B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50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improvements over classic Neural Networks</a:t>
            </a:r>
          </a:p>
          <a:p>
            <a:pPr lvl="1"/>
            <a:r>
              <a:rPr lang="en-US" dirty="0"/>
              <a:t>New (more effective!) algorithms to optimize parameters</a:t>
            </a:r>
          </a:p>
          <a:p>
            <a:pPr lvl="1"/>
            <a:r>
              <a:rPr lang="en-US" dirty="0"/>
              <a:t>New architectures to deal with structured data</a:t>
            </a:r>
          </a:p>
          <a:p>
            <a:pPr lvl="1"/>
            <a:r>
              <a:rPr lang="en-US" dirty="0"/>
              <a:t>Better software engineering</a:t>
            </a:r>
          </a:p>
          <a:p>
            <a:pPr lvl="1"/>
            <a:r>
              <a:rPr lang="en-US" dirty="0"/>
              <a:t>More computing power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C317-2889-4ADC-9D07-47EE7E3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16B1E-4FBB-41EE-9A71-17A49DA36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iterations take a lot of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C41E-F5B5-46E1-9300-CDF4D0C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8B6D5-CEBE-4093-B9A8-58ADC56A9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Size of parameters 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191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2398709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1596256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7461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5AEB41D0-823A-45FF-BDD6-A08D7EADC833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089B0838-8899-4623-B53B-71468B76A287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CE3C0A31-1042-46BC-AE3C-75BA6D890634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5295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92885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371575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94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736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Somehow, using multiple layers </a:t>
            </a:r>
          </a:p>
        </p:txBody>
      </p:sp>
    </p:spTree>
    <p:extLst>
      <p:ext uri="{BB962C8B-B14F-4D97-AF65-F5344CB8AC3E}">
        <p14:creationId xmlns:p14="http://schemas.microsoft.com/office/powerpoint/2010/main" val="21438199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r>
              <a:rPr lang="en-US" dirty="0"/>
              <a:t>Computing on GPUs makes consistent PRNG difficult</a:t>
            </a:r>
          </a:p>
          <a:p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consistent behavior</a:t>
            </a:r>
          </a:p>
          <a:p>
            <a:endParaRPr lang="en-US" dirty="0"/>
          </a:p>
          <a:p>
            <a:r>
              <a:rPr lang="en-US" dirty="0"/>
              <a:t>Still, a few good practices: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F1EB6-DAD9-457F-9439-B1EFD21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FAQ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C01E-0BD0-4703-9F2F-562C1722F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Excellent resource for most common issues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E84D28B7-151E-41BD-BCD1-57B573A5E9D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14A2E14-CB2D-4639-83A8-E99A05562812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0BBC969-0468-47F3-92C1-7BD5B40A1761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248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85FC7880-1C03-4E32-AE24-74BFBC43C749}"/>
              </a:ext>
            </a:extLst>
          </p:cNvPr>
          <p:cNvSpPr/>
          <p:nvPr/>
        </p:nvSpPr>
        <p:spPr>
          <a:xfrm>
            <a:off x="375863" y="4562781"/>
            <a:ext cx="2581275" cy="629402"/>
          </a:xfrm>
          <a:prstGeom prst="wedgeRectCallout">
            <a:avLst>
              <a:gd name="adj1" fmla="val 54083"/>
              <a:gd name="adj2" fmla="val 113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</a:t>
            </a:r>
            <a:r>
              <a:rPr lang="en-US" b="1" dirty="0"/>
              <a:t>non-linearity</a:t>
            </a:r>
            <a:r>
              <a:rPr lang="en-US" dirty="0"/>
              <a:t>, increases </a:t>
            </a:r>
            <a:r>
              <a:rPr lang="en-US" b="1" dirty="0"/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B15ABEA6-90F4-4010-AD4F-96095D98A1DD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FE2817D4-A1F8-4DC5-93D8-6CCB6C64C1D5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7EAF5E45-46CA-4F99-AF49-04F3E320D005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27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F7ADE-6865-4517-B2ED-DD1107B6596D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73F591C-B15D-4BB1-883D-F3CB44651285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FE98BE7-4690-47BB-A8A2-A9975D3B8441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39FCF91-5B46-4B21-95B0-3B048C8CB5C6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0D8700F4-22F9-46DD-B510-EE8221470967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32BA8B0-4691-4A7A-AB82-9DED6E23CE2D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1CF0833-FCA1-4B00-990E-2EF92AA14544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C7EA84-3342-46EF-9A91-FDFD5C8ACB79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65CF43C-44CF-4DB7-8CDD-FEA81865E450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1E22C93-815D-4582-8222-70299C029BB2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7C8BA8A-6881-49F5-93E5-E1D4AEC830FC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DB6D6-06C7-4BFB-91E9-F790FEA6533F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D31C3-FF17-4D8D-AFFA-5DCB6AC5F5B8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5F3F0C-8E93-4547-8C50-8F197575A87D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43BE88-36DC-4D94-A4F7-DEE95AA13967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9D1B2C5B-8487-4373-BFB0-A7B9F4147E1A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CFBF0707-D9FE-494E-A7BA-FA640BB5D063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8E7088-2235-4968-821E-43A02DD66327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9C361C-388F-46A8-BF4A-23A3683E6541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A5AAF4C-F627-4EE6-8994-C7BE791A3AD5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BA3C29-3F23-40FC-BA59-1BE736BCD48C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9A16E28-DE90-4BC7-9E57-BC5A3C559D6A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175EC72E-C2FB-48E5-824F-E9A226CB374D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2A28245A-6F42-4359-A174-544E4F9FF8F9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40E155A-5BF5-4682-A1F9-3B0028ADFA10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A46765E-7C01-4F67-8DD5-35B2307A34F2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9DB1880-7006-48BB-AF8E-F8EB3BC2291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90A54D3-85B1-4AFE-ACA7-AA6BBFBBA9D6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E5E7FE7-D6DC-4ECB-8745-1648EA3D7C9F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B06E700-BD14-4D9F-B6CB-62B8FC17043B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B04650D-A357-400E-82D3-59388DAAC2B7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095F8BD-C991-4120-8543-EF81B5C38BBE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AFB53-EDF6-4136-83E8-2389E6938624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41BC582F-0A92-4B37-AE23-E578FCA0E274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358449D-21E0-4688-846B-0C7949045E2B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261A490-0B39-409B-BEE2-98C65431A065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FE2F99F-D749-4CA6-93CD-94CA816D37CA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42B6950-E0A2-436D-B166-2102F77D9306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E188B1E-8A06-4D0F-AD4C-171DF974ADD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9B4BE75-5D82-4AEC-A339-1434EDA18DC7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3680424-A795-4224-A6BB-6AF1B4AE5C7D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D0018FB-5B18-4456-90D6-B82F366BE4BF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C5FFBFA-0E53-410F-9CC7-1673894D78DF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385C42-7432-4B7D-9C0C-08C9DC8A7BFD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EFB5B6F6-C4DF-4EC0-98AC-9BDDC4F0B6C8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11676966-4349-4624-A795-3C3F840F4546}"/>
                </a:ext>
              </a:extLst>
            </p:cNvPr>
            <p:cNvCxnSpPr>
              <a:stCxn id="5" idx="6"/>
              <a:endCxn id="2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8A550CA5-44B1-401D-8614-6962C7ED6FF1}"/>
                </a:ext>
              </a:extLst>
            </p:cNvPr>
            <p:cNvCxnSpPr>
              <a:stCxn id="5" idx="6"/>
              <a:endCxn id="2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1B46E5F5-2A5E-43C0-B4C8-48FDF870EB39}"/>
                </a:ext>
              </a:extLst>
            </p:cNvPr>
            <p:cNvCxnSpPr>
              <a:stCxn id="6" idx="6"/>
              <a:endCxn id="2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C3EC40DB-2EA4-4E3A-8C75-89B9107C219A}"/>
                </a:ext>
              </a:extLst>
            </p:cNvPr>
            <p:cNvCxnSpPr>
              <a:stCxn id="6" idx="6"/>
              <a:endCxn id="2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BA6AFD6D-CF69-4935-9E10-034BC04D5346}"/>
                </a:ext>
              </a:extLst>
            </p:cNvPr>
            <p:cNvCxnSpPr>
              <a:stCxn id="6" idx="6"/>
              <a:endCxn id="2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BDC6B25A-5A30-40AF-8AD3-C6C23647DFE0}"/>
                </a:ext>
              </a:extLst>
            </p:cNvPr>
            <p:cNvCxnSpPr>
              <a:stCxn id="7" idx="6"/>
              <a:endCxn id="2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FF4197BB-4AAA-4A60-BFDD-3CFD272C9952}"/>
                </a:ext>
              </a:extLst>
            </p:cNvPr>
            <p:cNvCxnSpPr>
              <a:stCxn id="7" idx="6"/>
              <a:endCxn id="2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06091B30-553D-4759-80E2-38011B898B60}"/>
                </a:ext>
              </a:extLst>
            </p:cNvPr>
            <p:cNvCxnSpPr>
              <a:stCxn id="7" idx="6"/>
              <a:endCxn id="2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58B158D-9FE9-4291-A161-ABDF15B41C3D}"/>
                </a:ext>
              </a:extLst>
            </p:cNvPr>
            <p:cNvCxnSpPr>
              <a:stCxn id="8" idx="6"/>
              <a:endCxn id="2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BA467873-4512-4B4E-A10B-47A9A5C94DFD}"/>
                </a:ext>
              </a:extLst>
            </p:cNvPr>
            <p:cNvCxnSpPr>
              <a:stCxn id="8" idx="6"/>
              <a:endCxn id="2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8045C41B-65CB-461D-BEDE-DE0A86818674}"/>
                </a:ext>
              </a:extLst>
            </p:cNvPr>
            <p:cNvCxnSpPr>
              <a:stCxn id="8" idx="6"/>
              <a:endCxn id="2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A1B2291-9994-412D-AC09-2E043F23ACF0}"/>
                </a:ext>
              </a:extLst>
            </p:cNvPr>
            <p:cNvCxnSpPr>
              <a:stCxn id="9" idx="6"/>
              <a:endCxn id="2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7A77F6E7-9F7F-4D9A-8FE1-FDCB74A4C548}"/>
                </a:ext>
              </a:extLst>
            </p:cNvPr>
            <p:cNvCxnSpPr>
              <a:stCxn id="9" idx="6"/>
              <a:endCxn id="2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73101E27-47C6-49BD-A22B-5DC3D42407E4}"/>
                </a:ext>
              </a:extLst>
            </p:cNvPr>
            <p:cNvCxnSpPr>
              <a:stCxn id="9" idx="6"/>
              <a:endCxn id="2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9AC07330-1CE5-4D91-AF01-3DE27FE161CE}"/>
                </a:ext>
              </a:extLst>
            </p:cNvPr>
            <p:cNvCxnSpPr>
              <a:stCxn id="10" idx="6"/>
              <a:endCxn id="2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602904D9-A6CB-4A24-923E-FB0A58BFD59D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ABF6152F-639A-4663-BC6C-2CC4F953C56B}"/>
                </a:ext>
              </a:extLst>
            </p:cNvPr>
            <p:cNvCxnSpPr>
              <a:stCxn id="10" idx="6"/>
              <a:endCxn id="2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87CB88-1047-4A70-BE01-7DC9F3D31BD6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A4CF0947-1DB6-405C-9F4D-C78FAA376D4B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8514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37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Microsoft Office PowerPoint</Application>
  <PresentationFormat>Grand écran</PresentationFormat>
  <Paragraphs>425</Paragraphs>
  <Slides>57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Raleway</vt:lpstr>
      <vt:lpstr>Thème Office</vt:lpstr>
      <vt:lpstr>Refresher on Neural Networks and Philosophy of pytorch</vt:lpstr>
      <vt:lpstr>Présentation PowerPoint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Machine learning (supervised)</vt:lpstr>
      <vt:lpstr>What is a neural network?</vt:lpstr>
      <vt:lpstr>What is a neural network?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A flow of tensors through modules</vt:lpstr>
      <vt:lpstr>Notations?</vt:lpstr>
      <vt:lpstr>Machine learning (supervised)</vt:lpstr>
      <vt:lpstr>Machine learning with neural networks</vt:lpstr>
      <vt:lpstr>Gradient descent</vt:lpstr>
      <vt:lpstr>Gradient descent</vt:lpstr>
      <vt:lpstr>Gradient descent</vt:lpstr>
      <vt:lpstr>pytorch modules</vt:lpstr>
      <vt:lpstr>General view, shared by multiple libraries</vt:lpstr>
      <vt:lpstr>Philosophy of pytorch</vt:lpstr>
      <vt:lpstr>Neural networks vs Deep learning</vt:lpstr>
      <vt:lpstr>Neural networks vs Deep learning</vt:lpstr>
      <vt:lpstr>Worst enemies of DL (in this class, at least)</vt:lpstr>
      <vt:lpstr>Worst enemies of DL (in this class, at least)</vt:lpstr>
      <vt:lpstr>Worst enemies of DL (in this class, at least)</vt:lpstr>
      <vt:lpstr>Practical issues with neural networks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Pseudo-random number generation in pytorch</vt:lpstr>
      <vt:lpstr>pytorch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174</cp:revision>
  <dcterms:created xsi:type="dcterms:W3CDTF">2020-06-05T13:14:31Z</dcterms:created>
  <dcterms:modified xsi:type="dcterms:W3CDTF">2024-03-30T22:06:17Z</dcterms:modified>
</cp:coreProperties>
</file>