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4" r:id="rId7"/>
    <p:sldId id="265" r:id="rId8"/>
    <p:sldId id="266" r:id="rId9"/>
    <p:sldId id="263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REFRESHER ON NEURAL NETWORKS AND PHILOSOPHY OF PYTORCH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notes/faq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6600" dirty="0"/>
              <a:t>Refresher on Neural Networks and Philosophy of pytorch</a:t>
            </a:r>
            <a:endParaRPr lang="fr-FR" sz="66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F1EB6-DAD9-457F-9439-B1EFD219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FAQ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CEC01E-0BD0-4703-9F2F-562C1722F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Excellent resource for most common issues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https://pytorch.org/docs/stable/notes/faq.html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5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This is a new thing</a:t>
            </a:r>
          </a:p>
          <a:p>
            <a:pPr lvl="1"/>
            <a:r>
              <a:rPr lang="it-IT" dirty="0"/>
              <a:t>Ciao</a:t>
            </a:r>
          </a:p>
          <a:p>
            <a:pPr lvl="2"/>
            <a:r>
              <a:rPr lang="it-IT" dirty="0"/>
              <a:t>Ciaooooooooooooooo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5FAB5-8F81-4A83-ACE9-A0C9395B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2E8E8A-C0A0-4997-8ECA-21E8A6851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Several ways of seeing a neural network</a:t>
            </a:r>
          </a:p>
          <a:p>
            <a:pPr lvl="1"/>
            <a:r>
              <a:rPr lang="en-US" dirty="0"/>
              <a:t>Classic view</a:t>
            </a:r>
          </a:p>
          <a:p>
            <a:pPr lvl="1"/>
            <a:r>
              <a:rPr lang="en-US" dirty="0"/>
              <a:t>Matrix multiplications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: sequence of functions</a:t>
            </a:r>
          </a:p>
        </p:txBody>
      </p:sp>
    </p:spTree>
    <p:extLst>
      <p:ext uri="{BB962C8B-B14F-4D97-AF65-F5344CB8AC3E}">
        <p14:creationId xmlns:p14="http://schemas.microsoft.com/office/powerpoint/2010/main" val="394353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76B23-EFF4-4C5C-857C-3B80926B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view, shared by multiple libraries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AB2CFE-B9F1-4E5B-BD15-C6BDC66FA6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Sequence of modules</a:t>
            </a:r>
          </a:p>
          <a:p>
            <a:r>
              <a:rPr lang="en-US" dirty="0"/>
              <a:t>Flow of tensors in the network</a:t>
            </a:r>
          </a:p>
          <a:p>
            <a:r>
              <a:rPr lang="en-US" dirty="0"/>
              <a:t>Input and outputs are interpreted in human-readable way</a:t>
            </a:r>
          </a:p>
        </p:txBody>
      </p:sp>
    </p:spTree>
    <p:extLst>
      <p:ext uri="{BB962C8B-B14F-4D97-AF65-F5344CB8AC3E}">
        <p14:creationId xmlns:p14="http://schemas.microsoft.com/office/powerpoint/2010/main" val="15113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F07CD-4D1C-4FF0-8D19-D258D0FE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ABDC71-6E22-4C42-9C88-729A841C0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network is an instance of a </a:t>
            </a:r>
            <a:r>
              <a:rPr lang="en-US" dirty="0" err="1"/>
              <a:t>torch.nn.</a:t>
            </a:r>
            <a:r>
              <a:rPr lang="en-US" b="1" dirty="0" err="1"/>
              <a:t>Module</a:t>
            </a:r>
            <a:r>
              <a:rPr lang="en-US" dirty="0"/>
              <a:t> object</a:t>
            </a:r>
          </a:p>
          <a:p>
            <a:r>
              <a:rPr lang="en-US" dirty="0"/>
              <a:t>Methods inside a </a:t>
            </a:r>
            <a:r>
              <a:rPr lang="en-US" b="1" dirty="0"/>
              <a:t>Module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__(self)</a:t>
            </a:r>
            <a:r>
              <a:rPr lang="en-US" dirty="0"/>
              <a:t> : builder, used to set up layers (and other stuff)</a:t>
            </a:r>
          </a:p>
          <a:p>
            <a:pPr lvl="1"/>
            <a:r>
              <a:rPr lang="en-US" i="1" dirty="0"/>
              <a:t>forward(self, X)</a:t>
            </a:r>
            <a:r>
              <a:rPr lang="en-US" dirty="0"/>
              <a:t> : forward pass of the network</a:t>
            </a:r>
          </a:p>
          <a:p>
            <a:r>
              <a:rPr lang="en-US" i="1" dirty="0"/>
              <a:t>forward()</a:t>
            </a:r>
            <a:r>
              <a:rPr lang="en-US" dirty="0"/>
              <a:t> is called during training, so it’s necessary</a:t>
            </a:r>
          </a:p>
        </p:txBody>
      </p:sp>
    </p:spTree>
    <p:extLst>
      <p:ext uri="{BB962C8B-B14F-4D97-AF65-F5344CB8AC3E}">
        <p14:creationId xmlns:p14="http://schemas.microsoft.com/office/powerpoint/2010/main" val="373562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83CBF-4872-41DE-9E68-63B9B296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D8B43-958B-42A1-80EE-469723338A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pPr marL="0" indent="0" algn="ctr">
              <a:buNone/>
            </a:pPr>
            <a:r>
              <a:rPr lang="en-US" sz="4800" dirty="0"/>
              <a:t>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Time</a:t>
            </a:r>
          </a:p>
        </p:txBody>
      </p:sp>
      <p:pic>
        <p:nvPicPr>
          <p:cNvPr id="1026" name="Picture 2" descr="What is time? | Space">
            <a:extLst>
              <a:ext uri="{FF2B5EF4-FFF2-40B4-BE49-F238E27FC236}">
                <a16:creationId xmlns:a16="http://schemas.microsoft.com/office/drawing/2014/main" id="{B1E70EBD-0569-4EAF-8853-F3EEA776F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36" y="2198890"/>
            <a:ext cx="5945015" cy="334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'espace | Il y a quoi dans l'espace | Qu'est-ce qu'on trouve dans l'espace  | Star Walk">
            <a:extLst>
              <a:ext uri="{FF2B5EF4-FFF2-40B4-BE49-F238E27FC236}">
                <a16:creationId xmlns:a16="http://schemas.microsoft.com/office/drawing/2014/main" id="{FA41CA6D-BBF5-4B78-88A1-C26301AE8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6" y="2198891"/>
            <a:ext cx="5945013" cy="33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ello world! | hololive English 1st Concert - Connect the World - Supported  By Bushiroad | hololive production">
            <a:extLst>
              <a:ext uri="{FF2B5EF4-FFF2-40B4-BE49-F238E27FC236}">
                <a16:creationId xmlns:a16="http://schemas.microsoft.com/office/drawing/2014/main" id="{40C25DE9-614D-4C68-81FC-C830F5337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091" y="2498103"/>
            <a:ext cx="4603720" cy="703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sukumo Sana (Hololive) Render by TheGreatKaio on DeviantArt">
            <a:extLst>
              <a:ext uri="{FF2B5EF4-FFF2-40B4-BE49-F238E27FC236}">
                <a16:creationId xmlns:a16="http://schemas.microsoft.com/office/drawing/2014/main" id="{EA9DF239-FF82-4C79-9076-711D3BBC7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r="15619"/>
          <a:stretch/>
        </p:blipFill>
        <p:spPr bwMode="auto">
          <a:xfrm>
            <a:off x="0" y="2291965"/>
            <a:ext cx="4544462" cy="628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54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78487-21D2-4119-B6A2-CDA059BD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3F25C9-C9B4-44C8-9A0E-1B9AA75395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(Disk) Space</a:t>
            </a:r>
          </a:p>
          <a:p>
            <a:pPr lvl="1"/>
            <a:r>
              <a:rPr lang="en-US" dirty="0"/>
              <a:t>Modern DL models contain </a:t>
            </a:r>
            <a:r>
              <a:rPr lang="en-US" b="1" dirty="0"/>
              <a:t>billions</a:t>
            </a:r>
            <a:r>
              <a:rPr lang="en-US" dirty="0"/>
              <a:t> of parameters</a:t>
            </a:r>
          </a:p>
          <a:p>
            <a:pPr lvl="1"/>
            <a:r>
              <a:rPr lang="en-US" dirty="0"/>
              <a:t>GPT-4 has ~220 billion parameters</a:t>
            </a:r>
          </a:p>
          <a:p>
            <a:pPr lvl="1"/>
            <a:r>
              <a:rPr lang="en-US" dirty="0"/>
              <a:t>If a single parameter is a floating point represented on 32 bits…</a:t>
            </a:r>
          </a:p>
          <a:p>
            <a:pPr lvl="1"/>
            <a:r>
              <a:rPr lang="en-US" dirty="0"/>
              <a:t>…that is 220 * 10</a:t>
            </a:r>
            <a:r>
              <a:rPr lang="en-US" baseline="30000" dirty="0"/>
              <a:t>9</a:t>
            </a:r>
            <a:r>
              <a:rPr lang="en-US" dirty="0"/>
              <a:t> * 32 / 8 = 880 Giga Bytes (!!!)</a:t>
            </a:r>
          </a:p>
          <a:p>
            <a:pPr lvl="1"/>
            <a:r>
              <a:rPr lang="en-US" dirty="0"/>
              <a:t>They have to be stored on a hard drive and IN MEMORY!</a:t>
            </a:r>
          </a:p>
          <a:p>
            <a:pPr lvl="1"/>
            <a:r>
              <a:rPr lang="en-US" dirty="0"/>
              <a:t>During training, you’ll need to store the gradient IN MEMORY!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2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BC317-2889-4ADC-9D07-47EE7E39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016B1E-4FBB-41EE-9A71-17A49DA36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(Training) Time</a:t>
            </a:r>
          </a:p>
          <a:p>
            <a:pPr lvl="1"/>
            <a:r>
              <a:rPr lang="en-US" dirty="0"/>
              <a:t>Training iterations take a lot of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0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6C41E-F5B5-46E1-9300-CDF4D0CD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issues with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C8B6D5-CEBE-4093-B9A8-58ADC56A9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Size of parameters (</a:t>
            </a:r>
            <a:r>
              <a:rPr lang="en-US" dirty="0" err="1"/>
              <a:t>downcasting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61910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Grand écran</PresentationFormat>
  <Paragraphs>46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Raleway</vt:lpstr>
      <vt:lpstr>Thème Office</vt:lpstr>
      <vt:lpstr>Refresher on Neural Networks and Philosophy of pytorch</vt:lpstr>
      <vt:lpstr>Présentation PowerPoint</vt:lpstr>
      <vt:lpstr>What is a neural network?</vt:lpstr>
      <vt:lpstr>General view, shared by multiple libraries</vt:lpstr>
      <vt:lpstr>Philosophy of pytorch</vt:lpstr>
      <vt:lpstr>Worst enemies of DL (in this class, at least)</vt:lpstr>
      <vt:lpstr>Worst enemies of DL (in this class, at least)</vt:lpstr>
      <vt:lpstr>Worst enemies of DL (in this class, at least)</vt:lpstr>
      <vt:lpstr>Practical issues with neural networks</vt:lpstr>
      <vt:lpstr>pytorch FAQ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44</cp:revision>
  <dcterms:created xsi:type="dcterms:W3CDTF">2020-06-05T13:14:31Z</dcterms:created>
  <dcterms:modified xsi:type="dcterms:W3CDTF">2024-03-27T16:37:50Z</dcterms:modified>
</cp:coreProperties>
</file>