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712925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1691759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568624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4817098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461014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478681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513734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0"/>
            <a:ext cx="10515600" cy="4816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8212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38656"/>
            <a:ext cx="1344075" cy="53763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455938" y="6338656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CASE STUDY: LARGE-SCALE ALLOCATION OF SOYBEAN CROPS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455938" y="6515970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401843" y="1568624"/>
            <a:ext cx="8382421" cy="3106438"/>
          </a:xfrm>
        </p:spPr>
        <p:txBody>
          <a:bodyPr>
            <a:normAutofit/>
          </a:bodyPr>
          <a:lstStyle/>
          <a:p>
            <a:r>
              <a:rPr lang="it-IT" sz="6600" dirty="0"/>
              <a:t>Case study: large-scale allocation of soybean crops</a:t>
            </a:r>
            <a:endParaRPr lang="fr-FR" sz="6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016894"/>
            <a:ext cx="7241778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  <a:br>
              <a:rPr lang="fr-FR" dirty="0"/>
            </a:br>
            <a:r>
              <a:rPr lang="fr-FR" sz="1600" dirty="0"/>
              <a:t>&lt;alberto.tonda@inrae.fr&gt;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58671-F7CA-4CE2-A032-F2BB546C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DAF3E-CF49-4279-812D-6086D7086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 with the MOEA</a:t>
            </a:r>
          </a:p>
          <a:p>
            <a:pPr lvl="1"/>
            <a:r>
              <a:rPr lang="en-US" dirty="0"/>
              <a:t>The algorithm places soybeans everywhere</a:t>
            </a:r>
          </a:p>
          <a:p>
            <a:pPr lvl="1"/>
            <a:r>
              <a:rPr lang="en-US" dirty="0"/>
              <a:t>Minimize number of pixels used? Add it to the objective?</a:t>
            </a:r>
          </a:p>
          <a:p>
            <a:pPr lvl="1"/>
            <a:r>
              <a:rPr lang="en-US" dirty="0"/>
              <a:t>Hyperparameter tuning matters (lots of hyperparameters)</a:t>
            </a:r>
          </a:p>
          <a:p>
            <a:pPr lvl="1"/>
            <a:r>
              <a:rPr lang="en-US" dirty="0"/>
              <a:t>A single run takes several hours</a:t>
            </a:r>
          </a:p>
          <a:p>
            <a:r>
              <a:rPr lang="en-US" dirty="0"/>
              <a:t>Since two of the objectives are linear, linear programming!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single objective</a:t>
            </a:r>
            <a:r>
              <a:rPr lang="en-US" dirty="0"/>
              <a:t>, </a:t>
            </a:r>
            <a:r>
              <a:rPr lang="en-US" b="1" dirty="0"/>
              <a:t>weighted sum</a:t>
            </a:r>
            <a:r>
              <a:rPr lang="en-US" dirty="0"/>
              <a:t> of the two real objectives</a:t>
            </a:r>
          </a:p>
          <a:p>
            <a:pPr lvl="1"/>
            <a:r>
              <a:rPr lang="en-US" dirty="0"/>
              <a:t>Change the weights, generate multiple Pareto-optimal points</a:t>
            </a:r>
          </a:p>
          <a:p>
            <a:pPr lvl="1"/>
            <a:r>
              <a:rPr lang="en-US" dirty="0"/>
              <a:t>Single run takes a few seconds</a:t>
            </a:r>
          </a:p>
        </p:txBody>
      </p:sp>
    </p:spTree>
    <p:extLst>
      <p:ext uri="{BB962C8B-B14F-4D97-AF65-F5344CB8AC3E}">
        <p14:creationId xmlns:p14="http://schemas.microsoft.com/office/powerpoint/2010/main" val="151450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4DE3B-ECF4-4675-A1C6-A60ECD4D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FD7A05-93B2-48BA-9CD0-756874B7B3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5025272" cy="4675817"/>
          </a:xfrm>
        </p:spPr>
        <p:txBody>
          <a:bodyPr/>
          <a:lstStyle/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MOEA with 2 objectives</a:t>
            </a:r>
          </a:p>
          <a:p>
            <a:pPr lvl="1"/>
            <a:r>
              <a:rPr lang="en-US" dirty="0"/>
              <a:t>Linear programming</a:t>
            </a:r>
          </a:p>
          <a:p>
            <a:pPr lvl="1"/>
            <a:endParaRPr lang="en-US" dirty="0"/>
          </a:p>
          <a:p>
            <a:r>
              <a:rPr lang="en-US" dirty="0"/>
              <a:t>LP is clearly better!</a:t>
            </a:r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532C517A-2661-4A89-B604-412BCFC6E33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10199" y="1423357"/>
            <a:ext cx="6307319" cy="467581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3853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39F36-1F0B-4398-9EAD-4C2B347B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B1BEF-C4C8-4C22-A20F-CE7DF0E46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9E1B7BDB-F6FA-4E06-B1B8-D982CCEF98A9}"/>
              </a:ext>
            </a:extLst>
          </p:cNvPr>
          <p:cNvPicPr/>
          <p:nvPr/>
        </p:nvPicPr>
        <p:blipFill>
          <a:blip r:embed="rId2"/>
          <a:srcRect l="10855" r="11425"/>
          <a:stretch>
            <a:fillRect/>
          </a:stretch>
        </p:blipFill>
        <p:spPr>
          <a:xfrm>
            <a:off x="2446655" y="1492789"/>
            <a:ext cx="7298690" cy="46831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4777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7859-C720-4574-8A1C-AA20FAF8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F1EDF0-5D1B-4F62-9705-D6E1AC4078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15.png">
            <a:extLst>
              <a:ext uri="{FF2B5EF4-FFF2-40B4-BE49-F238E27FC236}">
                <a16:creationId xmlns:a16="http://schemas.microsoft.com/office/drawing/2014/main" id="{78628AE5-07FB-42C0-BC42-A29373CE503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60134" y="1423358"/>
            <a:ext cx="7471733" cy="467581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5331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634F92F-2EE1-4126-9439-785C1CBCB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2507D2E9-BDB2-4E9F-B7ED-6DF57D8AA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4"/>
            <a:ext cx="9144000" cy="1474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Chen M., Makowski D., Tonda A. 2024. </a:t>
            </a:r>
            <a:r>
              <a:rPr lang="en-US" i="1" dirty="0"/>
              <a:t>Multi-Objective Optimization for Large-scale Allocation of Soybean Crops</a:t>
            </a:r>
            <a:r>
              <a:rPr lang="en-US" dirty="0"/>
              <a:t>, In: Proceedings of the annual conference on Genetic and evolutionary computation (GECCO) 2024, DOI: 10.1145/3638529.3654026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9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Large-scale allocation of crops</a:t>
            </a:r>
          </a:p>
          <a:p>
            <a:r>
              <a:rPr lang="it-IT" dirty="0"/>
              <a:t>Optimization problem</a:t>
            </a:r>
          </a:p>
          <a:p>
            <a:r>
              <a:rPr lang="it-IT" dirty="0"/>
              <a:t>Possible approaches</a:t>
            </a:r>
            <a:endParaRPr lang="fr-FR" dirty="0"/>
          </a:p>
        </p:txBody>
      </p:sp>
      <p:pic>
        <p:nvPicPr>
          <p:cNvPr id="2050" name="Picture 2" descr="Soybean | Description, Cultivation, Products, &amp; Facts | Britannica">
            <a:extLst>
              <a:ext uri="{FF2B5EF4-FFF2-40B4-BE49-F238E27FC236}">
                <a16:creationId xmlns:a16="http://schemas.microsoft.com/office/drawing/2014/main" id="{B1DD0AA2-6CF6-4157-84D5-D5ECB44F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420" y="2384980"/>
            <a:ext cx="5202040" cy="34690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4E680-C559-444D-A5E3-4CF73AA3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allocation of crops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229D52-255A-4880-9CAD-B79079740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should we plant crops to</a:t>
            </a:r>
          </a:p>
          <a:p>
            <a:pPr lvl="1"/>
            <a:r>
              <a:rPr lang="en-US" dirty="0"/>
              <a:t>Maximize crop yields</a:t>
            </a:r>
          </a:p>
          <a:p>
            <a:pPr lvl="1"/>
            <a:r>
              <a:rPr lang="en-US" dirty="0"/>
              <a:t>Minimize variance in production year-by-year</a:t>
            </a:r>
          </a:p>
          <a:p>
            <a:pPr lvl="1"/>
            <a:r>
              <a:rPr lang="en-US" dirty="0"/>
              <a:t>Minimize land use</a:t>
            </a:r>
          </a:p>
          <a:p>
            <a:pPr lvl="1"/>
            <a:endParaRPr lang="en-US" dirty="0"/>
          </a:p>
          <a:p>
            <a:r>
              <a:rPr lang="en-US" dirty="0"/>
              <a:t>This looks like an </a:t>
            </a:r>
            <a:r>
              <a:rPr lang="en-US" b="1" dirty="0"/>
              <a:t>optimization problem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4618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5607F-1FD6-4E92-BA6C-2943974F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31C2F3-F37C-4185-9ECC-109290843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6495854" cy="4675817"/>
          </a:xfrm>
        </p:spPr>
        <p:txBody>
          <a:bodyPr/>
          <a:lstStyle/>
          <a:p>
            <a:r>
              <a:rPr lang="en-US" dirty="0"/>
              <a:t>Land is divided into pixels</a:t>
            </a:r>
          </a:p>
          <a:p>
            <a:pPr lvl="1"/>
            <a:r>
              <a:rPr lang="en-US" dirty="0"/>
              <a:t>Represent ~55km</a:t>
            </a:r>
            <a:r>
              <a:rPr lang="en-US" baseline="30000" dirty="0"/>
              <a:t>2</a:t>
            </a:r>
            <a:r>
              <a:rPr lang="en-US" dirty="0"/>
              <a:t> surface</a:t>
            </a:r>
          </a:p>
          <a:p>
            <a:pPr lvl="1"/>
            <a:r>
              <a:rPr lang="en-US" dirty="0"/>
              <a:t>Maximum usable area for crops</a:t>
            </a:r>
          </a:p>
          <a:p>
            <a:pPr lvl="1"/>
            <a:r>
              <a:rPr lang="en-US" dirty="0"/>
              <a:t>Usually 1-5% of the total</a:t>
            </a:r>
          </a:p>
          <a:p>
            <a:pPr lvl="1"/>
            <a:endParaRPr lang="en-US" dirty="0"/>
          </a:p>
          <a:p>
            <a:r>
              <a:rPr lang="en-US" dirty="0"/>
              <a:t>Machine learning predictors</a:t>
            </a:r>
          </a:p>
          <a:p>
            <a:pPr lvl="1"/>
            <a:r>
              <a:rPr lang="en-US" dirty="0"/>
              <a:t>Trained on historical data</a:t>
            </a:r>
          </a:p>
          <a:p>
            <a:pPr lvl="1"/>
            <a:r>
              <a:rPr lang="en-US" dirty="0"/>
              <a:t>Predict crop yield</a:t>
            </a:r>
          </a:p>
          <a:p>
            <a:pPr lvl="1"/>
            <a:r>
              <a:rPr lang="en-US" dirty="0"/>
              <a:t>Weather, latitude, terrain…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34A105-63E7-427B-8913-F3F4E24FE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14" t="19657" r="21877"/>
          <a:stretch/>
        </p:blipFill>
        <p:spPr>
          <a:xfrm>
            <a:off x="7041824" y="1367364"/>
            <a:ext cx="4166646" cy="473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3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A0F73-BC30-446C-8898-C4004001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BA825-F871-41D9-8022-53CA1B8D2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could be a </a:t>
            </a:r>
            <a:r>
              <a:rPr lang="en-US" b="1" dirty="0"/>
              <a:t>candidate solution</a:t>
            </a:r>
            <a:r>
              <a:rPr lang="en-US" dirty="0"/>
              <a:t> to the problem?</a:t>
            </a:r>
          </a:p>
        </p:txBody>
      </p:sp>
    </p:spTree>
    <p:extLst>
      <p:ext uri="{BB962C8B-B14F-4D97-AF65-F5344CB8AC3E}">
        <p14:creationId xmlns:p14="http://schemas.microsoft.com/office/powerpoint/2010/main" val="273865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B1DD3-52D9-4FB3-AC56-C1CDD0CD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4FD664EB-3B70-4C26-B2A1-924498A9A30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Ratio of land allocated to crops for each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pixels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∈[0.0,1.0]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=3,509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Objective functions are simple equations</a:t>
                </a:r>
              </a:p>
              <a:p>
                <a:pPr lvl="1"/>
                <a:r>
                  <a:rPr lang="en-US" dirty="0"/>
                  <a:t>Yield prediction over several years (2007-2023) with ML model</a:t>
                </a:r>
              </a:p>
              <a:p>
                <a:pPr lvl="1"/>
                <a:r>
                  <a:rPr lang="en-US" dirty="0"/>
                  <a:t>Year-by-year </a:t>
                </a:r>
                <a:r>
                  <a:rPr lang="en-US" b="1" dirty="0"/>
                  <a:t>mean yield</a:t>
                </a:r>
                <a:r>
                  <a:rPr lang="en-US" dirty="0"/>
                  <a:t> and </a:t>
                </a:r>
                <a:r>
                  <a:rPr lang="en-US" b="1" dirty="0"/>
                  <a:t>standard deviation</a:t>
                </a:r>
              </a:p>
              <a:p>
                <a:pPr lvl="1"/>
                <a:r>
                  <a:rPr lang="en-US" dirty="0"/>
                  <a:t>Weighted sum to obtain </a:t>
                </a:r>
                <a:r>
                  <a:rPr lang="en-US" b="1" dirty="0"/>
                  <a:t>total surface</a:t>
                </a:r>
                <a:r>
                  <a:rPr lang="en-US" dirty="0"/>
                  <a:t> allocated to crops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How would you solve this problem?</a:t>
                </a:r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4FD664EB-3B70-4C26-B2A1-924498A9A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10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0147A-4075-458C-A4DC-78371BFC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DC7248-7C6C-4EBA-B734-9EB2C79F5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Candidate solution is a </a:t>
            </a:r>
            <a:r>
              <a:rPr lang="en-US" b="1" dirty="0"/>
              <a:t>vector of real values</a:t>
            </a:r>
          </a:p>
          <a:p>
            <a:r>
              <a:rPr lang="en-US" dirty="0"/>
              <a:t>Problem looks </a:t>
            </a:r>
            <a:r>
              <a:rPr lang="en-US" b="1" dirty="0"/>
              <a:t>multi-objective</a:t>
            </a:r>
          </a:p>
          <a:p>
            <a:pPr lvl="1"/>
            <a:r>
              <a:rPr lang="en-US" dirty="0"/>
              <a:t>Conflicting objectives (maximize yield, minimize surface)</a:t>
            </a:r>
          </a:p>
          <a:p>
            <a:r>
              <a:rPr lang="en-US" dirty="0"/>
              <a:t>Objective functions are </a:t>
            </a:r>
            <a:r>
              <a:rPr lang="en-US" b="1" dirty="0"/>
              <a:t>non-linear</a:t>
            </a:r>
          </a:p>
          <a:p>
            <a:pPr lvl="1"/>
            <a:r>
              <a:rPr lang="en-US" dirty="0"/>
              <a:t>Well, </a:t>
            </a:r>
            <a:r>
              <a:rPr lang="en-US" i="1" dirty="0"/>
              <a:t>one</a:t>
            </a:r>
            <a:r>
              <a:rPr lang="en-US" dirty="0"/>
              <a:t> of them is (standard deviation of year-by-year yield)</a:t>
            </a:r>
          </a:p>
          <a:p>
            <a:pPr lvl="1"/>
            <a:r>
              <a:rPr lang="en-US" dirty="0"/>
              <a:t>The other two </a:t>
            </a:r>
            <a:r>
              <a:rPr lang="en-US" u="sng" dirty="0"/>
              <a:t>are linear</a:t>
            </a:r>
            <a:r>
              <a:rPr lang="en-US" dirty="0"/>
              <a:t> (weighted sums)</a:t>
            </a:r>
          </a:p>
          <a:p>
            <a:endParaRPr lang="en-US" dirty="0"/>
          </a:p>
          <a:p>
            <a:r>
              <a:rPr lang="en-US" dirty="0"/>
              <a:t>In this case, what algorithm(s) would you try?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1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FE6B2-049B-4C04-9356-4A5DE9D4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8CA271-1D73-4615-B355-31510932E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5392918" cy="4675817"/>
          </a:xfrm>
        </p:spPr>
        <p:txBody>
          <a:bodyPr/>
          <a:lstStyle/>
          <a:p>
            <a:r>
              <a:rPr lang="en-US" dirty="0"/>
              <a:t>We first tried with a </a:t>
            </a:r>
            <a:r>
              <a:rPr lang="en-US" b="1" dirty="0"/>
              <a:t>multi-objective evolutionary algorithm</a:t>
            </a:r>
          </a:p>
          <a:p>
            <a:r>
              <a:rPr lang="en-US" dirty="0"/>
              <a:t>NSGA-II with default hyperparameters</a:t>
            </a:r>
          </a:p>
          <a:p>
            <a:r>
              <a:rPr lang="en-US" dirty="0"/>
              <a:t>All three objectives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5F433-976F-4CE0-9F1E-3C9D950B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3578"/>
            <a:ext cx="5960882" cy="53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9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ED985-2322-40DD-A97E-69AEC571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EFA07F-0A4A-47D8-897F-F67FB92CA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27.png">
            <a:extLst>
              <a:ext uri="{FF2B5EF4-FFF2-40B4-BE49-F238E27FC236}">
                <a16:creationId xmlns:a16="http://schemas.microsoft.com/office/drawing/2014/main" id="{B7004FB7-05C3-4A5C-B142-CD11F0B2A95E}"/>
              </a:ext>
            </a:extLst>
          </p:cNvPr>
          <p:cNvPicPr/>
          <p:nvPr/>
        </p:nvPicPr>
        <p:blipFill>
          <a:blip r:embed="rId2"/>
          <a:srcRect t="20930" b="18816"/>
          <a:stretch>
            <a:fillRect/>
          </a:stretch>
        </p:blipFill>
        <p:spPr>
          <a:xfrm>
            <a:off x="0" y="1687398"/>
            <a:ext cx="12191999" cy="413836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19231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Grand écran</PresentationFormat>
  <Paragraphs>70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Raleway</vt:lpstr>
      <vt:lpstr>Thème Office</vt:lpstr>
      <vt:lpstr>Case study: large-scale allocation of soybean crops</vt:lpstr>
      <vt:lpstr>Outline</vt:lpstr>
      <vt:lpstr>Large-scale allocation of crops</vt:lpstr>
      <vt:lpstr>Optimization problem</vt:lpstr>
      <vt:lpstr>Optimization problem</vt:lpstr>
      <vt:lpstr>Optimization problem</vt:lpstr>
      <vt:lpstr>Optimization problem</vt:lpstr>
      <vt:lpstr>Possible approaches</vt:lpstr>
      <vt:lpstr>Possible approaches</vt:lpstr>
      <vt:lpstr>Possible approaches</vt:lpstr>
      <vt:lpstr>Possible approaches</vt:lpstr>
      <vt:lpstr>Possible approaches</vt:lpstr>
      <vt:lpstr>Possible approaches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62</cp:revision>
  <dcterms:created xsi:type="dcterms:W3CDTF">2020-06-05T13:14:31Z</dcterms:created>
  <dcterms:modified xsi:type="dcterms:W3CDTF">2024-05-22T20:02:35Z</dcterms:modified>
</cp:coreProperties>
</file>