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73" r:id="rId5"/>
    <p:sldId id="281" r:id="rId6"/>
    <p:sldId id="284" r:id="rId7"/>
    <p:sldId id="260" r:id="rId8"/>
    <p:sldId id="261" r:id="rId9"/>
    <p:sldId id="262" r:id="rId10"/>
    <p:sldId id="263" r:id="rId11"/>
    <p:sldId id="268" r:id="rId12"/>
    <p:sldId id="289" r:id="rId13"/>
    <p:sldId id="290" r:id="rId14"/>
    <p:sldId id="291" r:id="rId15"/>
    <p:sldId id="292" r:id="rId16"/>
    <p:sldId id="293" r:id="rId17"/>
    <p:sldId id="264" r:id="rId18"/>
    <p:sldId id="267" r:id="rId19"/>
    <p:sldId id="265" r:id="rId20"/>
    <p:sldId id="266" r:id="rId21"/>
    <p:sldId id="269" r:id="rId22"/>
    <p:sldId id="285" r:id="rId23"/>
    <p:sldId id="270" r:id="rId24"/>
    <p:sldId id="283" r:id="rId25"/>
    <p:sldId id="282" r:id="rId26"/>
    <p:sldId id="286" r:id="rId27"/>
    <p:sldId id="287" r:id="rId28"/>
    <p:sldId id="275" r:id="rId29"/>
    <p:sldId id="272" r:id="rId30"/>
    <p:sldId id="271" r:id="rId31"/>
    <p:sldId id="274" r:id="rId32"/>
    <p:sldId id="277" r:id="rId33"/>
    <p:sldId id="278" r:id="rId34"/>
    <p:sldId id="279" r:id="rId35"/>
    <p:sldId id="288" r:id="rId36"/>
    <p:sldId id="280" r:id="rId37"/>
    <p:sldId id="276"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5/21/2024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 am NOT an expert of ALL methods that I am going to present.</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7</a:t>
            </a:fld>
            <a:endParaRPr lang="en-US"/>
          </a:p>
        </p:txBody>
      </p:sp>
    </p:spTree>
    <p:extLst>
      <p:ext uri="{BB962C8B-B14F-4D97-AF65-F5344CB8AC3E}">
        <p14:creationId xmlns:p14="http://schemas.microsoft.com/office/powerpoint/2010/main" val="146789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34</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 &lt;alberto.tonda@inrae.fr&gt;</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pic>
        <p:nvPicPr>
          <p:cNvPr id="6" name="Picture 2">
            <a:extLst>
              <a:ext uri="{FF2B5EF4-FFF2-40B4-BE49-F238E27FC236}">
                <a16:creationId xmlns:a16="http://schemas.microsoft.com/office/drawing/2014/main" id="{2031D9A1-6D3C-45B3-8263-8AC93C9540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F95A0A41-C781-4B3D-B43D-3A2410568152}"/>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62F9B-1EC9-4707-AADF-755555C6D1D4}"/>
              </a:ext>
            </a:extLst>
          </p:cNvPr>
          <p:cNvSpPr>
            <a:spLocks noGrp="1"/>
          </p:cNvSpPr>
          <p:nvPr>
            <p:ph type="title"/>
          </p:nvPr>
        </p:nvSpPr>
        <p:spPr/>
        <p:txBody>
          <a:bodyPr/>
          <a:lstStyle/>
          <a:p>
            <a:r>
              <a:rPr lang="en-US" dirty="0"/>
              <a:t>What is optimization?</a:t>
            </a:r>
          </a:p>
        </p:txBody>
      </p:sp>
      <p:sp>
        <p:nvSpPr>
          <p:cNvPr id="3" name="Espace réservé du texte 2">
            <a:extLst>
              <a:ext uri="{FF2B5EF4-FFF2-40B4-BE49-F238E27FC236}">
                <a16:creationId xmlns:a16="http://schemas.microsoft.com/office/drawing/2014/main" id="{D87E3672-6B70-4420-9D51-7D3B140F4793}"/>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26EBA157-5A41-43D6-8D50-B4FD8054B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963" y="1903237"/>
            <a:ext cx="8115499" cy="3733992"/>
          </a:xfrm>
          <a:prstGeom prst="rect">
            <a:avLst/>
          </a:prstGeom>
        </p:spPr>
      </p:pic>
    </p:spTree>
    <p:extLst>
      <p:ext uri="{BB962C8B-B14F-4D97-AF65-F5344CB8AC3E}">
        <p14:creationId xmlns:p14="http://schemas.microsoft.com/office/powerpoint/2010/main" val="104021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0D16B-541E-47ED-A6C4-36151CCE2FE0}"/>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D6E60829-98CF-48A9-8853-E53674A70F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537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A6966-5795-4FC2-A64A-32541F826784}"/>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7045FC48-1D05-4E9E-AEC6-F3056F0CCEFD}"/>
              </a:ext>
            </a:extLst>
          </p:cNvPr>
          <p:cNvSpPr>
            <a:spLocks noGrp="1"/>
          </p:cNvSpPr>
          <p:nvPr>
            <p:ph type="body" sz="quarter" idx="10"/>
          </p:nvPr>
        </p:nvSpPr>
        <p:spPr/>
        <p:txBody>
          <a:bodyPr/>
          <a:lstStyle/>
          <a:p>
            <a:r>
              <a:rPr lang="en-US" dirty="0"/>
              <a:t>Series of steps to achieve an objective</a:t>
            </a:r>
          </a:p>
          <a:p>
            <a:pPr lvl="1"/>
            <a:r>
              <a:rPr lang="en-US" dirty="0"/>
              <a:t>Bake a cake</a:t>
            </a:r>
          </a:p>
          <a:p>
            <a:pPr lvl="1"/>
            <a:r>
              <a:rPr lang="en-US" dirty="0"/>
              <a:t>Sort the elements inside an array, by increasing value</a:t>
            </a:r>
          </a:p>
          <a:p>
            <a:pPr lvl="1"/>
            <a:r>
              <a:rPr lang="en-US" dirty="0"/>
              <a:t>Find the best possible input value for a given function</a:t>
            </a:r>
          </a:p>
          <a:p>
            <a:endParaRPr lang="en-US" dirty="0"/>
          </a:p>
          <a:p>
            <a:r>
              <a:rPr lang="en-US" dirty="0"/>
              <a:t>Algorithmic complexity </a:t>
            </a:r>
          </a:p>
          <a:p>
            <a:pPr lvl="1"/>
            <a:r>
              <a:rPr lang="en-US" dirty="0"/>
              <a:t>Time to complete objective often depends on size of input</a:t>
            </a:r>
          </a:p>
          <a:p>
            <a:pPr lvl="1"/>
            <a:r>
              <a:rPr lang="en-US" dirty="0"/>
              <a:t>Baking ten cakes takes more time than baking one</a:t>
            </a:r>
          </a:p>
          <a:p>
            <a:pPr lvl="1"/>
            <a:r>
              <a:rPr lang="en-US" dirty="0"/>
              <a:t>Sorting a large array takes more time than a small one</a:t>
            </a:r>
          </a:p>
        </p:txBody>
      </p:sp>
    </p:spTree>
    <p:extLst>
      <p:ext uri="{BB962C8B-B14F-4D97-AF65-F5344CB8AC3E}">
        <p14:creationId xmlns:p14="http://schemas.microsoft.com/office/powerpoint/2010/main" val="335925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85B53C-10C2-4E59-B269-B7FF0006C627}"/>
              </a:ext>
            </a:extLst>
          </p:cNvPr>
          <p:cNvSpPr>
            <a:spLocks noGrp="1"/>
          </p:cNvSpPr>
          <p:nvPr>
            <p:ph type="title"/>
          </p:nvPr>
        </p:nvSpPr>
        <p:spPr/>
        <p:txBody>
          <a:bodyPr/>
          <a:lstStyle/>
          <a:p>
            <a:r>
              <a:rPr lang="en-US" dirty="0"/>
              <a:t>What is an algorithm?</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B9BC5048-3FE8-43C3-A9F9-09B8FC78A69E}"/>
                  </a:ext>
                </a:extLst>
              </p:cNvPr>
              <p:cNvSpPr>
                <a:spLocks noGrp="1"/>
              </p:cNvSpPr>
              <p:nvPr>
                <p:ph type="body" sz="quarter" idx="10"/>
              </p:nvPr>
            </p:nvSpPr>
            <p:spPr/>
            <p:txBody>
              <a:bodyPr/>
              <a:lstStyle/>
              <a:p>
                <a:r>
                  <a:rPr lang="en-US" dirty="0"/>
                  <a:t>Algorithmic complexity is important for </a:t>
                </a:r>
                <a:r>
                  <a:rPr lang="en-US" b="1" dirty="0"/>
                  <a:t>expectations</a:t>
                </a:r>
              </a:p>
              <a:p>
                <a:pPr lvl="1"/>
                <a:r>
                  <a:rPr lang="en-US" dirty="0"/>
                  <a:t>In particular, worst-case scenario (upper bound)</a:t>
                </a:r>
              </a:p>
              <a:p>
                <a:pPr lvl="1"/>
                <a:r>
                  <a:rPr lang="en-US" dirty="0"/>
                  <a:t>Notation: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𝑛</m:t>
                        </m:r>
                      </m:e>
                    </m:d>
                    <m:r>
                      <a:rPr lang="it-IT" b="0" i="1" smtClean="0">
                        <a:latin typeface="Cambria Math" panose="02040503050406030204" pitchFamily="18" charset="0"/>
                      </a:rPr>
                      <m:t>)</m:t>
                    </m:r>
                  </m:oMath>
                </a14:m>
                <a:r>
                  <a:rPr lang="en-US" dirty="0"/>
                  <a:t> where </a:t>
                </a:r>
                <a14:m>
                  <m:oMath xmlns:m="http://schemas.openxmlformats.org/officeDocument/2006/math">
                    <m:r>
                      <a:rPr lang="it-IT" b="0" i="1" smtClean="0">
                        <a:latin typeface="Cambria Math" panose="02040503050406030204" pitchFamily="18" charset="0"/>
                      </a:rPr>
                      <m:t>𝑛</m:t>
                    </m:r>
                  </m:oMath>
                </a14:m>
                <a:r>
                  <a:rPr lang="en-US" dirty="0"/>
                  <a:t> is the size of the input</a:t>
                </a:r>
              </a:p>
              <a:p>
                <a:endParaRPr lang="en-US" dirty="0"/>
              </a:p>
              <a:p>
                <a:r>
                  <a:rPr lang="en-US" dirty="0"/>
                  <a:t>Polynomial time vs Super-polynomial time</a:t>
                </a:r>
              </a:p>
              <a:p>
                <a:pPr lvl="1"/>
                <a14:m>
                  <m:oMath xmlns:m="http://schemas.openxmlformats.org/officeDocument/2006/math">
                    <m:r>
                      <a:rPr lang="it-IT" b="0" i="1" smtClean="0">
                        <a:latin typeface="Cambria Math" panose="02040503050406030204" pitchFamily="18" charset="0"/>
                      </a:rPr>
                      <m:t>𝑂</m:t>
                    </m:r>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𝑘</m:t>
                            </m:r>
                          </m:sup>
                        </m:sSup>
                      </m:e>
                    </m:d>
                  </m:oMath>
                </a14:m>
                <a:r>
                  <a:rPr lang="en-US" dirty="0"/>
                  <a:t> vs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𝑘</m:t>
                            </m:r>
                          </m:sup>
                        </m:sSup>
                      </m:sup>
                    </m:sSup>
                    <m:r>
                      <a:rPr lang="it-IT" b="0" i="1" smtClean="0">
                        <a:latin typeface="Cambria Math" panose="02040503050406030204" pitchFamily="18" charset="0"/>
                      </a:rPr>
                      <m:t>)</m:t>
                    </m:r>
                  </m:oMath>
                </a14:m>
                <a:r>
                  <a:rPr lang="en-US" dirty="0"/>
                  <a:t> or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m:t>
                    </m:r>
                  </m:oMath>
                </a14:m>
                <a:r>
                  <a:rPr lang="en-US" dirty="0"/>
                  <a:t>, “easy” vs “difficult”</a:t>
                </a:r>
              </a:p>
              <a:p>
                <a:pPr lvl="1"/>
                <a:r>
                  <a:rPr lang="en-US" dirty="0"/>
                  <a:t>In practice, polynomial time can be used for large instances</a:t>
                </a:r>
              </a:p>
              <a:p>
                <a:pPr lvl="1"/>
                <a:r>
                  <a:rPr lang="en-US" dirty="0"/>
                  <a:t>Super-polynomial time can only be used for small input size</a:t>
                </a:r>
              </a:p>
              <a:p>
                <a:pPr lvl="1"/>
                <a:endParaRPr lang="en-US" dirty="0"/>
              </a:p>
              <a:p>
                <a:pPr lvl="1"/>
                <a:endParaRPr lang="en-US" dirty="0"/>
              </a:p>
            </p:txBody>
          </p:sp>
        </mc:Choice>
        <mc:Fallback xmlns="">
          <p:sp>
            <p:nvSpPr>
              <p:cNvPr id="3" name="Espace réservé du texte 2">
                <a:extLst>
                  <a:ext uri="{FF2B5EF4-FFF2-40B4-BE49-F238E27FC236}">
                    <a16:creationId xmlns:a16="http://schemas.microsoft.com/office/drawing/2014/main" id="{B9BC5048-3FE8-43C3-A9F9-09B8FC78A69E}"/>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a:stretch>
              </a:blipFill>
            </p:spPr>
            <p:txBody>
              <a:bodyPr/>
              <a:lstStyle/>
              <a:p>
                <a:r>
                  <a:rPr lang="en-US">
                    <a:noFill/>
                  </a:rPr>
                  <a:t> </a:t>
                </a:r>
              </a:p>
            </p:txBody>
          </p:sp>
        </mc:Fallback>
      </mc:AlternateContent>
    </p:spTree>
    <p:extLst>
      <p:ext uri="{BB962C8B-B14F-4D97-AF65-F5344CB8AC3E}">
        <p14:creationId xmlns:p14="http://schemas.microsoft.com/office/powerpoint/2010/main" val="283490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3CE36-3AA9-44C8-8809-E57D3DFAB212}"/>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09316A3D-CD52-4617-B863-4F10F67E9E5F}"/>
              </a:ext>
            </a:extLst>
          </p:cNvPr>
          <p:cNvSpPr>
            <a:spLocks noGrp="1"/>
          </p:cNvSpPr>
          <p:nvPr>
            <p:ph type="body" sz="quarter" idx="10"/>
          </p:nvPr>
        </p:nvSpPr>
        <p:spPr/>
        <p:txBody>
          <a:bodyPr/>
          <a:lstStyle/>
          <a:p>
            <a:r>
              <a:rPr lang="en-US" dirty="0"/>
              <a:t>Computer scientists often look at worst-case scenario</a:t>
            </a:r>
          </a:p>
          <a:p>
            <a:pPr lvl="1"/>
            <a:r>
              <a:rPr lang="en-US" dirty="0"/>
              <a:t>In some cases, average-case scenario might be better</a:t>
            </a:r>
          </a:p>
          <a:p>
            <a:pPr lvl="1"/>
            <a:r>
              <a:rPr lang="en-US" dirty="0"/>
              <a:t>E.g. worst-case scenario exponential time, average polynomial</a:t>
            </a:r>
          </a:p>
          <a:p>
            <a:pPr lvl="1"/>
            <a:endParaRPr lang="en-US" dirty="0"/>
          </a:p>
          <a:p>
            <a:r>
              <a:rPr lang="en-US" dirty="0"/>
              <a:t>Most real-world problems are Nondeterministic Polynomial</a:t>
            </a:r>
          </a:p>
          <a:p>
            <a:pPr lvl="1"/>
            <a:r>
              <a:rPr lang="en-US" dirty="0"/>
              <a:t>Checking if a solution is correct in polynomial time</a:t>
            </a:r>
          </a:p>
          <a:p>
            <a:pPr lvl="1"/>
            <a:r>
              <a:rPr lang="en-US" dirty="0"/>
              <a:t>Finding the best solution takes </a:t>
            </a:r>
            <a:r>
              <a:rPr lang="en-US"/>
              <a:t>super-polynomial time</a:t>
            </a:r>
            <a:endParaRPr lang="en-US" dirty="0"/>
          </a:p>
        </p:txBody>
      </p:sp>
    </p:spTree>
    <p:extLst>
      <p:ext uri="{BB962C8B-B14F-4D97-AF65-F5344CB8AC3E}">
        <p14:creationId xmlns:p14="http://schemas.microsoft.com/office/powerpoint/2010/main" val="9579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a:t>
            </a:r>
            <a:r>
              <a:rPr lang="en-US" sz="2400" b="1" dirty="0" err="1"/>
              <a:t>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293917946"/>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122320025"/>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84775"/>
          </a:xfrm>
          <a:prstGeom prst="rect">
            <a:avLst/>
          </a:prstGeom>
          <a:noFill/>
        </p:spPr>
        <p:txBody>
          <a:bodyPr wrap="square" rtlCol="0">
            <a:spAutoFit/>
          </a:bodyPr>
          <a:lstStyle/>
          <a:p>
            <a:pPr algn="ctr"/>
            <a:r>
              <a:rPr lang="en-US" sz="32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39666"/>
            <a:ext cx="2903456" cy="584775"/>
          </a:xfrm>
          <a:prstGeom prst="rect">
            <a:avLst/>
          </a:prstGeom>
          <a:noFill/>
        </p:spPr>
        <p:txBody>
          <a:bodyPr wrap="square" rtlCol="0">
            <a:spAutoFit/>
          </a:bodyPr>
          <a:lstStyle/>
          <a:p>
            <a:pPr algn="ctr"/>
            <a:r>
              <a:rPr lang="en-US" sz="3200" dirty="0"/>
              <a:t>Samples</a:t>
            </a:r>
          </a:p>
        </p:txBody>
      </p:sp>
    </p:spTree>
    <p:extLst>
      <p:ext uri="{BB962C8B-B14F-4D97-AF65-F5344CB8AC3E}">
        <p14:creationId xmlns:p14="http://schemas.microsoft.com/office/powerpoint/2010/main" val="3455087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Dominant paradigm since the 90s</a:t>
            </a:r>
          </a:p>
          <a:p>
            <a:pPr lvl="1"/>
            <a:r>
              <a:rPr lang="en-US" dirty="0"/>
              <a:t>First, artificial neural networks (ANNs or NNs)</a:t>
            </a:r>
          </a:p>
          <a:p>
            <a:pPr lvl="1"/>
            <a:r>
              <a:rPr lang="en-US" dirty="0"/>
              <a:t>Then, statistical learning algorithms</a:t>
            </a:r>
          </a:p>
          <a:p>
            <a:pPr lvl="1"/>
            <a:r>
              <a:rPr lang="en-US" dirty="0"/>
              <a:t>Decision trees (and ensembles of) and polynomial models</a:t>
            </a:r>
          </a:p>
          <a:p>
            <a:r>
              <a:rPr lang="en-US" dirty="0"/>
              <a:t>Feature engineering</a:t>
            </a:r>
          </a:p>
          <a:p>
            <a:pPr lvl="1"/>
            <a:r>
              <a:rPr lang="en-US" dirty="0"/>
              <a:t>Works (still) well for </a:t>
            </a:r>
            <a:r>
              <a:rPr lang="en-US" b="1" dirty="0"/>
              <a:t>tabular data</a:t>
            </a:r>
            <a:r>
              <a:rPr lang="en-US" dirty="0"/>
              <a:t> (e.g. Excel spreadsheet)</a:t>
            </a:r>
          </a:p>
          <a:p>
            <a:pPr lvl="1"/>
            <a:r>
              <a:rPr lang="en-US" dirty="0"/>
              <a:t>Huge issues with </a:t>
            </a:r>
            <a:r>
              <a:rPr lang="en-US" b="1" dirty="0"/>
              <a:t>structured data</a:t>
            </a:r>
            <a:r>
              <a:rPr lang="en-US" dirty="0"/>
              <a:t> (e.g. images, text, sound…)</a:t>
            </a:r>
          </a:p>
          <a:p>
            <a:pPr lvl="1"/>
            <a:r>
              <a:rPr lang="en-US" dirty="0"/>
              <a:t>Hand-crafted features (not very successful)</a:t>
            </a:r>
          </a:p>
        </p:txBody>
      </p:sp>
    </p:spTree>
    <p:extLst>
      <p:ext uri="{BB962C8B-B14F-4D97-AF65-F5344CB8AC3E}">
        <p14:creationId xmlns:p14="http://schemas.microsoft.com/office/powerpoint/2010/main" val="3127305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Trade-off effectiveness/interpretability (black-box effect)</a:t>
            </a:r>
          </a:p>
          <a:p>
            <a:pPr lvl="1"/>
            <a:r>
              <a:rPr lang="en-US" dirty="0"/>
              <a:t>Good predictive models are extremely complicated</a:t>
            </a:r>
          </a:p>
          <a:p>
            <a:pPr lvl="1"/>
            <a:r>
              <a:rPr lang="en-US" dirty="0"/>
              <a:t>A single decision tree can be interpreted, 300 trees cannot</a:t>
            </a:r>
          </a:p>
          <a:p>
            <a:pPr lvl="1"/>
            <a:r>
              <a:rPr lang="en-US" dirty="0"/>
              <a:t>Same goes for polynomial models with 300 features</a:t>
            </a:r>
          </a:p>
          <a:p>
            <a:r>
              <a:rPr lang="en-US" dirty="0"/>
              <a:t>Deep learning</a:t>
            </a:r>
          </a:p>
          <a:p>
            <a:pPr lvl="1"/>
            <a:r>
              <a:rPr lang="en-US" dirty="0"/>
              <a:t>General idea is that deep ANNs can automatically infer </a:t>
            </a:r>
            <a:r>
              <a:rPr lang="en-US" i="1" dirty="0"/>
              <a:t>features</a:t>
            </a:r>
          </a:p>
          <a:p>
            <a:pPr lvl="1"/>
            <a:r>
              <a:rPr lang="en-US" dirty="0"/>
              <a:t>Convolutional NNs, Recurrent NNs, Transformers, …</a:t>
            </a:r>
          </a:p>
          <a:p>
            <a:pPr lvl="1"/>
            <a:r>
              <a:rPr lang="en-US" dirty="0"/>
              <a:t>Fantastic success stories for </a:t>
            </a:r>
            <a:r>
              <a:rPr lang="en-US" b="1" dirty="0"/>
              <a:t>structured data</a:t>
            </a:r>
            <a:r>
              <a:rPr lang="en-US" dirty="0"/>
              <a:t>!</a:t>
            </a:r>
          </a:p>
        </p:txBody>
      </p:sp>
    </p:spTree>
    <p:extLst>
      <p:ext uri="{BB962C8B-B14F-4D97-AF65-F5344CB8AC3E}">
        <p14:creationId xmlns:p14="http://schemas.microsoft.com/office/powerpoint/2010/main" val="55451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45179-8568-4B0F-9FFB-EA4918CC3EB9}"/>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B2710BF6-5013-4689-87B2-2F1C523EF3AB}"/>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CCBD9F9C-29AB-40CA-A2B8-569028798508}"/>
              </a:ext>
            </a:extLst>
          </p:cNvPr>
          <p:cNvPicPr>
            <a:picLocks noChangeAspect="1"/>
          </p:cNvPicPr>
          <p:nvPr/>
        </p:nvPicPr>
        <p:blipFill>
          <a:blip r:embed="rId2"/>
          <a:stretch>
            <a:fillRect/>
          </a:stretch>
        </p:blipFill>
        <p:spPr>
          <a:xfrm>
            <a:off x="1255707" y="1423358"/>
            <a:ext cx="9680586" cy="4675817"/>
          </a:xfrm>
          <a:prstGeom prst="rect">
            <a:avLst/>
          </a:prstGeom>
        </p:spPr>
      </p:pic>
    </p:spTree>
    <p:extLst>
      <p:ext uri="{BB962C8B-B14F-4D97-AF65-F5344CB8AC3E}">
        <p14:creationId xmlns:p14="http://schemas.microsoft.com/office/powerpoint/2010/main" val="841000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a:t>
            </a:r>
            <a:r>
              <a:rPr lang="en-US" i="1" dirty="0"/>
              <a:t>single</a:t>
            </a:r>
            <a:r>
              <a:rPr lang="en-US" dirty="0"/>
              <a:t>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pic>
        <p:nvPicPr>
          <p:cNvPr id="1026" name="Picture 2" descr="Introduction to Reinforcement Learning for Beginners">
            <a:extLst>
              <a:ext uri="{FF2B5EF4-FFF2-40B4-BE49-F238E27FC236}">
                <a16:creationId xmlns:a16="http://schemas.microsoft.com/office/drawing/2014/main" id="{504B2ECE-4EEB-48FA-A98A-B9EC535E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 (</a:t>
            </a:r>
            <a:r>
              <a:rPr lang="en-US" dirty="0" err="1"/>
              <a:t>NeSy</a:t>
            </a:r>
            <a:r>
              <a:rPr lang="en-US" dirty="0"/>
              <a:t>)</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pPr lvl="1"/>
            <a:r>
              <a:rPr lang="en-US" dirty="0"/>
              <a:t>Promise: </a:t>
            </a:r>
            <a:r>
              <a:rPr lang="en-US" b="1" dirty="0"/>
              <a:t>Effectiveness</a:t>
            </a:r>
            <a:r>
              <a:rPr lang="en-US" dirty="0"/>
              <a:t> (ML) + </a:t>
            </a:r>
            <a:r>
              <a:rPr lang="en-US" b="1" dirty="0" err="1"/>
              <a:t>Explainability</a:t>
            </a:r>
            <a:r>
              <a:rPr lang="en-US" dirty="0"/>
              <a:t> (Symbolic AI)</a:t>
            </a:r>
          </a:p>
          <a:p>
            <a:pPr lvl="1"/>
            <a:r>
              <a:rPr lang="en-US" dirty="0"/>
              <a:t>However, it’s pretty hard to do, and problem-specific</a:t>
            </a:r>
          </a:p>
          <a:p>
            <a:r>
              <a:rPr lang="en-US" dirty="0"/>
              <a:t>Interestingly, some of the biggest ML successes are </a:t>
            </a:r>
            <a:r>
              <a:rPr lang="en-US" dirty="0" err="1"/>
              <a:t>NeSy</a:t>
            </a:r>
            <a:endParaRPr lang="en-US" dirty="0"/>
          </a:p>
          <a:p>
            <a:pPr lvl="1"/>
            <a:r>
              <a:rPr lang="en-US" dirty="0"/>
              <a:t>AlphaGo uses a mix of symbolic exploration and NN</a:t>
            </a:r>
          </a:p>
          <a:p>
            <a:pPr lvl="1"/>
            <a:r>
              <a:rPr lang="en-US" dirty="0" err="1"/>
              <a:t>AlphaFold</a:t>
            </a:r>
            <a:r>
              <a:rPr lang="en-US" dirty="0"/>
              <a:t> is a mix of ~30 algorithms (some Symbolic, some ML)</a:t>
            </a:r>
          </a:p>
        </p:txBody>
      </p:sp>
    </p:spTree>
    <p:extLst>
      <p:ext uri="{BB962C8B-B14F-4D97-AF65-F5344CB8AC3E}">
        <p14:creationId xmlns:p14="http://schemas.microsoft.com/office/powerpoint/2010/main" val="382087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normAutofit/>
          </a:bodyPr>
          <a:lstStyle/>
          <a:p>
            <a:r>
              <a:rPr lang="en-US" dirty="0"/>
              <a:t>Hypothetical artificial intelligent agent</a:t>
            </a:r>
          </a:p>
          <a:p>
            <a:pPr lvl="1"/>
            <a:r>
              <a:rPr lang="en-US" dirty="0"/>
              <a:t>“Can learn (rapidly and cheaply) to perform any task that a human or another animal could perform, with minimal amounts of errors”</a:t>
            </a:r>
          </a:p>
          <a:p>
            <a:pPr lvl="1"/>
            <a:r>
              <a:rPr lang="en-US" b="1" dirty="0"/>
              <a:t>It does not exist</a:t>
            </a:r>
            <a:r>
              <a:rPr lang="en-US" dirty="0"/>
              <a:t>, there is no clear path towards it</a:t>
            </a:r>
          </a:p>
          <a:p>
            <a:pPr lvl="1"/>
            <a:r>
              <a:rPr lang="en-US" dirty="0"/>
              <a:t>Lots of people scared by apparently quick advances of AI</a:t>
            </a:r>
          </a:p>
          <a:p>
            <a:pPr lvl="1"/>
            <a:r>
              <a:rPr lang="en-US" dirty="0"/>
              <a:t>Even some real experts (!!!)</a:t>
            </a:r>
          </a:p>
          <a:p>
            <a:r>
              <a:rPr lang="en-US" b="1" dirty="0">
                <a:solidFill>
                  <a:srgbClr val="FF0000"/>
                </a:solidFill>
              </a:rPr>
              <a:t>My opinion</a:t>
            </a:r>
          </a:p>
          <a:p>
            <a:pPr lvl="1"/>
            <a:r>
              <a:rPr lang="en-US" dirty="0">
                <a:solidFill>
                  <a:srgbClr val="FF0000"/>
                </a:solidFill>
              </a:rPr>
              <a:t>Existential risk is non-existent</a:t>
            </a:r>
          </a:p>
          <a:p>
            <a:pPr lvl="1"/>
            <a:r>
              <a:rPr lang="en-US" dirty="0">
                <a:solidFill>
                  <a:srgbClr val="FF0000"/>
                </a:solidFill>
              </a:rPr>
              <a:t>Real risks are already here, from misuse/misunderstanding</a:t>
            </a:r>
          </a:p>
        </p:txBody>
      </p:sp>
    </p:spTree>
    <p:extLst>
      <p:ext uri="{BB962C8B-B14F-4D97-AF65-F5344CB8AC3E}">
        <p14:creationId xmlns:p14="http://schemas.microsoft.com/office/powerpoint/2010/main" val="2533195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 with the possible exception of hand-crafted ones</a:t>
            </a:r>
          </a:p>
        </p:txBody>
      </p:sp>
    </p:spTree>
    <p:extLst>
      <p:ext uri="{BB962C8B-B14F-4D97-AF65-F5344CB8AC3E}">
        <p14:creationId xmlns:p14="http://schemas.microsoft.com/office/powerpoint/2010/main" val="3233463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17985-33BC-4597-80E0-639F9666714B}"/>
              </a:ext>
            </a:extLst>
          </p:cNvPr>
          <p:cNvSpPr>
            <a:spLocks noGrp="1"/>
          </p:cNvSpPr>
          <p:nvPr>
            <p:ph type="title"/>
          </p:nvPr>
        </p:nvSpPr>
        <p:spPr/>
        <p:txBody>
          <a:bodyPr/>
          <a:lstStyle/>
          <a:p>
            <a:r>
              <a:rPr lang="en-US" dirty="0"/>
              <a:t>Is it always good to optimize?</a:t>
            </a:r>
          </a:p>
        </p:txBody>
      </p:sp>
      <p:sp>
        <p:nvSpPr>
          <p:cNvPr id="3" name="Espace réservé du texte 2">
            <a:extLst>
              <a:ext uri="{FF2B5EF4-FFF2-40B4-BE49-F238E27FC236}">
                <a16:creationId xmlns:a16="http://schemas.microsoft.com/office/drawing/2014/main" id="{4670C080-769C-481F-9BA4-EF951F79C841}"/>
              </a:ext>
            </a:extLst>
          </p:cNvPr>
          <p:cNvSpPr>
            <a:spLocks noGrp="1"/>
          </p:cNvSpPr>
          <p:nvPr>
            <p:ph type="body" sz="quarter" idx="10"/>
          </p:nvPr>
        </p:nvSpPr>
        <p:spPr/>
        <p:txBody>
          <a:bodyPr/>
          <a:lstStyle/>
          <a:p>
            <a:r>
              <a:rPr lang="en-US" dirty="0"/>
              <a:t>Optimizing one objective might lead to undesired outcomes</a:t>
            </a:r>
          </a:p>
          <a:p>
            <a:pPr lvl="1"/>
            <a:r>
              <a:rPr lang="en-US" dirty="0"/>
              <a:t>Supply chain optimized for efficiency is </a:t>
            </a:r>
            <a:r>
              <a:rPr lang="en-US" i="1" dirty="0"/>
              <a:t>fragile</a:t>
            </a:r>
            <a:endParaRPr lang="en-US" dirty="0"/>
          </a:p>
          <a:p>
            <a:pPr lvl="1"/>
            <a:r>
              <a:rPr lang="en-US" dirty="0"/>
              <a:t>“Robust optimization” considers perturbations, but how big?</a:t>
            </a:r>
          </a:p>
          <a:p>
            <a:endParaRPr lang="en-US" dirty="0"/>
          </a:p>
          <a:p>
            <a:r>
              <a:rPr lang="en-US" dirty="0"/>
              <a:t>Multi-objective optimization can be helpful</a:t>
            </a:r>
          </a:p>
        </p:txBody>
      </p:sp>
    </p:spTree>
    <p:extLst>
      <p:ext uri="{BB962C8B-B14F-4D97-AF65-F5344CB8AC3E}">
        <p14:creationId xmlns:p14="http://schemas.microsoft.com/office/powerpoint/2010/main" val="2211133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noAutofit/>
          </a:bodyPr>
          <a:lstStyle/>
          <a:p>
            <a:endParaRPr lang="en-US" dirty="0"/>
          </a:p>
        </p:txBody>
      </p:sp>
      <p:pic>
        <p:nvPicPr>
          <p:cNvPr id="6" name="Picture 2">
            <a:extLst>
              <a:ext uri="{FF2B5EF4-FFF2-40B4-BE49-F238E27FC236}">
                <a16:creationId xmlns:a16="http://schemas.microsoft.com/office/drawing/2014/main" id="{EF7D4DDC-A4EC-4258-AED5-574DF4B09A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285FF89A-09DA-43FA-B600-707CE1F6262D}"/>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3971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50586641"/>
              </p:ext>
            </p:extLst>
          </p:nvPr>
        </p:nvGraphicFramePr>
        <p:xfrm>
          <a:off x="838200" y="1423358"/>
          <a:ext cx="3265864" cy="246888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1375629143"/>
              </p:ext>
            </p:extLst>
          </p:nvPr>
        </p:nvGraphicFramePr>
        <p:xfrm>
          <a:off x="4463068" y="1423358"/>
          <a:ext cx="3265864" cy="335280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Linear programming</a:t>
                      </a:r>
                    </a:p>
                  </a:txBody>
                  <a:tcPr/>
                </a:tc>
                <a:extLst>
                  <a:ext uri="{0D108BD9-81ED-4DB2-BD59-A6C34878D82A}">
                    <a16:rowId xmlns:a16="http://schemas.microsoft.com/office/drawing/2014/main" val="2997754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Discrete optimization</a:t>
                      </a:r>
                    </a:p>
                  </a:txBody>
                  <a:tcPr/>
                </a:tc>
                <a:extLst>
                  <a:ext uri="{0D108BD9-81ED-4DB2-BD59-A6C34878D82A}">
                    <a16:rowId xmlns:a16="http://schemas.microsoft.com/office/drawing/2014/main" val="3178717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Exercises</a:t>
                      </a:r>
                    </a:p>
                  </a:txBody>
                  <a:tcPr/>
                </a:tc>
                <a:extLst>
                  <a:ext uri="{0D108BD9-81ED-4DB2-BD59-A6C34878D82A}">
                    <a16:rowId xmlns:a16="http://schemas.microsoft.com/office/drawing/2014/main" val="4017585940"/>
                  </a:ext>
                </a:extLst>
              </a:tr>
              <a:tr h="370840">
                <a:tc>
                  <a:txBody>
                    <a:bodyPr/>
                    <a:lstStyle/>
                    <a:p>
                      <a:r>
                        <a:rPr lang="en-US" sz="2000" dirty="0"/>
                        <a:t>- Optimizing structures</a:t>
                      </a:r>
                    </a:p>
                  </a:txBody>
                  <a:tcPr/>
                </a:tc>
                <a:extLst>
                  <a:ext uri="{0D108BD9-81ED-4DB2-BD59-A6C34878D82A}">
                    <a16:rowId xmlns:a16="http://schemas.microsoft.com/office/drawing/2014/main" val="400040881"/>
                  </a:ext>
                </a:extLst>
              </a:tr>
              <a:tr h="370840">
                <a:tc>
                  <a:txBody>
                    <a:bodyPr/>
                    <a:lstStyle/>
                    <a:p>
                      <a:r>
                        <a:rPr lang="en-US" sz="2000" dirty="0"/>
                        <a:t>Exercises</a:t>
                      </a:r>
                    </a:p>
                  </a:txBody>
                  <a:tcPr/>
                </a:tc>
                <a:extLst>
                  <a:ext uri="{0D108BD9-81ED-4DB2-BD59-A6C34878D82A}">
                    <a16:rowId xmlns:a16="http://schemas.microsoft.com/office/drawing/2014/main" val="4160223534"/>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591240994"/>
              </p:ext>
            </p:extLst>
          </p:nvPr>
        </p:nvGraphicFramePr>
        <p:xfrm>
          <a:off x="8087936" y="3289538"/>
          <a:ext cx="3265864" cy="137160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Discussion</a:t>
                      </a:r>
                    </a:p>
                  </a:txBody>
                  <a:tcPr/>
                </a:tc>
                <a:extLst>
                  <a:ext uri="{0D108BD9-81ED-4DB2-BD59-A6C34878D82A}">
                    <a16:rowId xmlns:a16="http://schemas.microsoft.com/office/drawing/2014/main" val="3931945244"/>
                  </a:ext>
                </a:extLst>
              </a:tr>
              <a:tr h="370840">
                <a:tc>
                  <a:txBody>
                    <a:bodyPr/>
                    <a:lstStyle/>
                    <a:p>
                      <a:r>
                        <a:rPr lang="en-US" sz="2000" dirty="0"/>
                        <a:t>- Recent developments</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a:p>
            <a:r>
              <a:rPr lang="en-US" dirty="0"/>
              <a:t>Get the general idea, try to understand if it fits your problem</a:t>
            </a:r>
          </a:p>
          <a:p>
            <a:endParaRPr lang="en-US" dirty="0"/>
          </a:p>
        </p:txBody>
      </p:sp>
      <p:pic>
        <p:nvPicPr>
          <p:cNvPr id="1026" name="Picture 2" descr="How to Assess Attention to Detail in Job Applicants | Toggl Hire">
            <a:extLst>
              <a:ext uri="{FF2B5EF4-FFF2-40B4-BE49-F238E27FC236}">
                <a16:creationId xmlns:a16="http://schemas.microsoft.com/office/drawing/2014/main" id="{2D546C60-A4BA-4F7B-8934-0D5F2D39A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258" y="3276633"/>
            <a:ext cx="2822542" cy="282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late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Research: applied + algorithms</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2081</Words>
  <Application>Microsoft Office PowerPoint</Application>
  <PresentationFormat>Grand écran</PresentationFormat>
  <Paragraphs>297</Paragraphs>
  <Slides>37</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optimization?</vt:lpstr>
      <vt:lpstr>What is an algorithm?</vt:lpstr>
      <vt:lpstr>What is an algorithm?</vt:lpstr>
      <vt:lpstr>What is an algorithm?</vt:lpstr>
      <vt:lpstr>What is an algorithm?</vt:lpstr>
      <vt:lpstr>What is Artificial Intelligence?</vt:lpstr>
      <vt:lpstr>What is Artificial Intelligence?</vt:lpstr>
      <vt:lpstr>Symbolic AI</vt:lpstr>
      <vt:lpstr>Symbolic AI</vt:lpstr>
      <vt:lpstr>Symbolic AI</vt:lpstr>
      <vt:lpstr>Symbolic AI</vt:lpstr>
      <vt:lpstr>Machine learning</vt:lpstr>
      <vt:lpstr>Machine learning (supervised)</vt:lpstr>
      <vt:lpstr>Machine learning</vt:lpstr>
      <vt:lpstr>Machine learning</vt:lpstr>
      <vt:lpstr>Machine learning</vt:lpstr>
      <vt:lpstr>Reinforcement learning</vt:lpstr>
      <vt:lpstr>Neuro-symbolic AI (NeSy)</vt:lpstr>
      <vt:lpstr>Artificial General Intelligence</vt:lpstr>
      <vt:lpstr>Is optimization a kind of AI?</vt:lpstr>
      <vt:lpstr>Relationship between AI and optimization?</vt:lpstr>
      <vt:lpstr>Relationship between AI and optimization?</vt:lpstr>
      <vt:lpstr>Relationship between AI and optimization?</vt:lpstr>
      <vt:lpstr>Is it always good to optimize?</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225</cp:revision>
  <dcterms:created xsi:type="dcterms:W3CDTF">2020-06-05T13:14:31Z</dcterms:created>
  <dcterms:modified xsi:type="dcterms:W3CDTF">2024-05-21T09:48:35Z</dcterms:modified>
</cp:coreProperties>
</file>