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7" r:id="rId7"/>
    <p:sldId id="264" r:id="rId8"/>
    <p:sldId id="265" r:id="rId9"/>
    <p:sldId id="262" r:id="rId10"/>
    <p:sldId id="263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Decision trees and ensembles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Decision trees </a:t>
            </a:r>
            <a:br>
              <a:rPr lang="it-IT" sz="8000" dirty="0"/>
            </a:br>
            <a:r>
              <a:rPr lang="it-IT" sz="8000" dirty="0"/>
              <a:t>(and ensembles of)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Alberto TONDA, Senior Researcher (DR)</a:t>
            </a:r>
          </a:p>
          <a:p>
            <a:r>
              <a:rPr lang="en-US" i="1" dirty="0"/>
              <a:t>UMR 518 MIA-PS (Applied Mathematics and Computer Science)</a:t>
            </a:r>
            <a:br>
              <a:rPr lang="en-US" i="1" dirty="0"/>
            </a:br>
            <a:r>
              <a:rPr lang="en-US" i="1" dirty="0"/>
              <a:t>INRAE, </a:t>
            </a:r>
            <a:r>
              <a:rPr lang="en-US" i="1" dirty="0" err="1"/>
              <a:t>AgroParisTech</a:t>
            </a:r>
            <a:r>
              <a:rPr lang="en-US" i="1" dirty="0"/>
              <a:t>, Université Paris-</a:t>
            </a:r>
            <a:r>
              <a:rPr lang="en-US" i="1" dirty="0" err="1"/>
              <a:t>Saclay</a:t>
            </a:r>
            <a:br>
              <a:rPr lang="en-US" i="1" dirty="0"/>
            </a:br>
            <a:r>
              <a:rPr lang="en-US" i="1" dirty="0" err="1"/>
              <a:t>Institut</a:t>
            </a:r>
            <a:r>
              <a:rPr lang="en-US" i="1" dirty="0"/>
              <a:t> des </a:t>
            </a:r>
            <a:r>
              <a:rPr lang="en-US" i="1" dirty="0" err="1"/>
              <a:t>Systèmes</a:t>
            </a:r>
            <a:r>
              <a:rPr lang="en-US" i="1" dirty="0"/>
              <a:t> Complexes, Paris-Ile-de-France</a:t>
            </a:r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  <a:p>
            <a:r>
              <a:rPr lang="en-US" dirty="0"/>
              <a:t>Yep, they are pretty terrible at predictions</a:t>
            </a:r>
          </a:p>
        </p:txBody>
      </p:sp>
    </p:spTree>
    <p:extLst>
      <p:ext uri="{BB962C8B-B14F-4D97-AF65-F5344CB8AC3E}">
        <p14:creationId xmlns:p14="http://schemas.microsoft.com/office/powerpoint/2010/main" val="85327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9E39C-A246-44B0-9160-D75E7962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24F23-0A83-49FE-9182-87D70D4B92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single decision tree is a </a:t>
            </a:r>
            <a:r>
              <a:rPr lang="en-US" i="1" dirty="0"/>
              <a:t>weak predictor </a:t>
            </a:r>
          </a:p>
          <a:p>
            <a:pPr lvl="1"/>
            <a:r>
              <a:rPr lang="en-US" dirty="0"/>
              <a:t>“Performs slightly better than random guessing” (Freund &amp; </a:t>
            </a:r>
            <a:r>
              <a:rPr lang="en-US" dirty="0" err="1"/>
              <a:t>Schapire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Weak also implies </a:t>
            </a:r>
            <a:r>
              <a:rPr lang="en-US" b="1" dirty="0"/>
              <a:t>low capacity</a:t>
            </a:r>
            <a:r>
              <a:rPr lang="en-US" dirty="0"/>
              <a:t> (underfitting)</a:t>
            </a:r>
            <a:endParaRPr lang="en-US" b="1" dirty="0"/>
          </a:p>
          <a:p>
            <a:pPr lvl="1"/>
            <a:r>
              <a:rPr lang="en-US" dirty="0"/>
              <a:t>…but then we don’t have to worry too much about overfitting!</a:t>
            </a:r>
          </a:p>
          <a:p>
            <a:r>
              <a:rPr lang="en-US" dirty="0"/>
              <a:t>What if use an </a:t>
            </a:r>
            <a:r>
              <a:rPr lang="en-US" i="1" dirty="0"/>
              <a:t>ensemble</a:t>
            </a:r>
            <a:r>
              <a:rPr lang="en-US" dirty="0"/>
              <a:t> of trees?</a:t>
            </a:r>
          </a:p>
          <a:p>
            <a:pPr lvl="1"/>
            <a:r>
              <a:rPr lang="en-US" dirty="0"/>
              <a:t>They can collectively vote for a class (majority vote)</a:t>
            </a:r>
          </a:p>
          <a:p>
            <a:pPr lvl="1"/>
            <a:r>
              <a:rPr lang="en-US" dirty="0"/>
              <a:t>Or just average their prediction in the case of regression</a:t>
            </a:r>
          </a:p>
          <a:p>
            <a:pPr lvl="1"/>
            <a:r>
              <a:rPr lang="en-US" dirty="0"/>
              <a:t>But algorithm is deterministic, how do we create </a:t>
            </a:r>
            <a:r>
              <a:rPr lang="en-US" i="1" dirty="0"/>
              <a:t>different trees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6138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DCDCD-E96C-4365-85C2-C87FE588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8DC8DF-85F6-4C20-BE1D-63AF664A8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Randomly “hide” some features and samples</a:t>
            </a:r>
          </a:p>
          <a:p>
            <a:pPr lvl="1"/>
            <a:r>
              <a:rPr lang="en-US" dirty="0"/>
              <a:t>Each tree only sees a part of the training data</a:t>
            </a:r>
          </a:p>
          <a:p>
            <a:pPr lvl="1"/>
            <a:r>
              <a:rPr lang="en-US" dirty="0"/>
              <a:t>All trees can be generated in parallel</a:t>
            </a:r>
          </a:p>
          <a:p>
            <a:pPr lvl="1"/>
            <a:r>
              <a:rPr lang="en-US" dirty="0"/>
              <a:t>Number of trees is hyperparameter (plus all of CART)</a:t>
            </a:r>
          </a:p>
          <a:p>
            <a:pPr lvl="1"/>
            <a:r>
              <a:rPr lang="en-US" dirty="0"/>
              <a:t>The more trees, the more capacity</a:t>
            </a:r>
          </a:p>
        </p:txBody>
      </p:sp>
    </p:spTree>
    <p:extLst>
      <p:ext uri="{BB962C8B-B14F-4D97-AF65-F5344CB8AC3E}">
        <p14:creationId xmlns:p14="http://schemas.microsoft.com/office/powerpoint/2010/main" val="361036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E1C86-AFA5-42CE-AD45-4644B073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CDA5B8-5A26-42CD-8B49-8B5A9E3F5C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Family of iterative algorithms for the creation of ensembles</a:t>
            </a:r>
          </a:p>
          <a:p>
            <a:pPr lvl="1"/>
            <a:r>
              <a:rPr lang="en-US" dirty="0"/>
              <a:t>Gradient boosting, Adapting Boosting, </a:t>
            </a:r>
            <a:r>
              <a:rPr lang="en-US" dirty="0" err="1"/>
              <a:t>eXtreme</a:t>
            </a:r>
            <a:r>
              <a:rPr lang="en-US" dirty="0"/>
              <a:t> gradient boosting</a:t>
            </a:r>
          </a:p>
          <a:p>
            <a:pPr lvl="1"/>
            <a:r>
              <a:rPr lang="en-US" dirty="0"/>
              <a:t>Share similar intuition, different implementation</a:t>
            </a:r>
          </a:p>
          <a:p>
            <a:pPr lvl="1"/>
            <a:r>
              <a:rPr lang="en-US" dirty="0"/>
              <a:t>Used mainly with trees (CARTs), but in principle, any predictor</a:t>
            </a:r>
          </a:p>
          <a:p>
            <a:pPr lvl="1"/>
            <a:endParaRPr lang="en-US" dirty="0"/>
          </a:p>
          <a:p>
            <a:r>
              <a:rPr lang="en-US" b="1" dirty="0"/>
              <a:t>Sequentially</a:t>
            </a:r>
            <a:r>
              <a:rPr lang="en-US" dirty="0"/>
              <a:t> create predictors to compensate weaknesses</a:t>
            </a:r>
          </a:p>
          <a:p>
            <a:pPr lvl="1"/>
            <a:r>
              <a:rPr lang="en-US" dirty="0"/>
              <a:t>Start with one predictor, evaluate performance</a:t>
            </a:r>
          </a:p>
          <a:p>
            <a:pPr lvl="1"/>
            <a:r>
              <a:rPr lang="en-US" dirty="0"/>
              <a:t>New predictors will try to fit samples where ensemble is weak</a:t>
            </a:r>
          </a:p>
          <a:p>
            <a:pPr lvl="1"/>
            <a:r>
              <a:rPr lang="en-US" dirty="0"/>
              <a:t>For example, error metric as weighted sum of performance on samples, change weights of samples depending 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863197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599CE3-D117-45A3-991C-EB63727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951432-CAA0-46EB-8526-2849518C2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ensembles perform well on </a:t>
            </a:r>
            <a:r>
              <a:rPr lang="en-US" b="1" dirty="0"/>
              <a:t>tabular data</a:t>
            </a:r>
          </a:p>
          <a:p>
            <a:r>
              <a:rPr lang="en-US" dirty="0"/>
              <a:t>Win most Kaggle challenges</a:t>
            </a:r>
          </a:p>
          <a:p>
            <a:r>
              <a:rPr lang="en-US" dirty="0"/>
              <a:t>Between </a:t>
            </a:r>
            <a:r>
              <a:rPr lang="en-US" i="1" dirty="0"/>
              <a:t>a few</a:t>
            </a:r>
            <a:r>
              <a:rPr lang="en-US" dirty="0"/>
              <a:t> and </a:t>
            </a:r>
            <a:r>
              <a:rPr lang="en-US" i="1" dirty="0"/>
              <a:t>a lot</a:t>
            </a:r>
            <a:r>
              <a:rPr lang="en-US" dirty="0"/>
              <a:t> of hyperparameters</a:t>
            </a:r>
          </a:p>
        </p:txBody>
      </p:sp>
      <p:pic>
        <p:nvPicPr>
          <p:cNvPr id="4" name="Picture 2" descr="Risultati immagini per apes together strong">
            <a:extLst>
              <a:ext uri="{FF2B5EF4-FFF2-40B4-BE49-F238E27FC236}">
                <a16:creationId xmlns:a16="http://schemas.microsoft.com/office/drawing/2014/main" id="{A4E056BB-8D90-4F13-BA82-B17AC4A7F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3487" y="3346603"/>
            <a:ext cx="4289425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D1940F-FF11-4F77-B420-64FA46179B4C}"/>
              </a:ext>
            </a:extLst>
          </p:cNvPr>
          <p:cNvCxnSpPr/>
          <p:nvPr/>
        </p:nvCxnSpPr>
        <p:spPr>
          <a:xfrm>
            <a:off x="7227887" y="5733732"/>
            <a:ext cx="5334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D8E8471B-7839-41E9-B908-333F897CF683}"/>
              </a:ext>
            </a:extLst>
          </p:cNvPr>
          <p:cNvSpPr txBox="1"/>
          <p:nvPr/>
        </p:nvSpPr>
        <p:spPr>
          <a:xfrm>
            <a:off x="6313487" y="5347216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Weak predictors</a:t>
            </a: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7" name="Picture 2" descr="Risultati immagini per kaggle">
            <a:extLst>
              <a:ext uri="{FF2B5EF4-FFF2-40B4-BE49-F238E27FC236}">
                <a16:creationId xmlns:a16="http://schemas.microsoft.com/office/drawing/2014/main" id="{D1C11A33-360E-4DAA-94D5-8DDD39370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38400" y="3346603"/>
            <a:ext cx="3505200" cy="2752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684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McElfresh</a:t>
            </a:r>
            <a:r>
              <a:rPr lang="en-US" dirty="0"/>
              <a:t> et al., </a:t>
            </a:r>
            <a:r>
              <a:rPr lang="en-US" i="1" dirty="0"/>
              <a:t>When Do Neural Nets Outperform Boosted Trees on Tabular </a:t>
            </a:r>
            <a:r>
              <a:rPr lang="en-US" i="1"/>
              <a:t>Data?</a:t>
            </a:r>
            <a:r>
              <a:rPr lang="en-US"/>
              <a:t>, 2023</a:t>
            </a:r>
            <a:endParaRPr lang="en-US" i="1" dirty="0"/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Decision trees</a:t>
            </a:r>
          </a:p>
          <a:p>
            <a:r>
              <a:rPr lang="it-IT" dirty="0"/>
              <a:t>Classification and regression trees</a:t>
            </a:r>
          </a:p>
          <a:p>
            <a:r>
              <a:rPr lang="it-IT" dirty="0"/>
              <a:t>Optimization algorithm</a:t>
            </a:r>
          </a:p>
          <a:p>
            <a:r>
              <a:rPr lang="it-IT" dirty="0"/>
              <a:t>Ensembles</a:t>
            </a:r>
          </a:p>
          <a:p>
            <a:r>
              <a:rPr lang="it-IT" dirty="0"/>
              <a:t>Random forest</a:t>
            </a:r>
          </a:p>
          <a:p>
            <a:r>
              <a:rPr lang="it-IT" dirty="0"/>
              <a:t>Boosting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E0C5F-601C-455C-88F7-9E87D4F7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5BD289-9762-4C27-BC9B-B1A5B36A7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Decision trees are one of the simplest kinds of AI algorithms</a:t>
            </a:r>
          </a:p>
          <a:p>
            <a:pPr lvl="1"/>
            <a:r>
              <a:rPr lang="en-US" i="1" dirty="0"/>
              <a:t>Easy to read* </a:t>
            </a:r>
            <a:r>
              <a:rPr lang="en-US" dirty="0"/>
              <a:t>for humans, we can follow the decision process</a:t>
            </a:r>
          </a:p>
          <a:p>
            <a:pPr lvl="1"/>
            <a:r>
              <a:rPr lang="en-US" dirty="0"/>
              <a:t>Can be hand-crafted! Encode expertise</a:t>
            </a:r>
          </a:p>
          <a:p>
            <a:pPr lvl="1"/>
            <a:r>
              <a:rPr lang="en-US" dirty="0"/>
              <a:t>Or created from data (ML)</a:t>
            </a:r>
          </a:p>
          <a:p>
            <a:pPr lvl="1"/>
            <a:endParaRPr lang="en-US" dirty="0"/>
          </a:p>
          <a:p>
            <a:r>
              <a:rPr lang="en-US" dirty="0"/>
              <a:t>CARTs</a:t>
            </a:r>
          </a:p>
          <a:p>
            <a:pPr lvl="1"/>
            <a:r>
              <a:rPr lang="en-US" dirty="0"/>
              <a:t>Classification and Regression</a:t>
            </a:r>
            <a:br>
              <a:rPr lang="en-US" dirty="0"/>
            </a:br>
            <a:r>
              <a:rPr lang="en-US" dirty="0"/>
              <a:t>Trees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i="1" dirty="0"/>
              <a:t>for small trees</a:t>
            </a:r>
          </a:p>
        </p:txBody>
      </p:sp>
      <p:pic>
        <p:nvPicPr>
          <p:cNvPr id="1026" name="Picture 2" descr="Python Decision Tree Classification Tutorial: Scikit-Learn  DecisionTreeClassifier | DataCamp">
            <a:extLst>
              <a:ext uri="{FF2B5EF4-FFF2-40B4-BE49-F238E27FC236}">
                <a16:creationId xmlns:a16="http://schemas.microsoft.com/office/drawing/2014/main" id="{8B8E9BBF-DB3A-4017-A30B-C5AA552AC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8877" y="2758440"/>
            <a:ext cx="5307284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Classification trees: leaves are CLASSES</a:t>
            </a:r>
          </a:p>
          <a:p>
            <a:pPr lvl="1"/>
            <a:r>
              <a:rPr lang="en-US" dirty="0"/>
              <a:t>Assign a sample to a “category”</a:t>
            </a:r>
          </a:p>
          <a:p>
            <a:pPr lvl="1"/>
            <a:r>
              <a:rPr lang="en-US" dirty="0"/>
              <a:t>For each job offer, should I accept</a:t>
            </a:r>
            <a:br>
              <a:rPr lang="en-US" dirty="0"/>
            </a:br>
            <a:r>
              <a:rPr lang="en-US" dirty="0"/>
              <a:t>or decline it?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D57C71-3DBC-4847-948E-7DF4816842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1691" y="2069044"/>
            <a:ext cx="5088766" cy="42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02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9075" y="3033237"/>
            <a:ext cx="4524757" cy="345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Regression trees: leaves are VALUES</a:t>
                </a:r>
              </a:p>
              <a:p>
                <a:pPr lvl="1"/>
                <a:r>
                  <a:rPr lang="en-US" dirty="0"/>
                  <a:t>Hypothesis: function can be approximated by linear segments</a:t>
                </a:r>
              </a:p>
              <a:p>
                <a:pPr lvl="1"/>
                <a:r>
                  <a:rPr lang="en-US" dirty="0"/>
                  <a:t>Each leaf is in the form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 floating-point value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179ACA-CE33-4581-96D6-6F8678413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4F0D2C3E-D527-4B34-8353-98F617D3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474" y="2747526"/>
            <a:ext cx="5604151" cy="374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63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C2703-15D3-4A7B-884A-2B7625C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DB9881-2780-4239-9366-93B2A23F2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you guess the optimization algorithm used for CARTs?</a:t>
            </a:r>
          </a:p>
        </p:txBody>
      </p:sp>
    </p:spTree>
    <p:extLst>
      <p:ext uri="{BB962C8B-B14F-4D97-AF65-F5344CB8AC3E}">
        <p14:creationId xmlns:p14="http://schemas.microsoft.com/office/powerpoint/2010/main" val="45968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6A83A-DDA0-4227-BE75-CF928CD37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trees: optimization algorithm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DBBB01-1412-4E82-B582-3989857DA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5788652" cy="4675817"/>
          </a:xfrm>
        </p:spPr>
        <p:txBody>
          <a:bodyPr>
            <a:normAutofit/>
          </a:bodyPr>
          <a:lstStyle/>
          <a:p>
            <a:r>
              <a:rPr lang="en-US" dirty="0"/>
              <a:t>It’s </a:t>
            </a:r>
            <a:r>
              <a:rPr lang="en-US" i="1" dirty="0"/>
              <a:t>greedy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At each split, </a:t>
            </a:r>
            <a:r>
              <a:rPr lang="en-US" b="1" dirty="0"/>
              <a:t>exhaustive search</a:t>
            </a:r>
          </a:p>
          <a:p>
            <a:pPr lvl="1"/>
            <a:r>
              <a:rPr lang="en-US" dirty="0"/>
              <a:t>Over all features and values</a:t>
            </a:r>
          </a:p>
          <a:p>
            <a:pPr lvl="1"/>
            <a:r>
              <a:rPr lang="en-US" dirty="0"/>
              <a:t>“Best split” (n values, n+1 splits)</a:t>
            </a:r>
          </a:p>
          <a:p>
            <a:pPr lvl="1"/>
            <a:r>
              <a:rPr lang="en-US" dirty="0"/>
              <a:t>Quality is measured by </a:t>
            </a:r>
            <a:r>
              <a:rPr lang="en-US" b="1" dirty="0"/>
              <a:t>purity</a:t>
            </a:r>
            <a:br>
              <a:rPr lang="en-US" dirty="0"/>
            </a:br>
            <a:r>
              <a:rPr lang="en-US" dirty="0"/>
              <a:t>(samples belonging to the same</a:t>
            </a:r>
            <a:br>
              <a:rPr lang="en-US" dirty="0"/>
            </a:br>
            <a:r>
              <a:rPr lang="en-US" dirty="0"/>
              <a:t>class) or </a:t>
            </a:r>
            <a:r>
              <a:rPr lang="en-US" b="1" dirty="0"/>
              <a:t>mean squared error</a:t>
            </a:r>
          </a:p>
          <a:p>
            <a:pPr lvl="1"/>
            <a:r>
              <a:rPr lang="en-US" dirty="0"/>
              <a:t>Leaves are </a:t>
            </a:r>
            <a:r>
              <a:rPr lang="en-US" b="1" dirty="0"/>
              <a:t>majority class</a:t>
            </a:r>
            <a:r>
              <a:rPr lang="en-US" dirty="0"/>
              <a:t> or </a:t>
            </a:r>
            <a:r>
              <a:rPr lang="en-US" b="1" dirty="0"/>
              <a:t>mean value</a:t>
            </a:r>
          </a:p>
          <a:p>
            <a:r>
              <a:rPr lang="en-US" dirty="0"/>
              <a:t>Does not guarantee best tree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6F8C46-054B-4AB8-AA05-8410777A6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852" y="1470503"/>
            <a:ext cx="497205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14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E71E8-A4A3-4F6F-A6B1-77C1FD52B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1E5EC1-418E-41A6-A745-4E6ED2E17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4526" y="3127506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179ACA-CE33-4581-96D6-6F86784135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Several hyperparameters</a:t>
            </a:r>
          </a:p>
          <a:p>
            <a:pPr lvl="1"/>
            <a:r>
              <a:rPr lang="it-IT" dirty="0"/>
              <a:t>Maximum depth of the tree</a:t>
            </a:r>
          </a:p>
          <a:p>
            <a:pPr lvl="1"/>
            <a:r>
              <a:rPr lang="it-IT" dirty="0"/>
              <a:t>Type of criterion used to evaluate purity of the splits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4AE442-AF90-4E21-B501-2AB9ECB6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1084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09AADA6-C472-4211-9F5C-ACF3D1FC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27642" y="3125018"/>
            <a:ext cx="3886558" cy="29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B49A8-98BE-444C-879F-84BA32BE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501DE-8403-4474-B4BF-D1F380EFE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the moment, they seem </a:t>
            </a:r>
            <a:r>
              <a:rPr lang="en-US" i="1" dirty="0"/>
              <a:t>fantastic</a:t>
            </a:r>
            <a:r>
              <a:rPr lang="en-US" dirty="0"/>
              <a:t>! </a:t>
            </a:r>
            <a:r>
              <a:rPr lang="en-US" b="1" dirty="0"/>
              <a:t>Any drawbacks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379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Grand écran</PresentationFormat>
  <Paragraphs>80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Raleway</vt:lpstr>
      <vt:lpstr>Thème Office</vt:lpstr>
      <vt:lpstr>Decision trees  (and ensembles of)</vt:lpstr>
      <vt:lpstr>Outline</vt:lpstr>
      <vt:lpstr>Decision trees</vt:lpstr>
      <vt:lpstr>Decision trees</vt:lpstr>
      <vt:lpstr>Decision trees</vt:lpstr>
      <vt:lpstr>Decision trees: optimization algorithm</vt:lpstr>
      <vt:lpstr>Decision trees: optimization algorithm</vt:lpstr>
      <vt:lpstr>Decision trees</vt:lpstr>
      <vt:lpstr>Decision trees</vt:lpstr>
      <vt:lpstr>Decision trees</vt:lpstr>
      <vt:lpstr>Ensembles</vt:lpstr>
      <vt:lpstr>Random forest</vt:lpstr>
      <vt:lpstr>Boosting</vt:lpstr>
      <vt:lpstr>Ensembles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97</cp:revision>
  <dcterms:created xsi:type="dcterms:W3CDTF">2020-06-05T13:14:31Z</dcterms:created>
  <dcterms:modified xsi:type="dcterms:W3CDTF">2024-05-28T07:43:17Z</dcterms:modified>
</cp:coreProperties>
</file>