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86" r:id="rId7"/>
    <p:sldId id="263" r:id="rId8"/>
    <p:sldId id="278" r:id="rId9"/>
    <p:sldId id="279" r:id="rId10"/>
    <p:sldId id="280" r:id="rId11"/>
    <p:sldId id="296" r:id="rId12"/>
    <p:sldId id="281" r:id="rId13"/>
    <p:sldId id="284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7" r:id="rId23"/>
    <p:sldId id="305" r:id="rId24"/>
    <p:sldId id="306" r:id="rId25"/>
    <p:sldId id="310" r:id="rId26"/>
    <p:sldId id="311" r:id="rId27"/>
    <p:sldId id="313" r:id="rId28"/>
    <p:sldId id="314" r:id="rId29"/>
    <p:sldId id="315" r:id="rId30"/>
    <p:sldId id="316" r:id="rId31"/>
    <p:sldId id="318" r:id="rId32"/>
    <p:sldId id="317" r:id="rId33"/>
    <p:sldId id="285" r:id="rId34"/>
    <p:sldId id="319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EC0C2-1727-4F36-A9C1-C418BA5C7C7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34B0-DB32-4F1B-AC00-3C21313019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NEUROEVOLUTION AND HYPERPARAMETER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OPTIMIZATION FOR DEEP NEURAL NETWORKS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human-competitive.org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Neuroevolution and hyperparameter optimization for deep neural networks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Alberto TONDA, Team EKINOCS, UMR 518 MIA-PS</a:t>
            </a:r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Neuroevolution</a:t>
            </a:r>
            <a:r>
              <a:rPr lang="en-US" dirty="0"/>
              <a:t>: main issues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733684" y="2314140"/>
            <a:ext cx="8724632" cy="2229721"/>
            <a:chOff x="2008314" y="3460143"/>
            <a:chExt cx="8724632" cy="2229721"/>
          </a:xfrm>
        </p:grpSpPr>
        <p:sp>
          <p:nvSpPr>
            <p:cNvPr id="5" name="Flowchart: Process 4"/>
            <p:cNvSpPr/>
            <p:nvPr/>
          </p:nvSpPr>
          <p:spPr>
            <a:xfrm>
              <a:off x="2008314" y="4707477"/>
              <a:ext cx="1512000" cy="792088"/>
            </a:xfrm>
            <a:prstGeom prst="flowChartProcess">
              <a:avLst/>
            </a:prstGeom>
            <a:solidFill>
              <a:srgbClr val="FF7C8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</a:t>
              </a:r>
              <a:r>
                <a:rPr lang="en-US" sz="1400" b="1" dirty="0"/>
                <a:t>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7492754" y="4707477"/>
              <a:ext cx="1512000" cy="792088"/>
            </a:xfrm>
            <a:prstGeom prst="flowChartProcess">
              <a:avLst/>
            </a:prstGeom>
            <a:solidFill>
              <a:srgbClr val="FF7C8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Evaluate</a:t>
              </a:r>
              <a:r>
                <a:rPr lang="en-US" sz="1400" dirty="0"/>
                <a:t> new solutions</a:t>
              </a:r>
            </a:p>
          </p:txBody>
        </p:sp>
        <p:sp>
          <p:nvSpPr>
            <p:cNvPr id="7" name="Flowchart: Decision 7"/>
            <p:cNvSpPr/>
            <p:nvPr/>
          </p:nvSpPr>
          <p:spPr>
            <a:xfrm>
              <a:off x="3748338" y="4517177"/>
              <a:ext cx="1800200" cy="1172687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/>
            <p:cNvSpPr/>
            <p:nvPr/>
          </p:nvSpPr>
          <p:spPr>
            <a:xfrm>
              <a:off x="5764562" y="4707477"/>
              <a:ext cx="1512168" cy="79208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/>
            <p:cNvSpPr/>
            <p:nvPr/>
          </p:nvSpPr>
          <p:spPr>
            <a:xfrm>
              <a:off x="9220946" y="4707477"/>
              <a:ext cx="1512000" cy="79208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/>
            <p:cNvSpPr/>
            <p:nvPr/>
          </p:nvSpPr>
          <p:spPr>
            <a:xfrm>
              <a:off x="3892438" y="3460143"/>
              <a:ext cx="1512000" cy="79208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/>
            <p:cNvCxnSpPr>
              <a:stCxn id="5" idx="3"/>
              <a:endCxn id="7" idx="1"/>
            </p:cNvCxnSpPr>
            <p:nvPr/>
          </p:nvCxnSpPr>
          <p:spPr>
            <a:xfrm>
              <a:off x="3520314" y="5103521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/>
            <p:cNvCxnSpPr>
              <a:stCxn id="7" idx="3"/>
              <a:endCxn id="8" idx="1"/>
            </p:cNvCxnSpPr>
            <p:nvPr/>
          </p:nvCxnSpPr>
          <p:spPr>
            <a:xfrm>
              <a:off x="5548538" y="5103521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/>
            <p:cNvCxnSpPr>
              <a:stCxn id="7" idx="0"/>
              <a:endCxn id="10" idx="2"/>
            </p:cNvCxnSpPr>
            <p:nvPr/>
          </p:nvCxnSpPr>
          <p:spPr>
            <a:xfrm flipV="1">
              <a:off x="4648438" y="4252231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/>
            <p:cNvCxnSpPr>
              <a:stCxn id="8" idx="3"/>
              <a:endCxn id="6" idx="1"/>
            </p:cNvCxnSpPr>
            <p:nvPr/>
          </p:nvCxnSpPr>
          <p:spPr>
            <a:xfrm>
              <a:off x="7276730" y="5103521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/>
            <p:cNvCxnSpPr>
              <a:stCxn id="6" idx="3"/>
              <a:endCxn id="9" idx="1"/>
            </p:cNvCxnSpPr>
            <p:nvPr/>
          </p:nvCxnSpPr>
          <p:spPr>
            <a:xfrm>
              <a:off x="9004754" y="5103521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/>
            <p:cNvCxnSpPr>
              <a:stCxn id="9" idx="2"/>
              <a:endCxn id="7" idx="2"/>
            </p:cNvCxnSpPr>
            <p:nvPr/>
          </p:nvCxnSpPr>
          <p:spPr>
            <a:xfrm rot="5400000">
              <a:off x="7217543" y="2930460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/>
            <p:cNvSpPr txBox="1"/>
            <p:nvPr/>
          </p:nvSpPr>
          <p:spPr>
            <a:xfrm>
              <a:off x="4672610" y="424970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/>
            <p:cNvSpPr txBox="1"/>
            <p:nvPr/>
          </p:nvSpPr>
          <p:spPr>
            <a:xfrm>
              <a:off x="5320682" y="517651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  <p:sp>
        <p:nvSpPr>
          <p:cNvPr id="20" name="Flèche vers le bas 19"/>
          <p:cNvSpPr/>
          <p:nvPr/>
        </p:nvSpPr>
        <p:spPr>
          <a:xfrm>
            <a:off x="7863840" y="2743200"/>
            <a:ext cx="402336" cy="923544"/>
          </a:xfrm>
          <a:prstGeom prst="downArrow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vers le bas 20"/>
          <p:cNvSpPr/>
          <p:nvPr/>
        </p:nvSpPr>
        <p:spPr>
          <a:xfrm rot="4439629">
            <a:off x="4738836" y="1344358"/>
            <a:ext cx="402336" cy="3774366"/>
          </a:xfrm>
          <a:prstGeom prst="downArrow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56248" y="1737360"/>
            <a:ext cx="2761488" cy="1152144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Evaluations are </a:t>
            </a:r>
            <a:r>
              <a:rPr lang="en-US" b="1" dirty="0"/>
              <a:t>(VERY)</a:t>
            </a:r>
            <a:r>
              <a:rPr lang="en-US" dirty="0"/>
              <a:t> </a:t>
            </a:r>
            <a:r>
              <a:rPr lang="en-US" b="1" dirty="0"/>
              <a:t>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54716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Neuroevolution</a:t>
            </a:r>
            <a:r>
              <a:rPr lang="en-US" dirty="0"/>
              <a:t>: main issues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733684" y="2314140"/>
            <a:ext cx="8724632" cy="2229721"/>
            <a:chOff x="2008314" y="3460143"/>
            <a:chExt cx="8724632" cy="2229721"/>
          </a:xfrm>
        </p:grpSpPr>
        <p:sp>
          <p:nvSpPr>
            <p:cNvPr id="5" name="Flowchart: Process 4"/>
            <p:cNvSpPr/>
            <p:nvPr/>
          </p:nvSpPr>
          <p:spPr>
            <a:xfrm>
              <a:off x="2008314" y="4707477"/>
              <a:ext cx="1512000" cy="792088"/>
            </a:xfrm>
            <a:prstGeom prst="flowChartProcess">
              <a:avLst/>
            </a:prstGeom>
            <a:solidFill>
              <a:srgbClr val="FF7C8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</a:t>
              </a:r>
              <a:r>
                <a:rPr lang="en-US" sz="1400" b="1" dirty="0"/>
                <a:t>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7492754" y="4707477"/>
              <a:ext cx="1512000" cy="792088"/>
            </a:xfrm>
            <a:prstGeom prst="flowChartProcess">
              <a:avLst/>
            </a:prstGeom>
            <a:solidFill>
              <a:srgbClr val="FF7C8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Evaluate</a:t>
              </a:r>
              <a:r>
                <a:rPr lang="en-US" sz="1400" dirty="0"/>
                <a:t> new solutions</a:t>
              </a:r>
            </a:p>
          </p:txBody>
        </p:sp>
        <p:sp>
          <p:nvSpPr>
            <p:cNvPr id="7" name="Flowchart: Decision 7"/>
            <p:cNvSpPr/>
            <p:nvPr/>
          </p:nvSpPr>
          <p:spPr>
            <a:xfrm>
              <a:off x="3748338" y="4517177"/>
              <a:ext cx="1800200" cy="1172687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/>
            <p:cNvSpPr/>
            <p:nvPr/>
          </p:nvSpPr>
          <p:spPr>
            <a:xfrm>
              <a:off x="5764562" y="4707477"/>
              <a:ext cx="1512168" cy="79208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/>
            <p:cNvSpPr/>
            <p:nvPr/>
          </p:nvSpPr>
          <p:spPr>
            <a:xfrm>
              <a:off x="9220946" y="4707477"/>
              <a:ext cx="1512000" cy="79208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/>
            <p:cNvSpPr/>
            <p:nvPr/>
          </p:nvSpPr>
          <p:spPr>
            <a:xfrm>
              <a:off x="3892438" y="3460143"/>
              <a:ext cx="1512000" cy="79208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/>
            <p:cNvCxnSpPr>
              <a:stCxn id="5" idx="3"/>
              <a:endCxn id="7" idx="1"/>
            </p:cNvCxnSpPr>
            <p:nvPr/>
          </p:nvCxnSpPr>
          <p:spPr>
            <a:xfrm>
              <a:off x="3520314" y="5103521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/>
            <p:cNvCxnSpPr>
              <a:stCxn id="7" idx="3"/>
              <a:endCxn id="8" idx="1"/>
            </p:cNvCxnSpPr>
            <p:nvPr/>
          </p:nvCxnSpPr>
          <p:spPr>
            <a:xfrm>
              <a:off x="5548538" y="5103521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/>
            <p:cNvCxnSpPr>
              <a:stCxn id="7" idx="0"/>
              <a:endCxn id="10" idx="2"/>
            </p:cNvCxnSpPr>
            <p:nvPr/>
          </p:nvCxnSpPr>
          <p:spPr>
            <a:xfrm flipV="1">
              <a:off x="4648438" y="4252231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/>
            <p:cNvCxnSpPr>
              <a:stCxn id="8" idx="3"/>
              <a:endCxn id="6" idx="1"/>
            </p:cNvCxnSpPr>
            <p:nvPr/>
          </p:nvCxnSpPr>
          <p:spPr>
            <a:xfrm>
              <a:off x="7276730" y="5103521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/>
            <p:cNvCxnSpPr>
              <a:stCxn id="6" idx="3"/>
              <a:endCxn id="9" idx="1"/>
            </p:cNvCxnSpPr>
            <p:nvPr/>
          </p:nvCxnSpPr>
          <p:spPr>
            <a:xfrm>
              <a:off x="9004754" y="5103521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/>
            <p:cNvCxnSpPr>
              <a:stCxn id="9" idx="2"/>
              <a:endCxn id="7" idx="2"/>
            </p:cNvCxnSpPr>
            <p:nvPr/>
          </p:nvCxnSpPr>
          <p:spPr>
            <a:xfrm rot="5400000">
              <a:off x="7217543" y="2930460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/>
            <p:cNvSpPr txBox="1"/>
            <p:nvPr/>
          </p:nvSpPr>
          <p:spPr>
            <a:xfrm>
              <a:off x="4672610" y="424970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/>
            <p:cNvSpPr txBox="1"/>
            <p:nvPr/>
          </p:nvSpPr>
          <p:spPr>
            <a:xfrm>
              <a:off x="5320682" y="517651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  <p:sp>
        <p:nvSpPr>
          <p:cNvPr id="20" name="Flèche vers le bas 19"/>
          <p:cNvSpPr/>
          <p:nvPr/>
        </p:nvSpPr>
        <p:spPr>
          <a:xfrm>
            <a:off x="7863840" y="2743200"/>
            <a:ext cx="402336" cy="923544"/>
          </a:xfrm>
          <a:prstGeom prst="downArrow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vers le bas 20"/>
          <p:cNvSpPr/>
          <p:nvPr/>
        </p:nvSpPr>
        <p:spPr>
          <a:xfrm rot="4439629">
            <a:off x="4738836" y="1344358"/>
            <a:ext cx="402336" cy="3774366"/>
          </a:xfrm>
          <a:prstGeom prst="downArrow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56248" y="1737360"/>
            <a:ext cx="2761488" cy="1152144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Evaluations are </a:t>
            </a:r>
            <a:r>
              <a:rPr lang="en-US" b="1" dirty="0"/>
              <a:t>(VERY)</a:t>
            </a:r>
            <a:r>
              <a:rPr lang="en-US" dirty="0"/>
              <a:t> </a:t>
            </a:r>
            <a:r>
              <a:rPr lang="en-US" b="1" dirty="0"/>
              <a:t>COMPUTATIONALLY EXPENSIVE</a:t>
            </a:r>
          </a:p>
        </p:txBody>
      </p:sp>
      <p:sp>
        <p:nvSpPr>
          <p:cNvPr id="3" name="Vague 2">
            <a:extLst>
              <a:ext uri="{FF2B5EF4-FFF2-40B4-BE49-F238E27FC236}">
                <a16:creationId xmlns:a16="http://schemas.microsoft.com/office/drawing/2014/main" id="{6B674DD5-9A01-400C-967F-F0AB47756243}"/>
              </a:ext>
            </a:extLst>
          </p:cNvPr>
          <p:cNvSpPr/>
          <p:nvPr/>
        </p:nvSpPr>
        <p:spPr>
          <a:xfrm>
            <a:off x="9317736" y="1558621"/>
            <a:ext cx="2955963" cy="1509622"/>
          </a:xfrm>
          <a:prstGeom prst="wave">
            <a:avLst/>
          </a:prstGeom>
          <a:solidFill>
            <a:srgbClr val="FF7C8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Assess performance in a </a:t>
            </a:r>
            <a:r>
              <a:rPr lang="it-IT" b="1" dirty="0"/>
              <a:t>CROSS-VALIDATION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247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Neuroevolution</a:t>
            </a:r>
            <a:r>
              <a:rPr lang="en-US" dirty="0"/>
              <a:t>: main issues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733684" y="2314140"/>
            <a:ext cx="8724632" cy="2229721"/>
            <a:chOff x="2008314" y="3460143"/>
            <a:chExt cx="8724632" cy="2229721"/>
          </a:xfrm>
        </p:grpSpPr>
        <p:sp>
          <p:nvSpPr>
            <p:cNvPr id="5" name="Flowchart: Process 4"/>
            <p:cNvSpPr/>
            <p:nvPr/>
          </p:nvSpPr>
          <p:spPr>
            <a:xfrm>
              <a:off x="2008314" y="4707477"/>
              <a:ext cx="1512000" cy="79208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7492754" y="4707477"/>
              <a:ext cx="1512000" cy="79208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7" name="Flowchart: Decision 7"/>
            <p:cNvSpPr/>
            <p:nvPr/>
          </p:nvSpPr>
          <p:spPr>
            <a:xfrm>
              <a:off x="3748338" y="4517177"/>
              <a:ext cx="1800200" cy="1172687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/>
            <p:cNvSpPr/>
            <p:nvPr/>
          </p:nvSpPr>
          <p:spPr>
            <a:xfrm>
              <a:off x="5764562" y="4707477"/>
              <a:ext cx="1512168" cy="792088"/>
            </a:xfrm>
            <a:prstGeom prst="flowChartProcess">
              <a:avLst/>
            </a:prstGeom>
            <a:solidFill>
              <a:srgbClr val="FFC00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</a:t>
              </a:r>
              <a:r>
                <a:rPr lang="en-US" sz="1400" b="1" dirty="0"/>
                <a:t>create offspring</a:t>
              </a:r>
            </a:p>
          </p:txBody>
        </p:sp>
        <p:sp>
          <p:nvSpPr>
            <p:cNvPr id="9" name="Flowchart: Process 10"/>
            <p:cNvSpPr/>
            <p:nvPr/>
          </p:nvSpPr>
          <p:spPr>
            <a:xfrm>
              <a:off x="9220946" y="4707477"/>
              <a:ext cx="1512000" cy="79208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/>
            <p:cNvSpPr/>
            <p:nvPr/>
          </p:nvSpPr>
          <p:spPr>
            <a:xfrm>
              <a:off x="3892438" y="3460143"/>
              <a:ext cx="1512000" cy="79208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/>
            <p:cNvCxnSpPr>
              <a:stCxn id="5" idx="3"/>
              <a:endCxn id="7" idx="1"/>
            </p:cNvCxnSpPr>
            <p:nvPr/>
          </p:nvCxnSpPr>
          <p:spPr>
            <a:xfrm>
              <a:off x="3520314" y="5103521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/>
            <p:cNvCxnSpPr>
              <a:stCxn id="7" idx="3"/>
              <a:endCxn id="8" idx="1"/>
            </p:cNvCxnSpPr>
            <p:nvPr/>
          </p:nvCxnSpPr>
          <p:spPr>
            <a:xfrm>
              <a:off x="5548538" y="5103521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/>
            <p:cNvCxnSpPr>
              <a:stCxn id="7" idx="0"/>
              <a:endCxn id="10" idx="2"/>
            </p:cNvCxnSpPr>
            <p:nvPr/>
          </p:nvCxnSpPr>
          <p:spPr>
            <a:xfrm flipV="1">
              <a:off x="4648438" y="4252231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/>
            <p:cNvCxnSpPr>
              <a:stCxn id="8" idx="3"/>
              <a:endCxn id="6" idx="1"/>
            </p:cNvCxnSpPr>
            <p:nvPr/>
          </p:nvCxnSpPr>
          <p:spPr>
            <a:xfrm>
              <a:off x="7276730" y="5103521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/>
            <p:cNvCxnSpPr>
              <a:stCxn id="6" idx="3"/>
              <a:endCxn id="9" idx="1"/>
            </p:cNvCxnSpPr>
            <p:nvPr/>
          </p:nvCxnSpPr>
          <p:spPr>
            <a:xfrm>
              <a:off x="9004754" y="5103521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/>
            <p:cNvCxnSpPr>
              <a:stCxn id="9" idx="2"/>
              <a:endCxn id="7" idx="2"/>
            </p:cNvCxnSpPr>
            <p:nvPr/>
          </p:nvCxnSpPr>
          <p:spPr>
            <a:xfrm rot="5400000">
              <a:off x="7217543" y="2930460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/>
            <p:cNvSpPr txBox="1"/>
            <p:nvPr/>
          </p:nvSpPr>
          <p:spPr>
            <a:xfrm>
              <a:off x="4672610" y="424970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/>
            <p:cNvSpPr txBox="1"/>
            <p:nvPr/>
          </p:nvSpPr>
          <p:spPr>
            <a:xfrm>
              <a:off x="5320682" y="517651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  <p:sp>
        <p:nvSpPr>
          <p:cNvPr id="3" name="Flèche vers le bas 2"/>
          <p:cNvSpPr/>
          <p:nvPr/>
        </p:nvSpPr>
        <p:spPr>
          <a:xfrm rot="1761933">
            <a:off x="6265706" y="2659369"/>
            <a:ext cx="429768" cy="1074306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56248" y="1737360"/>
            <a:ext cx="2761488" cy="115214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Depending on the representation, </a:t>
            </a:r>
            <a:r>
              <a:rPr lang="en-US" b="1" dirty="0"/>
              <a:t>PRINCIPLE OF LOCALITY</a:t>
            </a:r>
            <a:r>
              <a:rPr lang="en-US" dirty="0"/>
              <a:t> might fail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031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Neuro-Evolution of Augmenting Topologies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Technique designed to address issues in neuroevolution</a:t>
            </a:r>
          </a:p>
          <a:p>
            <a:r>
              <a:rPr lang="it-IT" dirty="0"/>
              <a:t>Initial generation of random solutions</a:t>
            </a:r>
          </a:p>
          <a:p>
            <a:pPr lvl="1"/>
            <a:r>
              <a:rPr lang="it-IT" dirty="0"/>
              <a:t>Too random, might not have input/output connections</a:t>
            </a:r>
          </a:p>
          <a:p>
            <a:pPr lvl="1"/>
            <a:r>
              <a:rPr lang="en-US" dirty="0"/>
              <a:t>Long-term impact on network sizes</a:t>
            </a:r>
          </a:p>
          <a:p>
            <a:r>
              <a:rPr lang="en-US" dirty="0"/>
              <a:t>Solution: start from a minimal, uniform network size</a:t>
            </a:r>
          </a:p>
          <a:p>
            <a:pPr lvl="1"/>
            <a:r>
              <a:rPr lang="en-US" dirty="0"/>
              <a:t>Inputs directly connected to outputs</a:t>
            </a:r>
          </a:p>
          <a:p>
            <a:pPr lvl="1"/>
            <a:r>
              <a:rPr lang="en-US" dirty="0"/>
              <a:t>Genetic operators always add nodes/connections</a:t>
            </a:r>
          </a:p>
        </p:txBody>
      </p:sp>
    </p:spTree>
    <p:extLst>
      <p:ext uri="{BB962C8B-B14F-4D97-AF65-F5344CB8AC3E}">
        <p14:creationId xmlns:p14="http://schemas.microsoft.com/office/powerpoint/2010/main" val="287726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Neuro-Evolution of Augmenting Topologies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Genotype representation</a:t>
            </a:r>
          </a:p>
          <a:p>
            <a:pPr lvl="1"/>
            <a:r>
              <a:rPr lang="it-IT" dirty="0"/>
              <a:t>List of all nodes</a:t>
            </a:r>
          </a:p>
          <a:p>
            <a:pPr lvl="1"/>
            <a:r>
              <a:rPr lang="it-IT" dirty="0"/>
              <a:t>List of all connections and weights (some disabled)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5E6F6E-8700-41E2-BDF2-FA9A50AD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335" y="2931679"/>
            <a:ext cx="6261330" cy="31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35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Neuro-Evolution of Augmenting Topologies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Mutations</a:t>
            </a:r>
          </a:p>
          <a:p>
            <a:pPr lvl="1"/>
            <a:r>
              <a:rPr lang="it-IT" dirty="0"/>
              <a:t>Perturbation of a connection weight</a:t>
            </a:r>
          </a:p>
          <a:p>
            <a:pPr lvl="1"/>
            <a:r>
              <a:rPr lang="it-IT" dirty="0"/>
              <a:t>Enable/disable a connection</a:t>
            </a:r>
          </a:p>
          <a:p>
            <a:pPr lvl="1"/>
            <a:r>
              <a:rPr lang="it-IT" dirty="0"/>
              <a:t>Add nodes, add connections</a:t>
            </a:r>
            <a:endParaRPr lang="it-IT" b="1" dirty="0"/>
          </a:p>
          <a:p>
            <a:pPr lvl="1"/>
            <a:r>
              <a:rPr lang="it-IT" b="1" dirty="0"/>
              <a:t>Innovation number </a:t>
            </a:r>
            <a:r>
              <a:rPr lang="it-IT" dirty="0"/>
              <a:t>used</a:t>
            </a:r>
            <a:br>
              <a:rPr lang="it-IT" dirty="0"/>
            </a:br>
            <a:r>
              <a:rPr lang="it-IT" dirty="0"/>
              <a:t>to align different genomes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0D863D-B6AF-4BB7-8B93-BC13EB8F1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15" y="2611226"/>
            <a:ext cx="5366077" cy="34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5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Neuro-Evolution of Augmenting Topologies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Mutations</a:t>
            </a:r>
          </a:p>
          <a:p>
            <a:pPr lvl="1"/>
            <a:r>
              <a:rPr lang="it-IT" dirty="0"/>
              <a:t>Perturbation of a connection weight</a:t>
            </a:r>
          </a:p>
          <a:p>
            <a:pPr lvl="1"/>
            <a:r>
              <a:rPr lang="it-IT" dirty="0"/>
              <a:t>Enable/disable a connection</a:t>
            </a:r>
          </a:p>
          <a:p>
            <a:pPr lvl="1"/>
            <a:r>
              <a:rPr lang="it-IT" dirty="0"/>
              <a:t>Add nodes, add connections</a:t>
            </a:r>
            <a:endParaRPr lang="it-IT" b="1" dirty="0"/>
          </a:p>
          <a:p>
            <a:pPr lvl="1"/>
            <a:r>
              <a:rPr lang="it-IT" b="1" dirty="0"/>
              <a:t>Innovation number </a:t>
            </a:r>
            <a:r>
              <a:rPr lang="it-IT" dirty="0"/>
              <a:t>used</a:t>
            </a:r>
            <a:br>
              <a:rPr lang="it-IT" dirty="0"/>
            </a:br>
            <a:r>
              <a:rPr lang="it-IT" dirty="0"/>
              <a:t>to align different genomes</a:t>
            </a:r>
          </a:p>
          <a:p>
            <a:pPr lvl="1"/>
            <a:r>
              <a:rPr lang="it-IT" dirty="0"/>
              <a:t>Same structural change,</a:t>
            </a:r>
            <a:br>
              <a:rPr lang="en-US" dirty="0"/>
            </a:br>
            <a:r>
              <a:rPr lang="en-US" dirty="0"/>
              <a:t>same innovation number</a:t>
            </a:r>
            <a:endParaRPr lang="it-IT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0D863D-B6AF-4BB7-8B93-BC13EB8F1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15" y="2611226"/>
            <a:ext cx="5366077" cy="34879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6CE5A8D8-859F-484C-9F53-120A75504A26}"/>
              </a:ext>
            </a:extLst>
          </p:cNvPr>
          <p:cNvSpPr/>
          <p:nvPr/>
        </p:nvSpPr>
        <p:spPr>
          <a:xfrm>
            <a:off x="8512404" y="4402318"/>
            <a:ext cx="2724347" cy="32051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603AF03-A50E-4783-B89C-ABA88635645D}"/>
              </a:ext>
            </a:extLst>
          </p:cNvPr>
          <p:cNvSpPr/>
          <p:nvPr/>
        </p:nvSpPr>
        <p:spPr>
          <a:xfrm>
            <a:off x="6187503" y="4402318"/>
            <a:ext cx="2324901" cy="32051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198FB1C-9BBE-4299-BA29-44D4DCEDE855}"/>
              </a:ext>
            </a:extLst>
          </p:cNvPr>
          <p:cNvSpPr/>
          <p:nvPr/>
        </p:nvSpPr>
        <p:spPr>
          <a:xfrm>
            <a:off x="8490417" y="2780818"/>
            <a:ext cx="2617123" cy="32051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9975C74-D67F-4896-BE1A-F06D099B9781}"/>
              </a:ext>
            </a:extLst>
          </p:cNvPr>
          <p:cNvSpPr/>
          <p:nvPr/>
        </p:nvSpPr>
        <p:spPr>
          <a:xfrm>
            <a:off x="6178076" y="2771391"/>
            <a:ext cx="2233398" cy="32051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E57C1-C879-4A11-AB32-76A3F634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Neuro-Evolution of Augmenting Topologies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39921E-89B4-4096-8C9C-47DDA9E5B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5257800" cy="4675817"/>
          </a:xfrm>
        </p:spPr>
        <p:txBody>
          <a:bodyPr/>
          <a:lstStyle/>
          <a:p>
            <a:r>
              <a:rPr lang="it-IT" dirty="0"/>
              <a:t>Cross-over</a:t>
            </a:r>
          </a:p>
          <a:p>
            <a:pPr lvl="1"/>
            <a:r>
              <a:rPr lang="it-IT" dirty="0"/>
              <a:t>Matched genes</a:t>
            </a:r>
          </a:p>
          <a:p>
            <a:pPr lvl="1"/>
            <a:r>
              <a:rPr lang="it-IT" dirty="0"/>
              <a:t>Disjointed genes</a:t>
            </a:r>
          </a:p>
          <a:p>
            <a:pPr lvl="1"/>
            <a:r>
              <a:rPr lang="it-IT" dirty="0"/>
              <a:t>Excess genes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BBAB15-692B-4420-9F88-A1C19747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474" y="1423358"/>
            <a:ext cx="5427326" cy="54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7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E57C1-C879-4A11-AB32-76A3F634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Neuro-Evolution of Augmenting Topologies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39921E-89B4-4096-8C9C-47DDA9E5B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Issue: larger topologies optimize slower than smaller ones</a:t>
            </a:r>
          </a:p>
          <a:p>
            <a:r>
              <a:rPr lang="it-IT" dirty="0"/>
              <a:t>Larger candidate solutions strive to survive</a:t>
            </a:r>
          </a:p>
          <a:p>
            <a:r>
              <a:rPr lang="it-IT" dirty="0"/>
              <a:t>Solution: speciation (niching)</a:t>
            </a:r>
          </a:p>
          <a:p>
            <a:pPr lvl="1"/>
            <a:r>
              <a:rPr lang="it-IT" dirty="0"/>
              <a:t>Divide population in sub-populations of similar topologies</a:t>
            </a:r>
          </a:p>
          <a:p>
            <a:pPr lvl="1"/>
            <a:r>
              <a:rPr lang="it-IT" dirty="0"/>
              <a:t>Topologies are only in competition within sub-population</a:t>
            </a:r>
          </a:p>
          <a:p>
            <a:pPr lvl="1"/>
            <a:r>
              <a:rPr lang="it-IT" dirty="0"/>
              <a:t>Sub-populations are organized by a distance that takes into account matching, disjoint, and excess genes</a:t>
            </a:r>
          </a:p>
          <a:p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7BA4A7-1F42-4CD3-BA55-47D53773E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65586"/>
            <a:ext cx="3056709" cy="1067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738F4A6-136B-4395-A0EC-EA8686961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413" y="5248773"/>
            <a:ext cx="2872913" cy="78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8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CFF78-6AB0-4D05-B251-132FF29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Neuro-Evolution of Augmenting Topologies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119757-274D-4CD5-8D8C-3401CA664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In the original 2002 paper, tested on toy benchmarks</a:t>
            </a:r>
          </a:p>
          <a:p>
            <a:pPr lvl="1"/>
            <a:r>
              <a:rPr lang="it-IT" dirty="0"/>
              <a:t>XOR, Pole balancing, Double pole balancing with/out velocity</a:t>
            </a:r>
          </a:p>
          <a:p>
            <a:pPr lvl="1"/>
            <a:r>
              <a:rPr lang="it-IT" dirty="0"/>
              <a:t>Results are better than other neuro-evolution approaches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C9F7B2-16ED-45D4-A0BB-69935342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154" y="3052464"/>
            <a:ext cx="6643691" cy="2819786"/>
          </a:xfrm>
          <a:prstGeom prst="rect">
            <a:avLst/>
          </a:prstGeom>
        </p:spPr>
      </p:pic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90064835-97B7-4ACA-9A93-C50C27C9880D}"/>
              </a:ext>
            </a:extLst>
          </p:cNvPr>
          <p:cNvSpPr/>
          <p:nvPr/>
        </p:nvSpPr>
        <p:spPr>
          <a:xfrm>
            <a:off x="2253006" y="3195687"/>
            <a:ext cx="320512" cy="239440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E667E6-28BB-4BE4-B1CD-BEEB5380D4E4}"/>
              </a:ext>
            </a:extLst>
          </p:cNvPr>
          <p:cNvSpPr txBox="1"/>
          <p:nvPr/>
        </p:nvSpPr>
        <p:spPr>
          <a:xfrm>
            <a:off x="641415" y="3977392"/>
            <a:ext cx="1451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800" dirty="0"/>
              <a:t>XOR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9176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pic>
        <p:nvPicPr>
          <p:cNvPr id="6" name="Picture 2" descr="A Primer on the Fundamental Concepts of Neuroevolution | by Paul Pauls |  Towards Data Science">
            <a:extLst>
              <a:ext uri="{FF2B5EF4-FFF2-40B4-BE49-F238E27FC236}">
                <a16:creationId xmlns:a16="http://schemas.microsoft.com/office/drawing/2014/main" id="{D5A0B90D-5F7D-4D28-8F53-899485F7A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74" y="3761266"/>
            <a:ext cx="5868528" cy="246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Defining a network topology</a:t>
            </a:r>
          </a:p>
          <a:p>
            <a:r>
              <a:rPr lang="it-IT" dirty="0"/>
              <a:t>Classical approach</a:t>
            </a:r>
          </a:p>
          <a:p>
            <a:r>
              <a:rPr lang="it-IT" dirty="0"/>
              <a:t>Reframing as an optimization problem</a:t>
            </a:r>
          </a:p>
          <a:p>
            <a:r>
              <a:rPr lang="it-IT" dirty="0"/>
              <a:t>Evolutionary algorithms</a:t>
            </a:r>
          </a:p>
          <a:p>
            <a:r>
              <a:rPr lang="it-IT" dirty="0"/>
              <a:t>Neuroevolution (NEAT, HyperNEAT, ...)</a:t>
            </a:r>
          </a:p>
          <a:p>
            <a:r>
              <a:rPr lang="it-IT" dirty="0"/>
              <a:t>Hyperparameter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CFF78-6AB0-4D05-B251-132FF29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Neuro-Evolution of Augmenting Topologies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119757-274D-4CD5-8D8C-3401CA664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In the original 2002 paper, tested on toy benchmarks</a:t>
            </a:r>
          </a:p>
          <a:p>
            <a:pPr lvl="1"/>
            <a:r>
              <a:rPr lang="it-IT" dirty="0"/>
              <a:t>XOR, Pole balancing, Double pole balancing with/out velocity</a:t>
            </a:r>
          </a:p>
          <a:p>
            <a:pPr lvl="1"/>
            <a:r>
              <a:rPr lang="it-IT" dirty="0"/>
              <a:t>Results are better than other neuro-evolution approaches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A9F91B-C6DE-47F5-8AA9-3579D572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6" y="4697082"/>
            <a:ext cx="5611008" cy="1314633"/>
          </a:xfrm>
          <a:prstGeom prst="rect">
            <a:avLst/>
          </a:prstGeom>
        </p:spPr>
      </p:pic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93D631B6-528B-431F-8121-01115E198F8F}"/>
              </a:ext>
            </a:extLst>
          </p:cNvPr>
          <p:cNvSpPr/>
          <p:nvPr/>
        </p:nvSpPr>
        <p:spPr>
          <a:xfrm>
            <a:off x="2940378" y="4788820"/>
            <a:ext cx="282020" cy="113121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D8D8E5-8534-45C9-8539-A7FA9CC26C00}"/>
              </a:ext>
            </a:extLst>
          </p:cNvPr>
          <p:cNvSpPr txBox="1"/>
          <p:nvPr/>
        </p:nvSpPr>
        <p:spPr>
          <a:xfrm>
            <a:off x="980388" y="4937292"/>
            <a:ext cx="1725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800" dirty="0"/>
              <a:t>DPNV</a:t>
            </a:r>
            <a:endParaRPr lang="en-US" sz="48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1F469BA-BF72-4075-B981-F39383569A05}"/>
              </a:ext>
            </a:extLst>
          </p:cNvPr>
          <p:cNvSpPr/>
          <p:nvPr/>
        </p:nvSpPr>
        <p:spPr>
          <a:xfrm>
            <a:off x="7070103" y="5022133"/>
            <a:ext cx="688157" cy="10864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122A77D-6622-4A90-B4BC-2F8777D1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96" y="2941474"/>
            <a:ext cx="5958719" cy="1746211"/>
          </a:xfrm>
          <a:prstGeom prst="rect">
            <a:avLst/>
          </a:prstGeom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5CD62D90-D028-4CDB-BE73-8C384B6990A2}"/>
              </a:ext>
            </a:extLst>
          </p:cNvPr>
          <p:cNvSpPr/>
          <p:nvPr/>
        </p:nvSpPr>
        <p:spPr>
          <a:xfrm>
            <a:off x="2941948" y="3054286"/>
            <a:ext cx="282020" cy="154475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07973F-66FB-4026-BCD9-3ED98E744C49}"/>
              </a:ext>
            </a:extLst>
          </p:cNvPr>
          <p:cNvSpPr txBox="1"/>
          <p:nvPr/>
        </p:nvSpPr>
        <p:spPr>
          <a:xfrm>
            <a:off x="981958" y="3439997"/>
            <a:ext cx="1725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800" dirty="0"/>
              <a:t>DPV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7F3F8D-B0B3-4E1D-9123-B70A22B0BF5F}"/>
              </a:ext>
            </a:extLst>
          </p:cNvPr>
          <p:cNvSpPr/>
          <p:nvPr/>
        </p:nvSpPr>
        <p:spPr>
          <a:xfrm>
            <a:off x="9249215" y="5920033"/>
            <a:ext cx="1667024" cy="572841"/>
          </a:xfrm>
          <a:prstGeom prst="rect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Out of 625</a:t>
            </a:r>
            <a:endParaRPr lang="en-US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F476302-0DC8-44FB-ACC2-2BB1343EB6BC}"/>
              </a:ext>
            </a:extLst>
          </p:cNvPr>
          <p:cNvCxnSpPr>
            <a:stCxn id="9" idx="6"/>
            <a:endCxn id="14" idx="1"/>
          </p:cNvCxnSpPr>
          <p:nvPr/>
        </p:nvCxnSpPr>
        <p:spPr>
          <a:xfrm>
            <a:off x="7758260" y="5565353"/>
            <a:ext cx="1490955" cy="64110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07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54810-D61A-4378-8340-6EC1710C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HyperNEAT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CEF980-A519-4DFF-925F-F1A32EFBE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Scaling to large networks (1M+ parameters) is an issue</a:t>
            </a:r>
          </a:p>
          <a:p>
            <a:pPr lvl="1"/>
            <a:r>
              <a:rPr lang="it-IT" dirty="0"/>
              <a:t>In nature, massive structures are </a:t>
            </a:r>
            <a:r>
              <a:rPr lang="en-US" dirty="0"/>
              <a:t>compactly</a:t>
            </a:r>
            <a:r>
              <a:rPr lang="it-IT" dirty="0"/>
              <a:t> encoded in DNA</a:t>
            </a:r>
          </a:p>
          <a:p>
            <a:pPr lvl="1"/>
            <a:r>
              <a:rPr lang="it-IT" dirty="0"/>
              <a:t>Evolution often uses repetition through reuse</a:t>
            </a:r>
          </a:p>
          <a:p>
            <a:pPr lvl="1"/>
            <a:r>
              <a:rPr lang="en-US" dirty="0"/>
              <a:t>Change genotype encoding, more indirect encoding?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Stanley et al., </a:t>
            </a:r>
            <a:r>
              <a:rPr lang="en-US" i="1" dirty="0"/>
              <a:t>A Hypercube-Based Encoding for Evolving Large-Scale Neural Networks</a:t>
            </a:r>
            <a:r>
              <a:rPr lang="en-US" dirty="0"/>
              <a:t>, 2009 </a:t>
            </a:r>
          </a:p>
        </p:txBody>
      </p:sp>
    </p:spTree>
    <p:extLst>
      <p:ext uri="{BB962C8B-B14F-4D97-AF65-F5344CB8AC3E}">
        <p14:creationId xmlns:p14="http://schemas.microsoft.com/office/powerpoint/2010/main" val="87796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54810-D61A-4378-8340-6EC1710C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HyperNEAT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CEF980-A519-4DFF-925F-F1A32EFBE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Compositional Pattern-Producing Networks (CPPN)</a:t>
            </a:r>
          </a:p>
          <a:p>
            <a:pPr lvl="1"/>
            <a:r>
              <a:rPr lang="it-IT" dirty="0"/>
              <a:t>Consider a </a:t>
            </a:r>
            <a:r>
              <a:rPr lang="it-IT" i="1" dirty="0"/>
              <a:t>n x n </a:t>
            </a:r>
            <a:r>
              <a:rPr lang="it-IT" dirty="0"/>
              <a:t>grid of nodes (substrate)</a:t>
            </a:r>
          </a:p>
          <a:p>
            <a:pPr lvl="1"/>
            <a:r>
              <a:rPr lang="it-IT" dirty="0"/>
              <a:t>CPPN(x</a:t>
            </a:r>
            <a:r>
              <a:rPr lang="it-IT" baseline="-25000" dirty="0"/>
              <a:t>1</a:t>
            </a:r>
            <a:r>
              <a:rPr lang="it-IT" dirty="0"/>
              <a:t>,y</a:t>
            </a:r>
            <a:r>
              <a:rPr lang="it-IT" baseline="-25000" dirty="0"/>
              <a:t>1</a:t>
            </a:r>
            <a:r>
              <a:rPr lang="it-IT" dirty="0"/>
              <a:t>, x</a:t>
            </a:r>
            <a:r>
              <a:rPr lang="it-IT" baseline="-25000" dirty="0"/>
              <a:t>2</a:t>
            </a:r>
            <a:r>
              <a:rPr lang="it-IT" dirty="0"/>
              <a:t>,y</a:t>
            </a:r>
            <a:r>
              <a:rPr lang="it-IT" baseline="-25000" dirty="0"/>
              <a:t>2</a:t>
            </a:r>
            <a:r>
              <a:rPr lang="it-IT" dirty="0"/>
              <a:t>) = </a:t>
            </a:r>
            <a:r>
              <a:rPr lang="it-IT" i="1" dirty="0"/>
              <a:t>w</a:t>
            </a:r>
            <a:r>
              <a:rPr lang="it-IT" dirty="0"/>
              <a:t> gives weight between nodes (x</a:t>
            </a:r>
            <a:r>
              <a:rPr lang="it-IT" baseline="-25000" dirty="0"/>
              <a:t>1</a:t>
            </a:r>
            <a:r>
              <a:rPr lang="it-IT" dirty="0"/>
              <a:t>,y</a:t>
            </a:r>
            <a:r>
              <a:rPr lang="it-IT" baseline="-25000" dirty="0"/>
              <a:t>1</a:t>
            </a:r>
            <a:r>
              <a:rPr lang="it-IT" dirty="0"/>
              <a:t>) (x</a:t>
            </a:r>
            <a:r>
              <a:rPr lang="it-IT" baseline="-25000" dirty="0"/>
              <a:t>2</a:t>
            </a:r>
            <a:r>
              <a:rPr lang="it-IT" dirty="0"/>
              <a:t>,y</a:t>
            </a:r>
            <a:r>
              <a:rPr lang="it-IT" baseline="-25000" dirty="0"/>
              <a:t>2</a:t>
            </a:r>
            <a:r>
              <a:rPr lang="it-IT" dirty="0"/>
              <a:t>)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A6AB9E-A339-4E72-A2FF-F3119880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2955486"/>
            <a:ext cx="751627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29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54810-D61A-4378-8340-6EC1710C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HyperNEAT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CEF980-A519-4DFF-925F-F1A32EFBE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Compositional Pattern-Producing Networks (CPPN)</a:t>
            </a:r>
          </a:p>
          <a:p>
            <a:pPr lvl="1"/>
            <a:r>
              <a:rPr lang="it-IT" dirty="0"/>
              <a:t>Consider a </a:t>
            </a:r>
            <a:r>
              <a:rPr lang="it-IT" i="1" dirty="0"/>
              <a:t>n x n </a:t>
            </a:r>
            <a:r>
              <a:rPr lang="it-IT" dirty="0"/>
              <a:t>grid of nodes (substrate)</a:t>
            </a:r>
          </a:p>
          <a:p>
            <a:pPr lvl="1"/>
            <a:r>
              <a:rPr lang="it-IT" dirty="0"/>
              <a:t>CPPN(x</a:t>
            </a:r>
            <a:r>
              <a:rPr lang="it-IT" baseline="-25000" dirty="0"/>
              <a:t>1</a:t>
            </a:r>
            <a:r>
              <a:rPr lang="it-IT" dirty="0"/>
              <a:t>,y</a:t>
            </a:r>
            <a:r>
              <a:rPr lang="it-IT" baseline="-25000" dirty="0"/>
              <a:t>1</a:t>
            </a:r>
            <a:r>
              <a:rPr lang="it-IT" dirty="0"/>
              <a:t>, x</a:t>
            </a:r>
            <a:r>
              <a:rPr lang="it-IT" baseline="-25000" dirty="0"/>
              <a:t>2</a:t>
            </a:r>
            <a:r>
              <a:rPr lang="it-IT" dirty="0"/>
              <a:t>,y</a:t>
            </a:r>
            <a:r>
              <a:rPr lang="it-IT" baseline="-25000" dirty="0"/>
              <a:t>2</a:t>
            </a:r>
            <a:r>
              <a:rPr lang="it-IT" dirty="0"/>
              <a:t>) = </a:t>
            </a:r>
            <a:r>
              <a:rPr lang="it-IT" i="1" dirty="0"/>
              <a:t>w</a:t>
            </a:r>
            <a:r>
              <a:rPr lang="it-IT" dirty="0"/>
              <a:t> gives weight between nodes (x</a:t>
            </a:r>
            <a:r>
              <a:rPr lang="it-IT" baseline="-25000" dirty="0"/>
              <a:t>1</a:t>
            </a:r>
            <a:r>
              <a:rPr lang="it-IT" dirty="0"/>
              <a:t>,y</a:t>
            </a:r>
            <a:r>
              <a:rPr lang="it-IT" baseline="-25000" dirty="0"/>
              <a:t>1</a:t>
            </a:r>
            <a:r>
              <a:rPr lang="it-IT" dirty="0"/>
              <a:t>) (x</a:t>
            </a:r>
            <a:r>
              <a:rPr lang="it-IT" baseline="-25000" dirty="0"/>
              <a:t>2</a:t>
            </a:r>
            <a:r>
              <a:rPr lang="it-IT" dirty="0"/>
              <a:t>,y</a:t>
            </a:r>
            <a:r>
              <a:rPr lang="it-IT" baseline="-25000" dirty="0"/>
              <a:t>2</a:t>
            </a:r>
            <a:r>
              <a:rPr lang="it-IT" dirty="0"/>
              <a:t>)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C96D87-A41D-4615-A148-147D43D0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60" y="2940712"/>
            <a:ext cx="6036679" cy="315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4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5B3DA-15D6-460D-A2B7-B5A8E0C8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HyperNEAT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7D4471-8208-452C-8935-A7FBCC8E0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Substrate can potentially</a:t>
            </a:r>
            <a:br>
              <a:rPr lang="it-IT" dirty="0"/>
            </a:br>
            <a:r>
              <a:rPr lang="it-IT" dirty="0"/>
              <a:t>be in </a:t>
            </a:r>
            <a:r>
              <a:rPr lang="it-IT" i="1" dirty="0"/>
              <a:t>d</a:t>
            </a:r>
            <a:r>
              <a:rPr lang="it-IT" dirty="0"/>
              <a:t> dimensions</a:t>
            </a:r>
          </a:p>
          <a:p>
            <a:r>
              <a:rPr lang="it-IT" dirty="0"/>
              <a:t> «Hypercube» comes </a:t>
            </a:r>
            <a:br>
              <a:rPr lang="it-IT" dirty="0"/>
            </a:br>
            <a:r>
              <a:rPr lang="it-IT" dirty="0"/>
              <a:t>from there</a:t>
            </a:r>
          </a:p>
          <a:p>
            <a:r>
              <a:rPr lang="it-IT" dirty="0"/>
              <a:t>CPPNs are evolved</a:t>
            </a:r>
            <a:br>
              <a:rPr lang="it-IT" dirty="0"/>
            </a:br>
            <a:r>
              <a:rPr lang="it-IT" dirty="0"/>
              <a:t>using NEAT</a:t>
            </a:r>
          </a:p>
          <a:p>
            <a:r>
              <a:rPr lang="it-IT" dirty="0"/>
              <a:t>CPPNs create ANN</a:t>
            </a:r>
            <a:br>
              <a:rPr lang="it-IT" dirty="0"/>
            </a:br>
            <a:r>
              <a:rPr lang="it-IT" dirty="0"/>
              <a:t>connections if output</a:t>
            </a:r>
            <a:br>
              <a:rPr lang="it-IT" dirty="0"/>
            </a:br>
            <a:r>
              <a:rPr lang="it-IT" dirty="0"/>
              <a:t>exceeds a threshold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5B5353-3047-4AC2-BB66-330615B5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283" y="1354981"/>
            <a:ext cx="5990518" cy="46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23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42A2F-87E3-449B-916B-C27BFCA7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Evolving deep neural networks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EADEB7-83D6-4ABD-950B-85892154A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2012-2016: Deep learning enters the scene</a:t>
            </a:r>
          </a:p>
          <a:p>
            <a:pPr lvl="1"/>
            <a:r>
              <a:rPr lang="en-US" dirty="0"/>
              <a:t>New algorithms to quickly and effectively optimize weights</a:t>
            </a:r>
          </a:p>
          <a:p>
            <a:pPr lvl="1"/>
            <a:r>
              <a:rPr lang="en-US" dirty="0"/>
              <a:t>Easy-to-use implementations in C++/Python</a:t>
            </a:r>
          </a:p>
          <a:p>
            <a:pPr lvl="1"/>
            <a:r>
              <a:rPr lang="en-US" dirty="0"/>
              <a:t>EAs can now focus on just optimizing hyperparameters/topology</a:t>
            </a:r>
          </a:p>
          <a:p>
            <a:r>
              <a:rPr lang="en-US" dirty="0"/>
              <a:t>Lots of similar ideas</a:t>
            </a:r>
          </a:p>
          <a:p>
            <a:pPr lvl="1"/>
            <a:r>
              <a:rPr lang="en-US" dirty="0"/>
              <a:t>Jung and </a:t>
            </a:r>
            <a:r>
              <a:rPr lang="en-US" dirty="0" err="1"/>
              <a:t>Reggia</a:t>
            </a:r>
            <a:r>
              <a:rPr lang="en-US" dirty="0"/>
              <a:t>, </a:t>
            </a:r>
            <a:r>
              <a:rPr lang="en-US" i="1" dirty="0"/>
              <a:t>Evolutionary Design of Neural Network Architectures Using a Descriptive Encoding Language</a:t>
            </a:r>
            <a:r>
              <a:rPr lang="en-US" dirty="0"/>
              <a:t>, 2006 (!)</a:t>
            </a:r>
          </a:p>
          <a:p>
            <a:pPr lvl="1"/>
            <a:r>
              <a:rPr lang="en-US" dirty="0" err="1"/>
              <a:t>Miikkulainen</a:t>
            </a:r>
            <a:r>
              <a:rPr lang="en-US" dirty="0"/>
              <a:t> et al., </a:t>
            </a:r>
            <a:r>
              <a:rPr lang="en-US" i="1" dirty="0"/>
              <a:t>Evolving Deep Neural Networks</a:t>
            </a:r>
            <a:r>
              <a:rPr lang="en-US" dirty="0"/>
              <a:t>, 2017</a:t>
            </a:r>
          </a:p>
          <a:p>
            <a:pPr lvl="1"/>
            <a:r>
              <a:rPr lang="en-US" dirty="0" err="1"/>
              <a:t>Assunção</a:t>
            </a:r>
            <a:r>
              <a:rPr lang="en-US" dirty="0"/>
              <a:t> et al., </a:t>
            </a:r>
            <a:r>
              <a:rPr lang="en-US" i="1" dirty="0"/>
              <a:t>DENSER: Deep Evolutionary Network Structured Representation</a:t>
            </a:r>
            <a:r>
              <a:rPr lang="en-US" dirty="0"/>
              <a:t>, 2019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5067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42A2F-87E3-449B-916B-C27BFCA7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Evolving deep neural networks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EADEB7-83D6-4ABD-950B-85892154A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Miikkaulinen</a:t>
            </a:r>
            <a:r>
              <a:rPr lang="en-US" dirty="0"/>
              <a:t> et al., </a:t>
            </a:r>
            <a:r>
              <a:rPr lang="en-US" i="1" dirty="0"/>
              <a:t>Evolving Deep</a:t>
            </a:r>
            <a:br>
              <a:rPr lang="en-US" i="1" dirty="0"/>
            </a:br>
            <a:r>
              <a:rPr lang="en-US" i="1" dirty="0"/>
              <a:t>Neural Networks</a:t>
            </a:r>
            <a:r>
              <a:rPr lang="en-US" dirty="0"/>
              <a:t>, 2017</a:t>
            </a:r>
          </a:p>
          <a:p>
            <a:pPr lvl="1"/>
            <a:r>
              <a:rPr lang="en-US" dirty="0"/>
              <a:t>It’s basically NEAT, but each element </a:t>
            </a:r>
            <a:br>
              <a:rPr lang="en-US" dirty="0"/>
            </a:br>
            <a:r>
              <a:rPr lang="en-US" dirty="0"/>
              <a:t>in the genome is a </a:t>
            </a:r>
            <a:r>
              <a:rPr lang="en-US" i="1" dirty="0"/>
              <a:t>layer</a:t>
            </a:r>
            <a:r>
              <a:rPr lang="en-US" dirty="0"/>
              <a:t>, not a </a:t>
            </a:r>
            <a:r>
              <a:rPr lang="en-US" i="1" dirty="0"/>
              <a:t>node</a:t>
            </a:r>
          </a:p>
          <a:p>
            <a:pPr lvl="1"/>
            <a:r>
              <a:rPr lang="en-US" dirty="0"/>
              <a:t>Each layer has its own (hyper-)</a:t>
            </a:r>
            <a:br>
              <a:rPr lang="en-US" dirty="0"/>
            </a:br>
            <a:r>
              <a:rPr lang="en-US" dirty="0"/>
              <a:t>parameters (binary/integers/float)</a:t>
            </a:r>
          </a:p>
          <a:p>
            <a:pPr lvl="1"/>
            <a:r>
              <a:rPr lang="en-US" dirty="0"/>
              <a:t>Weights of the network are</a:t>
            </a:r>
            <a:br>
              <a:rPr lang="en-US" dirty="0"/>
            </a:br>
            <a:r>
              <a:rPr lang="en-US" dirty="0"/>
              <a:t>optimized using classic Stochastic-</a:t>
            </a:r>
            <a:br>
              <a:rPr lang="en-US" dirty="0"/>
            </a:br>
            <a:r>
              <a:rPr lang="en-US" dirty="0"/>
              <a:t>Gradient-Descent-based techniques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235D2A-47A8-43F4-806C-1A4D8F1C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057" y="1423358"/>
            <a:ext cx="4429743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4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42A2F-87E3-449B-916B-C27BFCA7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Evolving deep neural networks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EADEB7-83D6-4ABD-950B-85892154A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it-IT" dirty="0"/>
              <a:t>This</a:t>
            </a:r>
            <a:r>
              <a:rPr lang="en-US" dirty="0"/>
              <a:t> time, </a:t>
            </a:r>
            <a:r>
              <a:rPr lang="en-US" dirty="0" err="1"/>
              <a:t>Miikkulainen</a:t>
            </a:r>
            <a:r>
              <a:rPr lang="en-US" dirty="0"/>
              <a:t> is serious</a:t>
            </a:r>
          </a:p>
          <a:p>
            <a:pPr lvl="1"/>
            <a:r>
              <a:rPr lang="en-US" dirty="0"/>
              <a:t>CIFAR-10 (7.3% error, 92.7% accuracy)</a:t>
            </a:r>
          </a:p>
          <a:p>
            <a:pPr lvl="1"/>
            <a:r>
              <a:rPr lang="en-US" dirty="0"/>
              <a:t>Language modeling benchmark, LSTM, PTB dataset (5% error)</a:t>
            </a:r>
          </a:p>
          <a:p>
            <a:pPr lvl="1"/>
            <a:r>
              <a:rPr lang="en-US" dirty="0"/>
              <a:t>Image captioning, MSCOCO (better than hand-designed)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BC1337-A40B-4E6D-9479-6B410CD2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55" y="3598682"/>
            <a:ext cx="6935122" cy="22647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E3F106-475E-4230-8306-6033155A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53" y="3556887"/>
            <a:ext cx="1956848" cy="228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639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42A2F-87E3-449B-916B-C27BFCA7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DENSER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EADEB7-83D6-4ABD-950B-85892154A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Assunção</a:t>
            </a:r>
            <a:r>
              <a:rPr lang="en-US" dirty="0"/>
              <a:t> et al., </a:t>
            </a:r>
            <a:r>
              <a:rPr lang="en-US" i="1" dirty="0"/>
              <a:t>DENSER: Deep </a:t>
            </a:r>
            <a:br>
              <a:rPr lang="en-US" i="1" dirty="0"/>
            </a:br>
            <a:r>
              <a:rPr lang="en-US" i="1" dirty="0"/>
              <a:t>Evolutionary Network Structured </a:t>
            </a:r>
            <a:br>
              <a:rPr lang="en-US" i="1" dirty="0"/>
            </a:br>
            <a:r>
              <a:rPr lang="en-US" i="1" dirty="0"/>
              <a:t>Representation</a:t>
            </a:r>
            <a:r>
              <a:rPr lang="en-US" dirty="0"/>
              <a:t>, 2019</a:t>
            </a:r>
          </a:p>
          <a:p>
            <a:pPr lvl="1"/>
            <a:r>
              <a:rPr lang="en-US" dirty="0"/>
              <a:t>NEAT-like structure for high-level genome, </a:t>
            </a:r>
            <a:br>
              <a:rPr lang="en-US" dirty="0"/>
            </a:br>
            <a:r>
              <a:rPr lang="en-US" dirty="0"/>
              <a:t>each gene a layer</a:t>
            </a:r>
          </a:p>
          <a:p>
            <a:pPr lvl="1"/>
            <a:r>
              <a:rPr lang="en-US" dirty="0"/>
              <a:t>Grammar-based approach for description of</a:t>
            </a:r>
            <a:br>
              <a:rPr lang="en-US" dirty="0"/>
            </a:br>
            <a:r>
              <a:rPr lang="en-US" dirty="0"/>
              <a:t> each layer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EAA85-8DDB-488E-97E3-EE2A094D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60" y="4732256"/>
            <a:ext cx="5523449" cy="21257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50A674F-88E9-4D94-B788-301CDA28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66" y="1233578"/>
            <a:ext cx="4030391" cy="49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09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42A2F-87E3-449B-916B-C27BFCA7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DENSER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EADEB7-83D6-4ABD-950B-85892154A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it-IT" dirty="0"/>
              <a:t>Mutations </a:t>
            </a:r>
            <a:r>
              <a:rPr lang="en-US" dirty="0"/>
              <a:t>for the high-level and grammatical genome</a:t>
            </a:r>
          </a:p>
          <a:p>
            <a:pPr lvl="1"/>
            <a:r>
              <a:rPr lang="en-US" dirty="0"/>
              <a:t>Add layer, replicate layer, remove layer (high-level)</a:t>
            </a:r>
          </a:p>
          <a:p>
            <a:pPr lvl="1"/>
            <a:r>
              <a:rPr lang="en-US" dirty="0"/>
              <a:t>Grammatical mutation, integer/float mutation</a:t>
            </a:r>
          </a:p>
          <a:p>
            <a:r>
              <a:rPr lang="en-US" dirty="0"/>
              <a:t>Results are the best among automatic methods (in 2019)</a:t>
            </a:r>
          </a:p>
          <a:p>
            <a:pPr lvl="1"/>
            <a:r>
              <a:rPr lang="en-US" dirty="0"/>
              <a:t>99.65% (99.70%) accuracy for MNIST</a:t>
            </a:r>
          </a:p>
          <a:p>
            <a:pPr lvl="1"/>
            <a:r>
              <a:rPr lang="en-US" dirty="0"/>
              <a:t>94.23% (94.70%) accuracy for Fashion-MNIST (same topology)</a:t>
            </a:r>
          </a:p>
          <a:p>
            <a:pPr lvl="1"/>
            <a:r>
              <a:rPr lang="en-US" dirty="0"/>
              <a:t>73.32% (74.94%) accuracy for CIFAR-100 (same topology)</a:t>
            </a:r>
          </a:p>
          <a:p>
            <a:r>
              <a:rPr lang="en-US" dirty="0"/>
              <a:t>Even better with an ensemble of the best two candidates</a:t>
            </a:r>
          </a:p>
          <a:p>
            <a:pPr lvl="1"/>
            <a:r>
              <a:rPr lang="en-US" dirty="0"/>
              <a:t>99.70%, 95.26%, and 78.75% respectively</a:t>
            </a:r>
          </a:p>
        </p:txBody>
      </p:sp>
    </p:spTree>
    <p:extLst>
      <p:ext uri="{BB962C8B-B14F-4D97-AF65-F5344CB8AC3E}">
        <p14:creationId xmlns:p14="http://schemas.microsoft.com/office/powerpoint/2010/main" val="419111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network topology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a (deep) neural network for a task</a:t>
            </a:r>
          </a:p>
          <a:p>
            <a:r>
              <a:rPr lang="en-US" dirty="0"/>
              <a:t>Lots of (hyper-)parameters to decide:</a:t>
            </a:r>
          </a:p>
          <a:p>
            <a:pPr lvl="1"/>
            <a:r>
              <a:rPr lang="en-US" dirty="0"/>
              <a:t>Number of layers</a:t>
            </a:r>
          </a:p>
          <a:p>
            <a:pPr lvl="1"/>
            <a:r>
              <a:rPr lang="en-US" dirty="0"/>
              <a:t>Number of neurons/units per layer </a:t>
            </a:r>
          </a:p>
          <a:p>
            <a:pPr lvl="1"/>
            <a:r>
              <a:rPr lang="en-US" dirty="0"/>
              <a:t>Type of layers (Convolutional, </a:t>
            </a:r>
            <a:r>
              <a:rPr lang="en-US" dirty="0" err="1"/>
              <a:t>MaxPooling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Activation function (</a:t>
            </a:r>
            <a:r>
              <a:rPr lang="en-US" dirty="0" err="1"/>
              <a:t>tanh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, Leaky </a:t>
            </a:r>
            <a:r>
              <a:rPr lang="en-US" dirty="0" err="1"/>
              <a:t>ReLu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Optimizer (ADAM, </a:t>
            </a:r>
            <a:r>
              <a:rPr lang="en-US" dirty="0" err="1"/>
              <a:t>Adagrad</a:t>
            </a:r>
            <a:r>
              <a:rPr lang="en-US" dirty="0"/>
              <a:t>, </a:t>
            </a:r>
            <a:r>
              <a:rPr lang="en-US" dirty="0" err="1"/>
              <a:t>RMSprop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Parameters (!) of the optimizer (learning rate,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06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8E159-E809-4AC0-A037-79C0F6D7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Lamarckian neuroevolution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BA6670-84A1-49D5-95FC-B465AA671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Darwin vs Lamarck Diagram | Quizlet">
            <a:extLst>
              <a:ext uri="{FF2B5EF4-FFF2-40B4-BE49-F238E27FC236}">
                <a16:creationId xmlns:a16="http://schemas.microsoft.com/office/drawing/2014/main" id="{86F4833D-953A-4C7A-89D0-36E3AB11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27" y="1353202"/>
            <a:ext cx="8434347" cy="474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162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3569A-B30F-43AC-A27D-2E77E2BE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Lamarckian </a:t>
            </a:r>
            <a:r>
              <a:rPr lang="en-US" dirty="0" err="1"/>
              <a:t>neuroevolution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EFD81C-8C1D-4AD9-B7B1-E639CF9DA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Lamarck was wrong, his ideas are usable</a:t>
            </a:r>
          </a:p>
          <a:p>
            <a:r>
              <a:rPr lang="en-US" dirty="0"/>
              <a:t>Lamarckian evolutionary algorithms</a:t>
            </a:r>
          </a:p>
          <a:p>
            <a:pPr lvl="1"/>
            <a:r>
              <a:rPr lang="en-US" dirty="0"/>
              <a:t>In classic EAs, offspring inherits part of genome</a:t>
            </a:r>
          </a:p>
          <a:p>
            <a:pPr lvl="1"/>
            <a:r>
              <a:rPr lang="en-US" dirty="0"/>
              <a:t>In Lamarckian EAs, also inherits values obtained</a:t>
            </a:r>
            <a:br>
              <a:rPr lang="en-US" dirty="0"/>
            </a:br>
            <a:r>
              <a:rPr lang="en-US" dirty="0"/>
              <a:t>from local optimization/training</a:t>
            </a:r>
          </a:p>
          <a:p>
            <a:pPr lvl="1"/>
            <a:r>
              <a:rPr lang="en-US" dirty="0" err="1"/>
              <a:t>Neuroevolution</a:t>
            </a:r>
            <a:r>
              <a:rPr lang="en-US" dirty="0"/>
              <a:t>: values of the weights</a:t>
            </a:r>
          </a:p>
        </p:txBody>
      </p:sp>
      <p:pic>
        <p:nvPicPr>
          <p:cNvPr id="2050" name="Picture 2" descr="Lamarck's Revenge: How Epigenetics Is Revolutionizing Our Understanding of  Evolution's Past and Present: Ward, Peter: 9781632866158: Amazon.com: Books">
            <a:extLst>
              <a:ext uri="{FF2B5EF4-FFF2-40B4-BE49-F238E27FC236}">
                <a16:creationId xmlns:a16="http://schemas.microsoft.com/office/drawing/2014/main" id="{9729C4AB-6C74-4388-A6FF-6F61CFF69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471" y="1468135"/>
            <a:ext cx="3077164" cy="467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027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8E159-E809-4AC0-A037-79C0F6D7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Lamarckian neuroevolution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BA6670-84A1-49D5-95FC-B465AA671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dirty="0"/>
              <a:t>EXAMM algorithm (Rochester Institute of Technology, US)</a:t>
            </a:r>
          </a:p>
          <a:p>
            <a:pPr lvl="1"/>
            <a:r>
              <a:rPr lang="en-US" dirty="0" err="1"/>
              <a:t>Ororbia</a:t>
            </a:r>
            <a:r>
              <a:rPr lang="en-US" dirty="0"/>
              <a:t> et al., </a:t>
            </a:r>
            <a:r>
              <a:rPr lang="en-US" i="1" dirty="0"/>
              <a:t>Investigating Recurrent Neural Network Memory Structures using Neuro-Evolution</a:t>
            </a:r>
            <a:r>
              <a:rPr lang="en-US" dirty="0"/>
              <a:t>, 2019</a:t>
            </a:r>
            <a:endParaRPr lang="it-IT" dirty="0"/>
          </a:p>
          <a:p>
            <a:pPr lvl="1"/>
            <a:r>
              <a:rPr lang="it-IT" dirty="0"/>
              <a:t>Lyu et al., </a:t>
            </a:r>
            <a:r>
              <a:rPr lang="en-US" i="1" dirty="0" err="1"/>
              <a:t>Neuroevolution</a:t>
            </a:r>
            <a:r>
              <a:rPr lang="en-US" i="1" dirty="0"/>
              <a:t> of recurrent neural networks for time series forecasting of coal-fired power plant operating parameters</a:t>
            </a:r>
            <a:r>
              <a:rPr lang="en-US" dirty="0"/>
              <a:t>, 2021</a:t>
            </a:r>
          </a:p>
          <a:p>
            <a:r>
              <a:rPr lang="en-US" dirty="0"/>
              <a:t>Evolving Recurrent Neural Networks (RNN) for time series</a:t>
            </a:r>
          </a:p>
          <a:p>
            <a:pPr lvl="1"/>
            <a:r>
              <a:rPr lang="en-US" dirty="0"/>
              <a:t>Evolutionary exploration of augmenting memory models (EXAMM)</a:t>
            </a:r>
          </a:p>
          <a:p>
            <a:pPr lvl="1"/>
            <a:r>
              <a:rPr lang="en-US" dirty="0"/>
              <a:t>Several different units (LSTM, GRU, MGU, …)</a:t>
            </a:r>
          </a:p>
          <a:p>
            <a:pPr lvl="1"/>
            <a:r>
              <a:rPr lang="en-US" dirty="0"/>
              <a:t>Networks train for a few epochs, transmit weights to offspring</a:t>
            </a:r>
          </a:p>
        </p:txBody>
      </p:sp>
    </p:spTree>
    <p:extLst>
      <p:ext uri="{BB962C8B-B14F-4D97-AF65-F5344CB8AC3E}">
        <p14:creationId xmlns:p14="http://schemas.microsoft.com/office/powerpoint/2010/main" val="2551651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Neuroevolution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does it REALLY work?</a:t>
            </a:r>
          </a:p>
          <a:p>
            <a:pPr lvl="1"/>
            <a:r>
              <a:rPr lang="en-US" dirty="0"/>
              <a:t>In other words, is it competitive with human design?</a:t>
            </a:r>
          </a:p>
          <a:p>
            <a:pPr lvl="1"/>
            <a:r>
              <a:rPr lang="en-US" dirty="0"/>
              <a:t>There is some evidence that yes, it does work</a:t>
            </a:r>
            <a:br>
              <a:rPr lang="en-US" dirty="0"/>
            </a:br>
            <a:endParaRPr lang="en-US" dirty="0"/>
          </a:p>
          <a:p>
            <a:r>
              <a:rPr lang="en-US" dirty="0"/>
              <a:t>HUMIES 2022 (Human-Competitive Awards)</a:t>
            </a:r>
          </a:p>
          <a:p>
            <a:pPr lvl="1"/>
            <a:r>
              <a:rPr lang="en-US" dirty="0">
                <a:hlinkClick r:id="rId2"/>
              </a:rPr>
              <a:t>https://human-competitive.org/</a:t>
            </a:r>
            <a:endParaRPr lang="en-US" dirty="0"/>
          </a:p>
          <a:p>
            <a:pPr lvl="1"/>
            <a:r>
              <a:rPr lang="en-US" dirty="0" err="1"/>
              <a:t>Miikkulainen</a:t>
            </a:r>
            <a:r>
              <a:rPr lang="en-US" dirty="0"/>
              <a:t> et al., </a:t>
            </a:r>
            <a:r>
              <a:rPr lang="en-US" i="1" dirty="0"/>
              <a:t>Evaluating Medical Aesthetics Treatments through Evolved Age-Estimation Models, </a:t>
            </a:r>
            <a:r>
              <a:rPr lang="en-US" dirty="0"/>
              <a:t>GECCO 2021</a:t>
            </a:r>
          </a:p>
          <a:p>
            <a:pPr lvl="1"/>
            <a:r>
              <a:rPr lang="en-US" dirty="0"/>
              <a:t>Better results than human-designed neural network, Silver Medal</a:t>
            </a:r>
          </a:p>
        </p:txBody>
      </p:sp>
    </p:spTree>
    <p:extLst>
      <p:ext uri="{BB962C8B-B14F-4D97-AF65-F5344CB8AC3E}">
        <p14:creationId xmlns:p14="http://schemas.microsoft.com/office/powerpoint/2010/main" val="195259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5E4A816-242B-4D07-94D6-FF1AB63F8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A6674CB-2ABC-44D6-8BFC-5D3CE2F7B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1026" name="Picture 2" descr="A Primer on the Fundamental Concepts of Neuroevolution | by Paul Pauls |  Towards Data Science">
            <a:extLst>
              <a:ext uri="{FF2B5EF4-FFF2-40B4-BE49-F238E27FC236}">
                <a16:creationId xmlns:a16="http://schemas.microsoft.com/office/drawing/2014/main" id="{9FB04355-298A-4A37-84C0-F0948ABF1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567" y="3571071"/>
            <a:ext cx="7149282" cy="299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78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approach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literature and copy a topology </a:t>
            </a:r>
            <a:br>
              <a:rPr lang="en-US" dirty="0"/>
            </a:br>
            <a:r>
              <a:rPr lang="en-US" dirty="0"/>
              <a:t>used for similar task</a:t>
            </a:r>
          </a:p>
          <a:p>
            <a:r>
              <a:rPr lang="en-US" dirty="0"/>
              <a:t>If it does not work, change it a bit until </a:t>
            </a:r>
            <a:br>
              <a:rPr lang="en-US" dirty="0"/>
            </a:br>
            <a:r>
              <a:rPr lang="en-US" dirty="0"/>
              <a:t>it works</a:t>
            </a:r>
          </a:p>
          <a:p>
            <a:r>
              <a:rPr lang="en-US" dirty="0"/>
              <a:t>Experiments take time, so limited </a:t>
            </a:r>
            <a:br>
              <a:rPr lang="en-US" dirty="0"/>
            </a:br>
            <a:r>
              <a:rPr lang="en-US" dirty="0"/>
              <a:t>amount of attempts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B99036-4510-46AF-B6CE-A6A0900D3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61889" y="1527022"/>
            <a:ext cx="3161361" cy="415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79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Reframing as an optimization problem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Search space</a:t>
            </a:r>
            <a:r>
              <a:rPr lang="en-US" dirty="0"/>
              <a:t>: all possible combinations of </a:t>
            </a:r>
            <a:r>
              <a:rPr lang="en-US" dirty="0" err="1"/>
              <a:t>hyperparameters</a:t>
            </a:r>
            <a:endParaRPr lang="en-US" dirty="0"/>
          </a:p>
          <a:p>
            <a:r>
              <a:rPr lang="en-US" b="1" dirty="0"/>
              <a:t>Objective</a:t>
            </a:r>
            <a:r>
              <a:rPr lang="en-US" dirty="0"/>
              <a:t>: maximize performance on the task</a:t>
            </a:r>
          </a:p>
          <a:p>
            <a:endParaRPr lang="en-US" dirty="0"/>
          </a:p>
          <a:p>
            <a:r>
              <a:rPr lang="en-US" dirty="0"/>
              <a:t>Obvious issues:</a:t>
            </a:r>
          </a:p>
          <a:p>
            <a:pPr lvl="1"/>
            <a:r>
              <a:rPr lang="en-US" dirty="0"/>
              <a:t>Search space is Vast (cannot be explored exhaustively)</a:t>
            </a:r>
          </a:p>
          <a:p>
            <a:pPr lvl="1"/>
            <a:r>
              <a:rPr lang="en-US" dirty="0"/>
              <a:t>Search space is mixed integer/categorical/floating point</a:t>
            </a:r>
          </a:p>
          <a:p>
            <a:pPr lvl="1"/>
            <a:r>
              <a:rPr lang="en-US" dirty="0"/>
              <a:t>Search space is (very likely) not convex</a:t>
            </a:r>
          </a:p>
        </p:txBody>
      </p:sp>
    </p:spTree>
    <p:extLst>
      <p:ext uri="{BB962C8B-B14F-4D97-AF65-F5344CB8AC3E}">
        <p14:creationId xmlns:p14="http://schemas.microsoft.com/office/powerpoint/2010/main" val="74809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Reframing as an optimization problem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Neural Architecture Search (NAS)</a:t>
            </a:r>
          </a:p>
          <a:p>
            <a:pPr lvl="1"/>
            <a:r>
              <a:rPr lang="en-US" dirty="0"/>
              <a:t>Gradient descent</a:t>
            </a:r>
          </a:p>
          <a:p>
            <a:pPr lvl="1"/>
            <a:r>
              <a:rPr lang="en-US" dirty="0"/>
              <a:t>Reinforcement learning</a:t>
            </a:r>
          </a:p>
          <a:p>
            <a:pPr lvl="1"/>
            <a:r>
              <a:rPr lang="en-US" dirty="0"/>
              <a:t>Bayesian optimization</a:t>
            </a:r>
          </a:p>
          <a:p>
            <a:pPr lvl="1"/>
            <a:r>
              <a:rPr lang="en-US" dirty="0"/>
              <a:t>Focus mostly on hyperparameter values (NOT TOPOLOGY)</a:t>
            </a:r>
          </a:p>
          <a:p>
            <a:endParaRPr lang="en-US" dirty="0"/>
          </a:p>
          <a:p>
            <a:r>
              <a:rPr lang="en-US" dirty="0"/>
              <a:t>References</a:t>
            </a:r>
          </a:p>
          <a:p>
            <a:pPr lvl="1"/>
            <a:r>
              <a:rPr lang="en-US" dirty="0"/>
              <a:t>Elsken et al., </a:t>
            </a:r>
            <a:r>
              <a:rPr lang="en-US" i="1" dirty="0"/>
              <a:t>Neural Architecture Search: A Survey</a:t>
            </a:r>
            <a:r>
              <a:rPr lang="en-US" dirty="0"/>
              <a:t>, 2019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0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Evolutionary algorithms (EAs) can work well in this situation!</a:t>
            </a:r>
          </a:p>
          <a:p>
            <a:pPr lvl="1"/>
            <a:r>
              <a:rPr lang="en-US" dirty="0"/>
              <a:t>Better than random</a:t>
            </a:r>
          </a:p>
          <a:p>
            <a:pPr lvl="1"/>
            <a:r>
              <a:rPr lang="en-US" dirty="0"/>
              <a:t>Usable when other techniques fail (exact, gradient-based, …)</a:t>
            </a:r>
          </a:p>
          <a:p>
            <a:pPr lvl="1"/>
            <a:r>
              <a:rPr lang="en-US" dirty="0"/>
              <a:t>Can deal with extremely complex (mixed) search spaces</a:t>
            </a:r>
          </a:p>
          <a:p>
            <a:pPr lvl="1"/>
            <a:endParaRPr lang="en-US" dirty="0"/>
          </a:p>
          <a:p>
            <a:r>
              <a:rPr lang="en-US" dirty="0"/>
              <a:t>What EAs do, in a nutshell:</a:t>
            </a:r>
          </a:p>
          <a:p>
            <a:pPr lvl="1"/>
            <a:r>
              <a:rPr lang="en-US" dirty="0"/>
              <a:t>Stochastic exploration of the search space</a:t>
            </a:r>
          </a:p>
          <a:p>
            <a:pPr lvl="1"/>
            <a:r>
              <a:rPr lang="en-US" dirty="0"/>
              <a:t>Biased towards areas with better values of cost function</a:t>
            </a:r>
          </a:p>
          <a:p>
            <a:pPr lvl="1"/>
            <a:r>
              <a:rPr lang="en-US" dirty="0"/>
              <a:t>To get values of cost function, they evaluate candidate solutions</a:t>
            </a:r>
          </a:p>
        </p:txBody>
      </p:sp>
    </p:spTree>
    <p:extLst>
      <p:ext uri="{BB962C8B-B14F-4D97-AF65-F5344CB8AC3E}">
        <p14:creationId xmlns:p14="http://schemas.microsoft.com/office/powerpoint/2010/main" val="69749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Neuroevolution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idea: optimize network topology (and possibly weights)</a:t>
            </a:r>
          </a:p>
          <a:p>
            <a:pPr lvl="1"/>
            <a:r>
              <a:rPr lang="en-US" dirty="0"/>
              <a:t>Considerable amount of works since mid-1990s</a:t>
            </a:r>
          </a:p>
          <a:p>
            <a:pPr lvl="1"/>
            <a:r>
              <a:rPr lang="en-US" dirty="0" err="1"/>
              <a:t>Risto</a:t>
            </a:r>
            <a:r>
              <a:rPr lang="en-US" dirty="0"/>
              <a:t> </a:t>
            </a:r>
            <a:r>
              <a:rPr lang="en-US" dirty="0" err="1"/>
              <a:t>Miikkulainen</a:t>
            </a:r>
            <a:r>
              <a:rPr lang="en-US" dirty="0"/>
              <a:t> (Finnish-American, U. of Texas)</a:t>
            </a:r>
          </a:p>
          <a:p>
            <a:pPr lvl="1"/>
            <a:r>
              <a:rPr lang="en-US" dirty="0"/>
              <a:t>Group at University of Coimbra (Portugal)</a:t>
            </a:r>
          </a:p>
          <a:p>
            <a:pPr lvl="1"/>
            <a:endParaRPr lang="en-US" dirty="0"/>
          </a:p>
          <a:p>
            <a:r>
              <a:rPr lang="en-US" dirty="0"/>
              <a:t>Research sped up considerably after 2012-2016</a:t>
            </a:r>
          </a:p>
          <a:p>
            <a:r>
              <a:rPr lang="en-US" dirty="0"/>
              <a:t>Better utils were available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5486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Neuroevolution</a:t>
            </a:r>
            <a:r>
              <a:rPr lang="en-US" dirty="0"/>
              <a:t>: main issues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733684" y="2314140"/>
            <a:ext cx="8724632" cy="2229721"/>
            <a:chOff x="2008314" y="3460143"/>
            <a:chExt cx="8724632" cy="2229721"/>
          </a:xfrm>
        </p:grpSpPr>
        <p:sp>
          <p:nvSpPr>
            <p:cNvPr id="5" name="Flowchart: Process 4"/>
            <p:cNvSpPr/>
            <p:nvPr/>
          </p:nvSpPr>
          <p:spPr>
            <a:xfrm>
              <a:off x="2008314" y="4707477"/>
              <a:ext cx="1512000" cy="79208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7492754" y="4707477"/>
              <a:ext cx="1512000" cy="79208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7" name="Flowchart: Decision 7"/>
            <p:cNvSpPr/>
            <p:nvPr/>
          </p:nvSpPr>
          <p:spPr>
            <a:xfrm>
              <a:off x="3748338" y="4517177"/>
              <a:ext cx="1800200" cy="1172687"/>
            </a:xfrm>
            <a:prstGeom prst="flowChartDecis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/>
            <p:cNvSpPr/>
            <p:nvPr/>
          </p:nvSpPr>
          <p:spPr>
            <a:xfrm>
              <a:off x="5764562" y="4707477"/>
              <a:ext cx="1512168" cy="79208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/>
            <p:cNvSpPr/>
            <p:nvPr/>
          </p:nvSpPr>
          <p:spPr>
            <a:xfrm>
              <a:off x="9220946" y="4707477"/>
              <a:ext cx="1512000" cy="79208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/>
            <p:cNvSpPr/>
            <p:nvPr/>
          </p:nvSpPr>
          <p:spPr>
            <a:xfrm>
              <a:off x="3892438" y="3460143"/>
              <a:ext cx="1512000" cy="79208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/>
            <p:cNvCxnSpPr>
              <a:stCxn id="5" idx="3"/>
              <a:endCxn id="7" idx="1"/>
            </p:cNvCxnSpPr>
            <p:nvPr/>
          </p:nvCxnSpPr>
          <p:spPr>
            <a:xfrm>
              <a:off x="3520314" y="5103521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/>
            <p:cNvCxnSpPr>
              <a:stCxn id="7" idx="3"/>
              <a:endCxn id="8" idx="1"/>
            </p:cNvCxnSpPr>
            <p:nvPr/>
          </p:nvCxnSpPr>
          <p:spPr>
            <a:xfrm>
              <a:off x="5548538" y="5103521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/>
            <p:cNvCxnSpPr>
              <a:stCxn id="7" idx="0"/>
              <a:endCxn id="10" idx="2"/>
            </p:cNvCxnSpPr>
            <p:nvPr/>
          </p:nvCxnSpPr>
          <p:spPr>
            <a:xfrm flipV="1">
              <a:off x="4648438" y="4252231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/>
            <p:cNvCxnSpPr>
              <a:stCxn id="8" idx="3"/>
              <a:endCxn id="6" idx="1"/>
            </p:cNvCxnSpPr>
            <p:nvPr/>
          </p:nvCxnSpPr>
          <p:spPr>
            <a:xfrm>
              <a:off x="7276730" y="5103521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/>
            <p:cNvCxnSpPr>
              <a:stCxn id="6" idx="3"/>
              <a:endCxn id="9" idx="1"/>
            </p:cNvCxnSpPr>
            <p:nvPr/>
          </p:nvCxnSpPr>
          <p:spPr>
            <a:xfrm>
              <a:off x="9004754" y="5103521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/>
            <p:cNvCxnSpPr>
              <a:stCxn id="9" idx="2"/>
              <a:endCxn id="7" idx="2"/>
            </p:cNvCxnSpPr>
            <p:nvPr/>
          </p:nvCxnSpPr>
          <p:spPr>
            <a:xfrm rot="5400000">
              <a:off x="7217543" y="2930460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/>
            <p:cNvSpPr txBox="1"/>
            <p:nvPr/>
          </p:nvSpPr>
          <p:spPr>
            <a:xfrm>
              <a:off x="4672610" y="424970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/>
            <p:cNvSpPr txBox="1"/>
            <p:nvPr/>
          </p:nvSpPr>
          <p:spPr>
            <a:xfrm>
              <a:off x="5320682" y="517651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418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Microsoft Office PowerPoint</Application>
  <PresentationFormat>Grand écran</PresentationFormat>
  <Paragraphs>228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Raleway</vt:lpstr>
      <vt:lpstr>Thème Office</vt:lpstr>
      <vt:lpstr>Neuroevolution and hyperparameter optimization for deep neural networks</vt:lpstr>
      <vt:lpstr>Outline</vt:lpstr>
      <vt:lpstr>Defining a network topology</vt:lpstr>
      <vt:lpstr>Classical approach</vt:lpstr>
      <vt:lpstr>Reframing as an optimization problem</vt:lpstr>
      <vt:lpstr>Reframing as an optimization problem</vt:lpstr>
      <vt:lpstr>Evolutionary algorithms</vt:lpstr>
      <vt:lpstr>Neuroevolution</vt:lpstr>
      <vt:lpstr>Neuroevolution: main issues</vt:lpstr>
      <vt:lpstr>Neuroevolution: main issues</vt:lpstr>
      <vt:lpstr>Neuroevolution: main issues</vt:lpstr>
      <vt:lpstr>Neuroevolution: main issues</vt:lpstr>
      <vt:lpstr>Neuro-Evolution of Augmenting Topologies</vt:lpstr>
      <vt:lpstr>Neuro-Evolution of Augmenting Topologies</vt:lpstr>
      <vt:lpstr>Neuro-Evolution of Augmenting Topologies</vt:lpstr>
      <vt:lpstr>Neuro-Evolution of Augmenting Topologies</vt:lpstr>
      <vt:lpstr>Neuro-Evolution of Augmenting Topologies</vt:lpstr>
      <vt:lpstr>Neuro-Evolution of Augmenting Topologies</vt:lpstr>
      <vt:lpstr>Neuro-Evolution of Augmenting Topologies</vt:lpstr>
      <vt:lpstr>Neuro-Evolution of Augmenting Topologies</vt:lpstr>
      <vt:lpstr>HyperNEAT</vt:lpstr>
      <vt:lpstr>HyperNEAT</vt:lpstr>
      <vt:lpstr>HyperNEAT</vt:lpstr>
      <vt:lpstr>HyperNEAT</vt:lpstr>
      <vt:lpstr>Evolving deep neural networks</vt:lpstr>
      <vt:lpstr>Evolving deep neural networks</vt:lpstr>
      <vt:lpstr>Evolving deep neural networks</vt:lpstr>
      <vt:lpstr>DENSER</vt:lpstr>
      <vt:lpstr>DENSER</vt:lpstr>
      <vt:lpstr>Lamarckian neuroevolution</vt:lpstr>
      <vt:lpstr>Lamarckian neuroevolution</vt:lpstr>
      <vt:lpstr>Lamarckian neuroevolution</vt:lpstr>
      <vt:lpstr>Neuroevolution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186</cp:revision>
  <dcterms:created xsi:type="dcterms:W3CDTF">2020-06-05T13:14:31Z</dcterms:created>
  <dcterms:modified xsi:type="dcterms:W3CDTF">2024-05-28T09:56:16Z</dcterms:modified>
</cp:coreProperties>
</file>