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8" r:id="rId5"/>
    <p:sldId id="277" r:id="rId6"/>
    <p:sldId id="276" r:id="rId7"/>
    <p:sldId id="281" r:id="rId8"/>
    <p:sldId id="282" r:id="rId9"/>
    <p:sldId id="283" r:id="rId10"/>
    <p:sldId id="264" r:id="rId11"/>
    <p:sldId id="270" r:id="rId12"/>
    <p:sldId id="271" r:id="rId13"/>
    <p:sldId id="260" r:id="rId14"/>
    <p:sldId id="261" r:id="rId15"/>
    <p:sldId id="262" r:id="rId16"/>
    <p:sldId id="263" r:id="rId17"/>
    <p:sldId id="272" r:id="rId18"/>
    <p:sldId id="273" r:id="rId19"/>
    <p:sldId id="274" r:id="rId20"/>
    <p:sldId id="265" r:id="rId21"/>
    <p:sldId id="275" r:id="rId22"/>
    <p:sldId id="279" r:id="rId23"/>
    <p:sldId id="280" r:id="rId24"/>
    <p:sldId id="269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589" b="89041" l="9859" r="896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Optimization: Advanced topics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0.png"/><Relationship Id="rId4" Type="http://schemas.openxmlformats.org/officeDocument/2006/relationships/image" Target="../media/image18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000" dirty="0"/>
              <a:t>Optimization: </a:t>
            </a:r>
            <a:br>
              <a:rPr lang="it-IT" sz="8000" dirty="0"/>
            </a:br>
            <a:r>
              <a:rPr lang="it-IT" sz="8000" dirty="0"/>
              <a:t>Advanced Topics</a:t>
            </a:r>
            <a:endParaRPr lang="fr-FR" sz="80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49ACA-6ADA-461F-B3D1-67BF8053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C24590-6293-46B0-96B6-ACD265C18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Feedback from the objective function is </a:t>
            </a:r>
            <a:r>
              <a:rPr lang="en-US" i="1" dirty="0"/>
              <a:t>deceptive</a:t>
            </a:r>
            <a:endParaRPr lang="en-US" dirty="0"/>
          </a:p>
          <a:p>
            <a:pPr lvl="1"/>
            <a:r>
              <a:rPr lang="en-US" dirty="0"/>
              <a:t>Following feedback leads away from global optimum</a:t>
            </a:r>
          </a:p>
          <a:p>
            <a:pPr lvl="1"/>
            <a:r>
              <a:rPr lang="en-US" dirty="0"/>
              <a:t>Strong local optima surrounding the global one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51BF98-7BAF-4A37-A657-6641FDEB7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107" y="3329949"/>
            <a:ext cx="6115904" cy="2391109"/>
          </a:xfrm>
          <a:prstGeom prst="rect">
            <a:avLst/>
          </a:prstGeom>
        </p:spPr>
      </p:pic>
      <p:pic>
        <p:nvPicPr>
          <p:cNvPr id="6" name="Picture 2" descr="N-D Test Functions D — AMPGO 0.1.0 documentation">
            <a:extLst>
              <a:ext uri="{FF2B5EF4-FFF2-40B4-BE49-F238E27FC236}">
                <a16:creationId xmlns:a16="http://schemas.microsoft.com/office/drawing/2014/main" id="{2323F80B-DAF3-400D-88D9-3D65604F5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5752" y="3026004"/>
            <a:ext cx="3822699" cy="2867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42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49ACA-6ADA-461F-B3D1-67BF8053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C24590-6293-46B0-96B6-ACD265C18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 (?): Novelty Search</a:t>
            </a:r>
          </a:p>
          <a:p>
            <a:pPr lvl="1"/>
            <a:r>
              <a:rPr lang="en-US" dirty="0"/>
              <a:t>Ignore feedback from the objective function</a:t>
            </a:r>
          </a:p>
          <a:p>
            <a:pPr lvl="1"/>
            <a:r>
              <a:rPr lang="en-US" dirty="0"/>
              <a:t>Evaluate candidate solutions based on diversity</a:t>
            </a:r>
          </a:p>
          <a:p>
            <a:pPr lvl="1"/>
            <a:r>
              <a:rPr lang="en-US" dirty="0"/>
              <a:t>Keep archive of solutions, search near solutions that are “novel”</a:t>
            </a:r>
          </a:p>
          <a:p>
            <a:pPr lvl="1"/>
            <a:r>
              <a:rPr lang="en-US" dirty="0"/>
              <a:t>Measure novelty: problem-dependent</a:t>
            </a:r>
          </a:p>
          <a:p>
            <a:pPr lvl="1"/>
            <a:r>
              <a:rPr lang="en-US" dirty="0"/>
              <a:t>Example: Average distance from k nearest neighbors</a:t>
            </a:r>
          </a:p>
          <a:p>
            <a:r>
              <a:rPr lang="en-US" dirty="0"/>
              <a:t>Value of the objective function used to stop</a:t>
            </a:r>
          </a:p>
        </p:txBody>
      </p:sp>
    </p:spTree>
    <p:extLst>
      <p:ext uri="{BB962C8B-B14F-4D97-AF65-F5344CB8AC3E}">
        <p14:creationId xmlns:p14="http://schemas.microsoft.com/office/powerpoint/2010/main" val="326996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B49ACA-6ADA-461F-B3D1-67BF8053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Deceptive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C24590-6293-46B0-96B6-ACD265C18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29AEE9-60A3-44AA-AF51-549CC47A755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5805" y="1509361"/>
            <a:ext cx="6340389" cy="450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50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6BDE3C-81BA-46F6-A1F8-1E1D5F52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EBEF8AA-136E-4887-A114-62B0581ECA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objective function has the </a:t>
            </a:r>
            <a:r>
              <a:rPr lang="en-US" b="1" dirty="0"/>
              <a:t>same value</a:t>
            </a:r>
            <a:r>
              <a:rPr lang="en-US" dirty="0"/>
              <a:t> everywhere…</a:t>
            </a:r>
          </a:p>
          <a:p>
            <a:r>
              <a:rPr lang="en-US" dirty="0"/>
              <a:t>…EXCEPT in </a:t>
            </a:r>
            <a:r>
              <a:rPr lang="en-US" b="1" dirty="0"/>
              <a:t>one (or few) specific points</a:t>
            </a:r>
            <a:r>
              <a:rPr lang="en-US" dirty="0"/>
              <a:t> you are interested in</a:t>
            </a:r>
          </a:p>
          <a:p>
            <a:r>
              <a:rPr lang="en-US" dirty="0"/>
              <a:t>Example: bug in software/hardware</a:t>
            </a:r>
          </a:p>
          <a:p>
            <a:r>
              <a:rPr lang="en-US" dirty="0"/>
              <a:t>Any ideas?</a:t>
            </a:r>
          </a:p>
        </p:txBody>
      </p:sp>
      <p:pic>
        <p:nvPicPr>
          <p:cNvPr id="1026" name="Picture 2" descr="Dirac delta function - Wikipedia">
            <a:extLst>
              <a:ext uri="{FF2B5EF4-FFF2-40B4-BE49-F238E27FC236}">
                <a16:creationId xmlns:a16="http://schemas.microsoft.com/office/drawing/2014/main" id="{32A00A60-5448-415B-AC52-7A704C4DF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1600" y="3316137"/>
            <a:ext cx="4231310" cy="31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355FAAE-638B-4BA7-A274-08C6358006E0}"/>
                  </a:ext>
                </a:extLst>
              </p:cNvPr>
              <p:cNvSpPr txBox="1"/>
              <p:nvPr/>
            </p:nvSpPr>
            <p:spPr>
              <a:xfrm>
                <a:off x="7791053" y="3605623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B355FAAE-638B-4BA7-A274-08C635800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053" y="3605623"/>
                <a:ext cx="722722" cy="523220"/>
              </a:xfrm>
              <a:prstGeom prst="rect">
                <a:avLst/>
              </a:prstGeom>
              <a:blipFill>
                <a:blip r:embed="rId3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957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Dirac delta function - Wikipedia">
            <a:extLst>
              <a:ext uri="{FF2B5EF4-FFF2-40B4-BE49-F238E27FC236}">
                <a16:creationId xmlns:a16="http://schemas.microsoft.com/office/drawing/2014/main" id="{988199CB-01BC-4E34-978B-5ED0DB495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11600" y="3316137"/>
            <a:ext cx="4231310" cy="317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B8B4A80-03C3-4E7B-8AE6-2C0DF0D4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objective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FAA9DB74-D636-4446-B100-6B15F5435B0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There is NO SOLUTION</a:t>
                </a:r>
              </a:p>
              <a:p>
                <a:pPr lvl="1"/>
                <a:r>
                  <a:rPr lang="en-US" dirty="0"/>
                  <a:t>However, we can </a:t>
                </a:r>
                <a:r>
                  <a:rPr lang="en-US" i="1" dirty="0"/>
                  <a:t>smoothen</a:t>
                </a:r>
                <a:r>
                  <a:rPr lang="en-US" dirty="0"/>
                  <a:t> the objective function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Using domain knowledge, create another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New function is </a:t>
                </a:r>
                <a:r>
                  <a:rPr lang="en-US" i="1" dirty="0"/>
                  <a:t>at least correlated </a:t>
                </a:r>
                <a:r>
                  <a:rPr lang="en-US" dirty="0"/>
                  <a:t>to the “true” one</a:t>
                </a:r>
              </a:p>
              <a:p>
                <a:pPr lvl="1"/>
                <a:r>
                  <a:rPr lang="en-US" dirty="0"/>
                  <a:t>Global optimum of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on or near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an optimum (local or global)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FAA9DB74-D636-4446-B100-6B15F5435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rme libre : forme 5">
            <a:extLst>
              <a:ext uri="{FF2B5EF4-FFF2-40B4-BE49-F238E27FC236}">
                <a16:creationId xmlns:a16="http://schemas.microsoft.com/office/drawing/2014/main" id="{C47D87C5-1FEA-4B1B-9F52-93E4F98BA11B}"/>
              </a:ext>
            </a:extLst>
          </p:cNvPr>
          <p:cNvSpPr/>
          <p:nvPr/>
        </p:nvSpPr>
        <p:spPr>
          <a:xfrm>
            <a:off x="7758260" y="4040627"/>
            <a:ext cx="3477327" cy="1894693"/>
          </a:xfrm>
          <a:custGeom>
            <a:avLst/>
            <a:gdLst>
              <a:gd name="connsiteX0" fmla="*/ 0 w 3477327"/>
              <a:gd name="connsiteY0" fmla="*/ 1875935 h 2054950"/>
              <a:gd name="connsiteX1" fmla="*/ 216816 w 3477327"/>
              <a:gd name="connsiteY1" fmla="*/ 1206632 h 2054950"/>
              <a:gd name="connsiteX2" fmla="*/ 593888 w 3477327"/>
              <a:gd name="connsiteY2" fmla="*/ 1932496 h 2054950"/>
              <a:gd name="connsiteX3" fmla="*/ 914400 w 3477327"/>
              <a:gd name="connsiteY3" fmla="*/ 1762814 h 2054950"/>
              <a:gd name="connsiteX4" fmla="*/ 1197204 w 3477327"/>
              <a:gd name="connsiteY4" fmla="*/ 1960776 h 2054950"/>
              <a:gd name="connsiteX5" fmla="*/ 1687398 w 3477327"/>
              <a:gd name="connsiteY5" fmla="*/ 1 h 2054950"/>
              <a:gd name="connsiteX6" fmla="*/ 2234152 w 3477327"/>
              <a:gd name="connsiteY6" fmla="*/ 1970203 h 2054950"/>
              <a:gd name="connsiteX7" fmla="*/ 2677212 w 3477327"/>
              <a:gd name="connsiteY7" fmla="*/ 923828 h 2054950"/>
              <a:gd name="connsiteX8" fmla="*/ 3110845 w 3477327"/>
              <a:gd name="connsiteY8" fmla="*/ 2017337 h 2054950"/>
              <a:gd name="connsiteX9" fmla="*/ 3440783 w 3477327"/>
              <a:gd name="connsiteY9" fmla="*/ 1338607 h 2054950"/>
              <a:gd name="connsiteX10" fmla="*/ 3469064 w 3477327"/>
              <a:gd name="connsiteY10" fmla="*/ 1272620 h 2054950"/>
              <a:gd name="connsiteX11" fmla="*/ 3469064 w 3477327"/>
              <a:gd name="connsiteY11" fmla="*/ 1272620 h 2054950"/>
              <a:gd name="connsiteX12" fmla="*/ 3469064 w 3477327"/>
              <a:gd name="connsiteY12" fmla="*/ 1272620 h 2054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7327" h="2054950">
                <a:moveTo>
                  <a:pt x="0" y="1875935"/>
                </a:moveTo>
                <a:cubicBezTo>
                  <a:pt x="58917" y="1536570"/>
                  <a:pt x="117835" y="1197205"/>
                  <a:pt x="216816" y="1206632"/>
                </a:cubicBezTo>
                <a:cubicBezTo>
                  <a:pt x="315797" y="1216059"/>
                  <a:pt x="477624" y="1839799"/>
                  <a:pt x="593888" y="1932496"/>
                </a:cubicBezTo>
                <a:cubicBezTo>
                  <a:pt x="710152" y="2025193"/>
                  <a:pt x="813847" y="1758101"/>
                  <a:pt x="914400" y="1762814"/>
                </a:cubicBezTo>
                <a:cubicBezTo>
                  <a:pt x="1014953" y="1767527"/>
                  <a:pt x="1068371" y="2254578"/>
                  <a:pt x="1197204" y="1960776"/>
                </a:cubicBezTo>
                <a:cubicBezTo>
                  <a:pt x="1326037" y="1666974"/>
                  <a:pt x="1514573" y="-1570"/>
                  <a:pt x="1687398" y="1"/>
                </a:cubicBezTo>
                <a:cubicBezTo>
                  <a:pt x="1860223" y="1572"/>
                  <a:pt x="2069183" y="1816232"/>
                  <a:pt x="2234152" y="1970203"/>
                </a:cubicBezTo>
                <a:cubicBezTo>
                  <a:pt x="2399121" y="2124174"/>
                  <a:pt x="2531097" y="915972"/>
                  <a:pt x="2677212" y="923828"/>
                </a:cubicBezTo>
                <a:cubicBezTo>
                  <a:pt x="2823327" y="931684"/>
                  <a:pt x="2983583" y="1948207"/>
                  <a:pt x="3110845" y="2017337"/>
                </a:cubicBezTo>
                <a:cubicBezTo>
                  <a:pt x="3238107" y="2086467"/>
                  <a:pt x="3381080" y="1462726"/>
                  <a:pt x="3440783" y="1338607"/>
                </a:cubicBezTo>
                <a:cubicBezTo>
                  <a:pt x="3500486" y="1214487"/>
                  <a:pt x="3469064" y="1272620"/>
                  <a:pt x="3469064" y="1272620"/>
                </a:cubicBezTo>
                <a:lnTo>
                  <a:pt x="3469064" y="1272620"/>
                </a:lnTo>
                <a:lnTo>
                  <a:pt x="3469064" y="1272620"/>
                </a:ln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9FE136-3397-4CA0-A063-EBAC49D4A6C8}"/>
                  </a:ext>
                </a:extLst>
              </p:cNvPr>
              <p:cNvSpPr txBox="1"/>
              <p:nvPr/>
            </p:nvSpPr>
            <p:spPr>
              <a:xfrm>
                <a:off x="7758260" y="4128843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it-IT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49FE136-3397-4CA0-A063-EBAC49D4A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260" y="4128843"/>
                <a:ext cx="722722" cy="523220"/>
              </a:xfrm>
              <a:prstGeom prst="rect">
                <a:avLst/>
              </a:prstGeom>
              <a:blipFill>
                <a:blip r:embed="rId4"/>
                <a:stretch>
                  <a:fillRect r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55EB032-14C9-415A-9285-77E8DDD1A462}"/>
                  </a:ext>
                </a:extLst>
              </p:cNvPr>
              <p:cNvSpPr txBox="1"/>
              <p:nvPr/>
            </p:nvSpPr>
            <p:spPr>
              <a:xfrm>
                <a:off x="7791053" y="3605623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755EB032-14C9-415A-9285-77E8DDD1A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1053" y="3605623"/>
                <a:ext cx="722722" cy="523220"/>
              </a:xfrm>
              <a:prstGeom prst="rect">
                <a:avLst/>
              </a:prstGeom>
              <a:blipFill>
                <a:blip r:embed="rId5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288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8B4A80-03C3-4E7B-8AE6-2C0DF0D4E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A9DB74-D636-4446-B100-6B15F5435B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finding bugs in software / hardware</a:t>
            </a:r>
          </a:p>
          <a:p>
            <a:pPr lvl="1"/>
            <a:r>
              <a:rPr lang="en-US" dirty="0"/>
              <a:t>Candidate solution: input to the device under test</a:t>
            </a:r>
          </a:p>
          <a:p>
            <a:pPr lvl="1"/>
            <a:r>
              <a:rPr lang="en-US" dirty="0"/>
              <a:t>Fitness function: we found a bug (crash) / we did not find a bug</a:t>
            </a:r>
          </a:p>
          <a:p>
            <a:pPr lvl="1"/>
            <a:r>
              <a:rPr lang="en-US" dirty="0"/>
              <a:t>Smoothening: number of different functionalities activated</a:t>
            </a:r>
          </a:p>
          <a:p>
            <a:pPr lvl="1"/>
            <a:r>
              <a:rPr lang="en-US" dirty="0"/>
              <a:t>“The more functions activated, the more likely to trigger a bug”</a:t>
            </a:r>
          </a:p>
          <a:p>
            <a:r>
              <a:rPr lang="en-US" dirty="0"/>
              <a:t>As there are no gradients, stochastic/approximate (EAs)</a:t>
            </a:r>
          </a:p>
          <a:p>
            <a:pPr lvl="1"/>
            <a:r>
              <a:rPr lang="en-US" dirty="0"/>
              <a:t>Meta (Facebook) uses </a:t>
            </a:r>
            <a:r>
              <a:rPr lang="en-US" b="1" dirty="0" err="1"/>
              <a:t>Sapienz</a:t>
            </a:r>
            <a:r>
              <a:rPr lang="en-US" dirty="0"/>
              <a:t> to test/debug user interfaces</a:t>
            </a:r>
          </a:p>
          <a:p>
            <a:pPr lvl="1"/>
            <a:r>
              <a:rPr lang="en-US" dirty="0"/>
              <a:t>Motorola used it to test phones (2008)</a:t>
            </a:r>
          </a:p>
          <a:p>
            <a:pPr lvl="1"/>
            <a:r>
              <a:rPr lang="en-US" dirty="0"/>
              <a:t>“Search-based software engineering”</a:t>
            </a:r>
          </a:p>
        </p:txBody>
      </p:sp>
    </p:spTree>
    <p:extLst>
      <p:ext uri="{BB962C8B-B14F-4D97-AF65-F5344CB8AC3E}">
        <p14:creationId xmlns:p14="http://schemas.microsoft.com/office/powerpoint/2010/main" val="1547876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èche : virage 19">
            <a:extLst>
              <a:ext uri="{FF2B5EF4-FFF2-40B4-BE49-F238E27FC236}">
                <a16:creationId xmlns:a16="http://schemas.microsoft.com/office/drawing/2014/main" id="{EB17A48B-008F-4971-88DE-9197043F123C}"/>
              </a:ext>
            </a:extLst>
          </p:cNvPr>
          <p:cNvSpPr/>
          <p:nvPr/>
        </p:nvSpPr>
        <p:spPr>
          <a:xfrm rot="16200000">
            <a:off x="4099390" y="2038850"/>
            <a:ext cx="887774" cy="4940530"/>
          </a:xfrm>
          <a:prstGeom prst="bentArrow">
            <a:avLst>
              <a:gd name="adj1" fmla="val 25000"/>
              <a:gd name="adj2" fmla="val 25000"/>
              <a:gd name="adj3" fmla="val 28186"/>
              <a:gd name="adj4" fmla="val 4375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lèche : droite 20">
            <a:extLst>
              <a:ext uri="{FF2B5EF4-FFF2-40B4-BE49-F238E27FC236}">
                <a16:creationId xmlns:a16="http://schemas.microsoft.com/office/drawing/2014/main" id="{A2841F2E-50A5-4CAC-A645-961AF2B1A3E2}"/>
              </a:ext>
            </a:extLst>
          </p:cNvPr>
          <p:cNvSpPr/>
          <p:nvPr/>
        </p:nvSpPr>
        <p:spPr>
          <a:xfrm rot="16200000">
            <a:off x="1733645" y="3233927"/>
            <a:ext cx="1065229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8A3DEDA3-09DA-4A9A-A6FA-D477B1B50E26}"/>
              </a:ext>
            </a:extLst>
          </p:cNvPr>
          <p:cNvSpPr/>
          <p:nvPr/>
        </p:nvSpPr>
        <p:spPr>
          <a:xfrm rot="10800000">
            <a:off x="3089535" y="3471339"/>
            <a:ext cx="2293953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2D0EED0F-580E-45BA-A66F-0BDBB43ACE33}"/>
              </a:ext>
            </a:extLst>
          </p:cNvPr>
          <p:cNvSpPr/>
          <p:nvPr/>
        </p:nvSpPr>
        <p:spPr>
          <a:xfrm rot="10800000">
            <a:off x="6349735" y="3471341"/>
            <a:ext cx="1065229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46CD3DCB-5794-4F23-B960-FC7864A82892}"/>
              </a:ext>
            </a:extLst>
          </p:cNvPr>
          <p:cNvSpPr/>
          <p:nvPr/>
        </p:nvSpPr>
        <p:spPr>
          <a:xfrm rot="10800000">
            <a:off x="8711934" y="3456061"/>
            <a:ext cx="1065229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Nokia feature phones catalogue | Compare basic mobiles by prices">
            <a:extLst>
              <a:ext uri="{FF2B5EF4-FFF2-40B4-BE49-F238E27FC236}">
                <a16:creationId xmlns:a16="http://schemas.microsoft.com/office/drawing/2014/main" id="{C4D6555D-FAB1-4617-B5BD-F93AD2E8D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1418" y="1806937"/>
            <a:ext cx="1855697" cy="423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0F3E9B66-6FAC-4D11-9666-A15750265A14}"/>
              </a:ext>
            </a:extLst>
          </p:cNvPr>
          <p:cNvSpPr/>
          <p:nvPr/>
        </p:nvSpPr>
        <p:spPr>
          <a:xfrm>
            <a:off x="5410984" y="2302642"/>
            <a:ext cx="4213783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8C7E2CF-137A-4A7C-B670-9F2298BB9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F8D0513-5379-4ED5-BD9E-E16F93A706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245186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CBF4FF94-CDC0-41B2-A899-A880F6956D76}"/>
              </a:ext>
            </a:extLst>
          </p:cNvPr>
          <p:cNvSpPr/>
          <p:nvPr/>
        </p:nvSpPr>
        <p:spPr>
          <a:xfrm>
            <a:off x="2869083" y="2302642"/>
            <a:ext cx="1065229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F7B7214-FBD9-44BC-8C07-0723D41EBCDB}"/>
              </a:ext>
            </a:extLst>
          </p:cNvPr>
          <p:cNvSpPr/>
          <p:nvPr/>
        </p:nvSpPr>
        <p:spPr>
          <a:xfrm>
            <a:off x="1357461" y="2096146"/>
            <a:ext cx="1715678" cy="8012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Evolutionary Algorithm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4C7CE6-2899-4FDB-8ED6-70113B6A85AF}"/>
              </a:ext>
            </a:extLst>
          </p:cNvPr>
          <p:cNvSpPr/>
          <p:nvPr/>
        </p:nvSpPr>
        <p:spPr>
          <a:xfrm>
            <a:off x="3940404" y="2170711"/>
            <a:ext cx="1545995" cy="652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Sequence of inputs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00BF3866-29A0-4B4E-B41C-7B1E2B6A6720}"/>
              </a:ext>
            </a:extLst>
          </p:cNvPr>
          <p:cNvSpPr/>
          <p:nvPr/>
        </p:nvSpPr>
        <p:spPr>
          <a:xfrm rot="5400000">
            <a:off x="7406322" y="3768365"/>
            <a:ext cx="1065229" cy="386499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C880039-5A34-475B-9126-141F31C69996}"/>
              </a:ext>
            </a:extLst>
          </p:cNvPr>
          <p:cNvSpPr txBox="1"/>
          <p:nvPr/>
        </p:nvSpPr>
        <p:spPr>
          <a:xfrm>
            <a:off x="3701791" y="1806937"/>
            <a:ext cx="213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Candidate solution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D270AB-7D56-491B-8CF4-0F3C2C0B9ED4}"/>
              </a:ext>
            </a:extLst>
          </p:cNvPr>
          <p:cNvSpPr/>
          <p:nvPr/>
        </p:nvSpPr>
        <p:spPr>
          <a:xfrm>
            <a:off x="7165939" y="3323238"/>
            <a:ext cx="1545995" cy="652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Phone logs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D38A7B4-0BFF-426F-BFF0-0FE61BCBE320}"/>
              </a:ext>
            </a:extLst>
          </p:cNvPr>
          <p:cNvSpPr/>
          <p:nvPr/>
        </p:nvSpPr>
        <p:spPr>
          <a:xfrm>
            <a:off x="5199664" y="3318563"/>
            <a:ext cx="1150070" cy="6521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Bug?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2623828-7B28-4A81-B33C-12BA6BA4BE84}"/>
              </a:ext>
            </a:extLst>
          </p:cNvPr>
          <p:cNvSpPr/>
          <p:nvPr/>
        </p:nvSpPr>
        <p:spPr>
          <a:xfrm>
            <a:off x="6815575" y="4494229"/>
            <a:ext cx="2139885" cy="6521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Estimate number of states traversed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827B16-0D0F-4B50-A4AE-2FC3FA0461EE}"/>
              </a:ext>
            </a:extLst>
          </p:cNvPr>
          <p:cNvSpPr/>
          <p:nvPr/>
        </p:nvSpPr>
        <p:spPr>
          <a:xfrm>
            <a:off x="1373857" y="3263951"/>
            <a:ext cx="1715678" cy="8012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Objective </a:t>
            </a:r>
            <a:r>
              <a:rPr lang="en-US">
                <a:solidFill>
                  <a:schemeClr val="dk1"/>
                </a:solidFill>
              </a:rPr>
              <a:t>function value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3F52519-9059-41B1-B1AA-CB06902755E2}"/>
              </a:ext>
            </a:extLst>
          </p:cNvPr>
          <p:cNvSpPr/>
          <p:nvPr/>
        </p:nvSpPr>
        <p:spPr>
          <a:xfrm>
            <a:off x="3467684" y="5931772"/>
            <a:ext cx="8041063" cy="4336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Gandini et al., </a:t>
            </a:r>
            <a:r>
              <a:rPr lang="en-US" sz="1200" i="1" dirty="0">
                <a:solidFill>
                  <a:schemeClr val="tx1"/>
                </a:solidFill>
              </a:rPr>
              <a:t>A framework for automated detection of power-related software errors in industrial verification processes</a:t>
            </a:r>
            <a:r>
              <a:rPr lang="en-US" sz="1200" dirty="0">
                <a:solidFill>
                  <a:schemeClr val="tx1"/>
                </a:solidFill>
              </a:rPr>
              <a:t>, 2010</a:t>
            </a:r>
          </a:p>
        </p:txBody>
      </p:sp>
    </p:spTree>
    <p:extLst>
      <p:ext uri="{BB962C8B-B14F-4D97-AF65-F5344CB8AC3E}">
        <p14:creationId xmlns:p14="http://schemas.microsoft.com/office/powerpoint/2010/main" val="1866855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C2CCE-B0A2-4FB9-8618-B08F3695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2BA12A-5ED5-46A1-A570-840A167447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Evaluating one candidate solution takes a lot of time</a:t>
            </a:r>
          </a:p>
          <a:p>
            <a:r>
              <a:rPr lang="en-US" dirty="0"/>
              <a:t>Surrogate models</a:t>
            </a:r>
          </a:p>
          <a:p>
            <a:pPr lvl="1"/>
            <a:r>
              <a:rPr lang="en-US" dirty="0"/>
              <a:t>With domain knowledge, create function that is faster to compute</a:t>
            </a:r>
          </a:p>
          <a:p>
            <a:pPr lvl="1"/>
            <a:r>
              <a:rPr lang="en-US" dirty="0"/>
              <a:t>Same inputs, output is approximate but useful</a:t>
            </a:r>
          </a:p>
          <a:p>
            <a:pPr lvl="1"/>
            <a:r>
              <a:rPr lang="en-US" dirty="0"/>
              <a:t>Surrogate function discriminates solutions before long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5B3BA2-44C0-48C1-9399-826E622E81BF}"/>
                  </a:ext>
                </a:extLst>
              </p:cNvPr>
              <p:cNvSpPr txBox="1"/>
              <p:nvPr/>
            </p:nvSpPr>
            <p:spPr>
              <a:xfrm>
                <a:off x="1760706" y="4832236"/>
                <a:ext cx="2607014" cy="714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sub>
                          </m:s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5B3BA2-44C0-48C1-9399-826E622E8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06" y="4832236"/>
                <a:ext cx="2607014" cy="714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5E1EC6C7-762A-4577-B122-B8CE29FE5F6D}"/>
              </a:ext>
            </a:extLst>
          </p:cNvPr>
          <p:cNvSpPr txBox="1"/>
          <p:nvPr/>
        </p:nvSpPr>
        <p:spPr>
          <a:xfrm>
            <a:off x="1673157" y="4454060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A0AA72-5488-412F-AFCC-191700D0449E}"/>
              </a:ext>
            </a:extLst>
          </p:cNvPr>
          <p:cNvSpPr/>
          <p:nvPr/>
        </p:nvSpPr>
        <p:spPr>
          <a:xfrm>
            <a:off x="5507476" y="4756826"/>
            <a:ext cx="1177047" cy="865761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27DF9D-F45A-4FA4-8FAE-9685324BEA6D}"/>
              </a:ext>
            </a:extLst>
          </p:cNvPr>
          <p:cNvSpPr txBox="1"/>
          <p:nvPr/>
        </p:nvSpPr>
        <p:spPr>
          <a:xfrm>
            <a:off x="4704943" y="4259285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DD112EB-0207-4885-96F9-7B58A7D63777}"/>
                  </a:ext>
                </a:extLst>
              </p:cNvPr>
              <p:cNvSpPr txBox="1"/>
              <p:nvPr/>
            </p:nvSpPr>
            <p:spPr>
              <a:xfrm>
                <a:off x="5657811" y="4949642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DD112EB-0207-4885-96F9-7B58A7D63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811" y="4949642"/>
                <a:ext cx="722722" cy="523220"/>
              </a:xfrm>
              <a:prstGeom prst="rect">
                <a:avLst/>
              </a:prstGeom>
              <a:blipFill>
                <a:blip r:embed="rId3"/>
                <a:stretch>
                  <a:fillRect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2A12B26-6C5E-4EE9-BC44-A324840AB20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367720" y="5189706"/>
            <a:ext cx="1139756" cy="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08E043C-D803-48DE-814F-6CBFE26EF933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684523" y="5189705"/>
            <a:ext cx="2504062" cy="2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86E3294-5ECE-40A0-84D7-FFF1AB9EB20D}"/>
              </a:ext>
            </a:extLst>
          </p:cNvPr>
          <p:cNvSpPr txBox="1"/>
          <p:nvPr/>
        </p:nvSpPr>
        <p:spPr>
          <a:xfrm>
            <a:off x="6545499" y="5168383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…a long time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5DAAE40-096A-4391-896D-006384614463}"/>
              </a:ext>
            </a:extLst>
          </p:cNvPr>
          <p:cNvSpPr txBox="1"/>
          <p:nvPr/>
        </p:nvSpPr>
        <p:spPr>
          <a:xfrm>
            <a:off x="8878110" y="4958872"/>
            <a:ext cx="167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443621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C2CCE-B0A2-4FB9-8618-B08F3695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2BA12A-5ED5-46A1-A570-840A167447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2561946"/>
          </a:xfrm>
        </p:spPr>
        <p:txBody>
          <a:bodyPr/>
          <a:lstStyle/>
          <a:p>
            <a:r>
              <a:rPr lang="en-US" dirty="0"/>
              <a:t>Evaluating one candidate solution takes a lot of time</a:t>
            </a:r>
          </a:p>
          <a:p>
            <a:r>
              <a:rPr lang="en-US" dirty="0"/>
              <a:t>Surrogate models</a:t>
            </a:r>
          </a:p>
          <a:p>
            <a:pPr lvl="1"/>
            <a:r>
              <a:rPr lang="en-US" dirty="0"/>
              <a:t>With domain knowledge, create function that is faster to compute</a:t>
            </a:r>
          </a:p>
          <a:p>
            <a:pPr lvl="1"/>
            <a:r>
              <a:rPr lang="en-US" dirty="0"/>
              <a:t>Same inputs, output is approximate but useful</a:t>
            </a:r>
          </a:p>
          <a:p>
            <a:pPr lvl="1"/>
            <a:r>
              <a:rPr lang="en-US" dirty="0"/>
              <a:t>Surrogate function discriminates solutions before long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5B3BA2-44C0-48C1-9399-826E622E81BF}"/>
                  </a:ext>
                </a:extLst>
              </p:cNvPr>
              <p:cNvSpPr txBox="1"/>
              <p:nvPr/>
            </p:nvSpPr>
            <p:spPr>
              <a:xfrm>
                <a:off x="460238" y="4676373"/>
                <a:ext cx="2607014" cy="714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36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600" i="0">
                                  <a:latin typeface="Cambria Math" panose="02040503050406030204" pitchFamily="18" charset="0"/>
                                </a:rPr>
                                <m:t>,…</m:t>
                              </m:r>
                            </m:sub>
                          </m:sSub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185B3BA2-44C0-48C1-9399-826E622E8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238" y="4676373"/>
                <a:ext cx="2607014" cy="7149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5E1EC6C7-762A-4577-B122-B8CE29FE5F6D}"/>
              </a:ext>
            </a:extLst>
          </p:cNvPr>
          <p:cNvSpPr txBox="1"/>
          <p:nvPr/>
        </p:nvSpPr>
        <p:spPr>
          <a:xfrm>
            <a:off x="372689" y="4298197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solution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A0AA72-5488-412F-AFCC-191700D0449E}"/>
              </a:ext>
            </a:extLst>
          </p:cNvPr>
          <p:cNvSpPr/>
          <p:nvPr/>
        </p:nvSpPr>
        <p:spPr>
          <a:xfrm>
            <a:off x="3951043" y="4600961"/>
            <a:ext cx="1177047" cy="865761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27DF9D-F45A-4FA4-8FAE-9685324BEA6D}"/>
              </a:ext>
            </a:extLst>
          </p:cNvPr>
          <p:cNvSpPr txBox="1"/>
          <p:nvPr/>
        </p:nvSpPr>
        <p:spPr>
          <a:xfrm>
            <a:off x="3255516" y="4085885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Surrogate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DD112EB-0207-4885-96F9-7B58A7D63777}"/>
                  </a:ext>
                </a:extLst>
              </p:cNvPr>
              <p:cNvSpPr txBox="1"/>
              <p:nvPr/>
            </p:nvSpPr>
            <p:spPr>
              <a:xfrm>
                <a:off x="4101378" y="4793777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DD112EB-0207-4885-96F9-7B58A7D63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1378" y="4793777"/>
                <a:ext cx="722722" cy="523220"/>
              </a:xfrm>
              <a:prstGeom prst="rect">
                <a:avLst/>
              </a:prstGeom>
              <a:blipFill>
                <a:blip r:embed="rId3"/>
                <a:stretch>
                  <a:fillRect r="-16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2A12B26-6C5E-4EE9-BC44-A324840AB20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067252" y="5033842"/>
            <a:ext cx="88379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08E043C-D803-48DE-814F-6CBFE26EF933}"/>
              </a:ext>
            </a:extLst>
          </p:cNvPr>
          <p:cNvCxnSpPr>
            <a:cxnSpLocks/>
            <a:stCxn id="6" idx="3"/>
            <a:endCxn id="22" idx="1"/>
          </p:cNvCxnSpPr>
          <p:nvPr/>
        </p:nvCxnSpPr>
        <p:spPr>
          <a:xfrm flipV="1">
            <a:off x="5128090" y="5031545"/>
            <a:ext cx="743547" cy="2297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rganigramme : Décision 21">
            <a:extLst>
              <a:ext uri="{FF2B5EF4-FFF2-40B4-BE49-F238E27FC236}">
                <a16:creationId xmlns:a16="http://schemas.microsoft.com/office/drawing/2014/main" id="{FFA78330-3DA5-4E9E-BE8F-424FEB44BF84}"/>
              </a:ext>
            </a:extLst>
          </p:cNvPr>
          <p:cNvSpPr/>
          <p:nvPr/>
        </p:nvSpPr>
        <p:spPr>
          <a:xfrm>
            <a:off x="5871637" y="4345745"/>
            <a:ext cx="1905001" cy="1371600"/>
          </a:xfrm>
          <a:prstGeom prst="flowChartDecision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Good enough?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0D00A18-5F8F-49A5-90CF-AB0CAF479DF0}"/>
              </a:ext>
            </a:extLst>
          </p:cNvPr>
          <p:cNvCxnSpPr>
            <a:cxnSpLocks/>
            <a:stCxn id="22" idx="3"/>
            <a:endCxn id="27" idx="1"/>
          </p:cNvCxnSpPr>
          <p:nvPr/>
        </p:nvCxnSpPr>
        <p:spPr>
          <a:xfrm>
            <a:off x="7776638" y="5031545"/>
            <a:ext cx="658197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4A8EDBA-3A44-40F2-A2E5-10B6053D48AD}"/>
              </a:ext>
            </a:extLst>
          </p:cNvPr>
          <p:cNvSpPr/>
          <p:nvPr/>
        </p:nvSpPr>
        <p:spPr>
          <a:xfrm>
            <a:off x="8434835" y="4598664"/>
            <a:ext cx="1177047" cy="865761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F1BA409-ADC8-4CB3-91A7-F684330B6A45}"/>
              </a:ext>
            </a:extLst>
          </p:cNvPr>
          <p:cNvSpPr txBox="1"/>
          <p:nvPr/>
        </p:nvSpPr>
        <p:spPr>
          <a:xfrm>
            <a:off x="7621620" y="4110251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Objective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F195500-2B0A-49D9-A5F2-6FD42F895BCE}"/>
                  </a:ext>
                </a:extLst>
              </p:cNvPr>
              <p:cNvSpPr txBox="1"/>
              <p:nvPr/>
            </p:nvSpPr>
            <p:spPr>
              <a:xfrm>
                <a:off x="8593511" y="4756068"/>
                <a:ext cx="7227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F195500-2B0A-49D9-A5F2-6FD42F895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511" y="4756068"/>
                <a:ext cx="722722" cy="523220"/>
              </a:xfrm>
              <a:prstGeom prst="rect">
                <a:avLst/>
              </a:prstGeom>
              <a:blipFill>
                <a:blip r:embed="rId4"/>
                <a:stretch>
                  <a:fillRect r="-5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E075D50-633E-4AC9-8648-31E4F8B8BA9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9611882" y="5031543"/>
            <a:ext cx="2504062" cy="2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FEA90F39-C81D-4ECD-98B5-E170CB12D0F7}"/>
              </a:ext>
            </a:extLst>
          </p:cNvPr>
          <p:cNvSpPr txBox="1"/>
          <p:nvPr/>
        </p:nvSpPr>
        <p:spPr>
          <a:xfrm>
            <a:off x="9462176" y="5019349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</a:rPr>
              <a:t>…a long time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F2FA6D3-F912-4F3F-AD00-B8B2EFD10430}"/>
              </a:ext>
            </a:extLst>
          </p:cNvPr>
          <p:cNvSpPr txBox="1"/>
          <p:nvPr/>
        </p:nvSpPr>
        <p:spPr>
          <a:xfrm>
            <a:off x="7659605" y="5011888"/>
            <a:ext cx="64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3EC879D-7F44-4941-A2E2-504D121267D0}"/>
              </a:ext>
            </a:extLst>
          </p:cNvPr>
          <p:cNvSpPr txBox="1"/>
          <p:nvPr/>
        </p:nvSpPr>
        <p:spPr>
          <a:xfrm>
            <a:off x="6819715" y="5577208"/>
            <a:ext cx="64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6F73C803-F98F-43B4-9A6D-DCF07E6F7473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6819715" y="5717345"/>
            <a:ext cx="4423" cy="440265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7C1C355B-9B01-44C3-BE08-EAD67DD8FD7B}"/>
              </a:ext>
            </a:extLst>
          </p:cNvPr>
          <p:cNvSpPr txBox="1"/>
          <p:nvPr/>
        </p:nvSpPr>
        <p:spPr>
          <a:xfrm>
            <a:off x="5428659" y="6077785"/>
            <a:ext cx="2782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Discard</a:t>
            </a:r>
          </a:p>
        </p:txBody>
      </p:sp>
    </p:spTree>
    <p:extLst>
      <p:ext uri="{BB962C8B-B14F-4D97-AF65-F5344CB8AC3E}">
        <p14:creationId xmlns:p14="http://schemas.microsoft.com/office/powerpoint/2010/main" val="3823565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48A01-8582-4683-8910-338782A98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AA34FE-2B11-41C7-A339-A4F490F75C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Examples of surrogate models</a:t>
            </a:r>
          </a:p>
          <a:p>
            <a:pPr lvl="1"/>
            <a:r>
              <a:rPr lang="en-US" dirty="0"/>
              <a:t>Classifier (yes/no)</a:t>
            </a:r>
          </a:p>
          <a:p>
            <a:pPr lvl="1"/>
            <a:r>
              <a:rPr lang="en-US" dirty="0"/>
              <a:t>Regressor trained on samples of your original function</a:t>
            </a:r>
          </a:p>
          <a:p>
            <a:pPr lvl="1"/>
            <a:r>
              <a:rPr lang="en-US" dirty="0"/>
              <a:t>A physics-based model with less precision</a:t>
            </a:r>
          </a:p>
          <a:p>
            <a:pPr lvl="1"/>
            <a:r>
              <a:rPr lang="en-US" dirty="0"/>
              <a:t>(ML) Same function, but use only a subset of the samples</a:t>
            </a:r>
          </a:p>
          <a:p>
            <a:endParaRPr lang="en-US" dirty="0"/>
          </a:p>
          <a:p>
            <a:r>
              <a:rPr lang="en-US" dirty="0"/>
              <a:t>However, surrogate models are </a:t>
            </a:r>
            <a:r>
              <a:rPr lang="en-US" b="1" dirty="0"/>
              <a:t>problem-specific</a:t>
            </a:r>
          </a:p>
          <a:p>
            <a:r>
              <a:rPr lang="en-US" dirty="0"/>
              <a:t>Require domain knowledge and expertise from user</a:t>
            </a:r>
          </a:p>
        </p:txBody>
      </p:sp>
    </p:spTree>
    <p:extLst>
      <p:ext uri="{BB962C8B-B14F-4D97-AF65-F5344CB8AC3E}">
        <p14:creationId xmlns:p14="http://schemas.microsoft.com/office/powerpoint/2010/main" val="382266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Finding multiple optima</a:t>
            </a:r>
          </a:p>
          <a:p>
            <a:r>
              <a:rPr lang="en-US" dirty="0"/>
              <a:t>Quality-diversity optimization</a:t>
            </a:r>
          </a:p>
          <a:p>
            <a:r>
              <a:rPr lang="en-US" dirty="0"/>
              <a:t>Deceptive objective functions</a:t>
            </a:r>
          </a:p>
          <a:p>
            <a:r>
              <a:rPr lang="en-US" dirty="0"/>
              <a:t>Flat objective functions</a:t>
            </a:r>
          </a:p>
          <a:p>
            <a:r>
              <a:rPr lang="en-US" dirty="0"/>
              <a:t>Expensive objective functions</a:t>
            </a:r>
          </a:p>
          <a:p>
            <a:r>
              <a:rPr lang="en-US" dirty="0"/>
              <a:t>Optimizing under incertitude</a:t>
            </a:r>
          </a:p>
          <a:p>
            <a:r>
              <a:rPr lang="en-US" dirty="0"/>
              <a:t>Dynamic objective functions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0A2D94-B5A2-4CCF-A9EA-57D77F281A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09089" y="1180706"/>
            <a:ext cx="2365036" cy="49457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4C2CCE-B0A2-4FB9-8618-B08F3695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72BA12A-5ED5-46A1-A570-840A167447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Bayesian optimization</a:t>
            </a:r>
          </a:p>
          <a:p>
            <a:pPr lvl="1"/>
            <a:r>
              <a:rPr lang="en-US" dirty="0"/>
              <a:t>Use a generic surrogate model, a random function with a prior</a:t>
            </a:r>
          </a:p>
          <a:p>
            <a:pPr lvl="1"/>
            <a:r>
              <a:rPr lang="en-US" dirty="0"/>
              <a:t>Most common methodology uses kriging with Gaussian processes</a:t>
            </a:r>
          </a:p>
          <a:p>
            <a:pPr lvl="1"/>
            <a:r>
              <a:rPr lang="en-US" dirty="0"/>
              <a:t>The surrogate model is updated at each evaluation</a:t>
            </a:r>
          </a:p>
          <a:p>
            <a:pPr lvl="1"/>
            <a:r>
              <a:rPr lang="en-US" dirty="0"/>
              <a:t>Next point explored where surrogate model predicts improvement</a:t>
            </a:r>
          </a:p>
          <a:p>
            <a:pPr lvl="1"/>
            <a:endParaRPr lang="en-US" dirty="0"/>
          </a:p>
          <a:p>
            <a:r>
              <a:rPr lang="en-US" dirty="0"/>
              <a:t>Gaussian processes also estimate incertitude around a point</a:t>
            </a:r>
          </a:p>
          <a:p>
            <a:r>
              <a:rPr lang="en-US" dirty="0"/>
              <a:t>Sampling the point reduces uncertainty around it</a:t>
            </a:r>
          </a:p>
          <a:p>
            <a:r>
              <a:rPr lang="en-US" dirty="0"/>
              <a:t>De-facto build approximate model of the search space</a:t>
            </a:r>
          </a:p>
        </p:txBody>
      </p:sp>
    </p:spTree>
    <p:extLst>
      <p:ext uri="{BB962C8B-B14F-4D97-AF65-F5344CB8AC3E}">
        <p14:creationId xmlns:p14="http://schemas.microsoft.com/office/powerpoint/2010/main" val="3100109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BD4984-6D5B-4E34-AF13-D8CEC69B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Expensive objective functions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B91BC2D-529B-4778-B1CD-85D371E8B2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71E05D9-AC93-4E2B-988D-88F5368CDBD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51615"/>
          <a:stretch/>
        </p:blipFill>
        <p:spPr>
          <a:xfrm>
            <a:off x="1930170" y="1489361"/>
            <a:ext cx="8331659" cy="454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267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171BF4-A4FE-4031-8318-615937AD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under incertitude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9C8535-422F-4BCC-8AB3-54A906D18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 function is </a:t>
            </a:r>
            <a:r>
              <a:rPr lang="en-US" i="1" dirty="0"/>
              <a:t>noisy</a:t>
            </a:r>
            <a:r>
              <a:rPr lang="en-US" dirty="0"/>
              <a:t> or </a:t>
            </a:r>
            <a:r>
              <a:rPr lang="en-US" i="1" dirty="0"/>
              <a:t>stochastic</a:t>
            </a:r>
          </a:p>
          <a:p>
            <a:pPr lvl="1"/>
            <a:r>
              <a:rPr lang="en-US" dirty="0"/>
              <a:t>Evaluate each candidate solution several times</a:t>
            </a:r>
          </a:p>
          <a:p>
            <a:pPr lvl="1"/>
            <a:r>
              <a:rPr lang="en-US" dirty="0"/>
              <a:t>Obtain a </a:t>
            </a:r>
            <a:r>
              <a:rPr lang="en-US" b="1" dirty="0"/>
              <a:t>mean</a:t>
            </a:r>
            <a:r>
              <a:rPr lang="en-US" dirty="0"/>
              <a:t> and a </a:t>
            </a:r>
            <a:r>
              <a:rPr lang="en-US" b="1" dirty="0"/>
              <a:t>standard deviation</a:t>
            </a:r>
          </a:p>
          <a:p>
            <a:pPr lvl="1"/>
            <a:endParaRPr lang="en-US" b="1" dirty="0"/>
          </a:p>
          <a:p>
            <a:r>
              <a:rPr lang="en-US" dirty="0"/>
              <a:t>Compare candidate solutions using </a:t>
            </a:r>
            <a:r>
              <a:rPr lang="en-US" b="1" dirty="0"/>
              <a:t>statistical tests</a:t>
            </a:r>
          </a:p>
          <a:p>
            <a:r>
              <a:rPr lang="en-US" b="1" dirty="0"/>
              <a:t>Multi-objective</a:t>
            </a:r>
            <a:r>
              <a:rPr lang="en-US" dirty="0"/>
              <a:t>: add minimization of standard deviation</a:t>
            </a:r>
          </a:p>
        </p:txBody>
      </p:sp>
    </p:spTree>
    <p:extLst>
      <p:ext uri="{BB962C8B-B14F-4D97-AF65-F5344CB8AC3E}">
        <p14:creationId xmlns:p14="http://schemas.microsoft.com/office/powerpoint/2010/main" val="1720991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1DEA70-492D-411C-98F3-126F41E40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objective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D5FD7ACA-197F-439D-93F1-7310CBBB8AE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Objective function: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Assumption: the function does not change </a:t>
                </a:r>
                <a:r>
                  <a:rPr lang="en-US" i="1" dirty="0"/>
                  <a:t>too </a:t>
                </a:r>
                <a:r>
                  <a:rPr lang="en-US" dirty="0"/>
                  <a:t>abruptly</a:t>
                </a:r>
              </a:p>
              <a:p>
                <a:pPr lvl="1"/>
                <a:r>
                  <a:rPr lang="en-US" dirty="0"/>
                  <a:t>Re-evaluate current best solution(s)</a:t>
                </a:r>
              </a:p>
              <a:p>
                <a:pPr lvl="1"/>
                <a:r>
                  <a:rPr lang="en-US" dirty="0"/>
                  <a:t>If a change is detected, re-run optimization</a:t>
                </a:r>
              </a:p>
              <a:p>
                <a:pPr lvl="1"/>
                <a:r>
                  <a:rPr lang="en-US" dirty="0"/>
                  <a:t>Start search from an area around current best point</a:t>
                </a:r>
              </a:p>
              <a:p>
                <a:pPr lvl="1"/>
                <a:r>
                  <a:rPr lang="en-US" dirty="0"/>
                  <a:t>Store past solutions, eventually re-inject them (periodic?)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D5FD7ACA-197F-439D-93F1-7310CBBB8A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9118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sz="1600" dirty="0"/>
              <a:t>- Lehman &amp; Stanley, </a:t>
            </a:r>
            <a:r>
              <a:rPr lang="en-US" sz="1600" i="1" dirty="0"/>
              <a:t>Abandoning Objectives: Evolution through the Search for Novelty Alone</a:t>
            </a:r>
            <a:r>
              <a:rPr lang="en-US" sz="1600" dirty="0"/>
              <a:t>, 2011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Alshawhan</a:t>
            </a:r>
            <a:r>
              <a:rPr lang="en-US" sz="1600" dirty="0"/>
              <a:t> et al., </a:t>
            </a:r>
            <a:r>
              <a:rPr lang="en-US" sz="1600" i="1" dirty="0"/>
              <a:t>Deploying Search Based Software Engineering with </a:t>
            </a:r>
            <a:r>
              <a:rPr lang="en-US" sz="1600" i="1" dirty="0" err="1"/>
              <a:t>Sapienz</a:t>
            </a:r>
            <a:r>
              <a:rPr lang="en-US" sz="1600" i="1" dirty="0"/>
              <a:t> at Facebook</a:t>
            </a:r>
            <a:r>
              <a:rPr lang="en-US" sz="1600" dirty="0"/>
              <a:t>, 2018</a:t>
            </a:r>
            <a:br>
              <a:rPr lang="en-US" sz="1600" dirty="0"/>
            </a:br>
            <a:r>
              <a:rPr lang="en-US" sz="1600" dirty="0"/>
              <a:t>- Frazier, </a:t>
            </a:r>
            <a:r>
              <a:rPr lang="en-US" sz="1600" i="1" dirty="0"/>
              <a:t>A Tutorial on Bayesian Optimization</a:t>
            </a:r>
            <a:r>
              <a:rPr lang="en-US" sz="1600" dirty="0"/>
              <a:t>, 2018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Branke</a:t>
            </a:r>
            <a:r>
              <a:rPr lang="en-US" sz="1600" dirty="0"/>
              <a:t> &amp; </a:t>
            </a:r>
            <a:r>
              <a:rPr lang="en-US" sz="1600" dirty="0" err="1"/>
              <a:t>Schmeck</a:t>
            </a:r>
            <a:r>
              <a:rPr lang="en-US" sz="1600" dirty="0"/>
              <a:t>, </a:t>
            </a:r>
            <a:r>
              <a:rPr lang="en-US" sz="1600" i="1" dirty="0"/>
              <a:t>Designing Evolutionary Algorithms for Dynamic Optimization Problems</a:t>
            </a:r>
            <a:r>
              <a:rPr lang="en-US" sz="1600" dirty="0"/>
              <a:t>, 2003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Mouret</a:t>
            </a:r>
            <a:r>
              <a:rPr lang="en-US" sz="1600" dirty="0"/>
              <a:t> &amp; Clune. </a:t>
            </a:r>
            <a:r>
              <a:rPr lang="en-US" sz="1600" i="1" dirty="0"/>
              <a:t>Illuminating search spaces by mapping elites</a:t>
            </a:r>
            <a:r>
              <a:rPr lang="en-US" sz="1600" dirty="0"/>
              <a:t>, 2015.</a:t>
            </a:r>
          </a:p>
          <a:p>
            <a:r>
              <a:rPr lang="en-US" sz="1200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89" b="89041" l="9859" r="8967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E9F50-A1B4-47BF-AD9A-9A880F80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multiple optima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772E4A-E3AC-4D6B-BBD0-5CB19363A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Multimodal functions</a:t>
            </a:r>
          </a:p>
          <a:p>
            <a:pPr lvl="1"/>
            <a:r>
              <a:rPr lang="en-US" dirty="0"/>
              <a:t>Several global optima</a:t>
            </a:r>
          </a:p>
          <a:p>
            <a:pPr lvl="1"/>
            <a:r>
              <a:rPr lang="en-US" dirty="0"/>
              <a:t>Or a global optimum and several strong local optima</a:t>
            </a:r>
          </a:p>
          <a:p>
            <a:pPr lvl="1"/>
            <a:endParaRPr lang="en-US" dirty="0"/>
          </a:p>
          <a:p>
            <a:r>
              <a:rPr lang="en-US" dirty="0"/>
              <a:t>Optimization algorithms tend to end up in the same places</a:t>
            </a:r>
          </a:p>
          <a:p>
            <a:pPr lvl="1"/>
            <a:r>
              <a:rPr lang="en-US" dirty="0"/>
              <a:t>How to force the algorithm to explore other areas?</a:t>
            </a:r>
          </a:p>
          <a:p>
            <a:pPr lvl="1"/>
            <a:r>
              <a:rPr lang="en-US" dirty="0"/>
              <a:t>Any ideas?</a:t>
            </a:r>
          </a:p>
        </p:txBody>
      </p:sp>
    </p:spTree>
    <p:extLst>
      <p:ext uri="{BB962C8B-B14F-4D97-AF65-F5344CB8AC3E}">
        <p14:creationId xmlns:p14="http://schemas.microsoft.com/office/powerpoint/2010/main" val="1661753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4437A8-AECB-466D-81E5-19E7EA908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multiple optima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5EFA04D-419E-4199-ACEC-26A3AD031F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BIPOP-CMA-ES</a:t>
            </a:r>
          </a:p>
          <a:p>
            <a:pPr lvl="1"/>
            <a:r>
              <a:rPr lang="en-US" dirty="0"/>
              <a:t>Set a budget with a total number of evaluations</a:t>
            </a:r>
          </a:p>
          <a:p>
            <a:pPr lvl="1"/>
            <a:r>
              <a:rPr lang="en-US" dirty="0"/>
              <a:t>After a run stops for heuristic conditions</a:t>
            </a:r>
          </a:p>
          <a:p>
            <a:pPr lvl="1"/>
            <a:r>
              <a:rPr lang="en-US" dirty="0"/>
              <a:t>Restart the run with larger populations, until budget exhausted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E5D0BBC-949F-4348-B866-E28EC458C14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59121" y="3452076"/>
            <a:ext cx="5673757" cy="283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6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CE93CE-92E5-4516-BBB1-29FD4CC6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multiple optima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0171C0-09E2-4FE6-80A6-C8A4D27E4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Flattening explored areas of the objective function</a:t>
            </a:r>
          </a:p>
          <a:p>
            <a:pPr lvl="1"/>
            <a:r>
              <a:rPr lang="en-US" dirty="0"/>
              <a:t>Run algorithm once, store best point found</a:t>
            </a:r>
          </a:p>
          <a:p>
            <a:pPr lvl="1"/>
            <a:r>
              <a:rPr lang="en-US" dirty="0"/>
              <a:t>Modify value of objective function around best point</a:t>
            </a:r>
          </a:p>
          <a:p>
            <a:pPr lvl="1"/>
            <a:r>
              <a:rPr lang="en-US" dirty="0"/>
              <a:t>Set the value around best point to undesired (e.g. 0.0 if maximize)</a:t>
            </a:r>
          </a:p>
          <a:p>
            <a:pPr lvl="1"/>
            <a:r>
              <a:rPr lang="en-US" dirty="0"/>
              <a:t>Run the algorithm a second time; iterate several times</a:t>
            </a:r>
          </a:p>
          <a:p>
            <a:endParaRPr lang="en-US" dirty="0"/>
          </a:p>
          <a:p>
            <a:r>
              <a:rPr lang="en-US" dirty="0"/>
              <a:t>“Removing” areas of the search space already explored</a:t>
            </a:r>
          </a:p>
          <a:p>
            <a:r>
              <a:rPr lang="en-US" dirty="0"/>
              <a:t>Changing the objective function lead algorithms elsewhere</a:t>
            </a:r>
          </a:p>
        </p:txBody>
      </p:sp>
    </p:spTree>
    <p:extLst>
      <p:ext uri="{BB962C8B-B14F-4D97-AF65-F5344CB8AC3E}">
        <p14:creationId xmlns:p14="http://schemas.microsoft.com/office/powerpoint/2010/main" val="363694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1E9F50-A1B4-47BF-AD9A-9A880F80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multiple optima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772E4A-E3AC-4D6B-BBD0-5CB19363A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the techniques require restarting!</a:t>
            </a:r>
          </a:p>
          <a:p>
            <a:r>
              <a:rPr lang="en-US" dirty="0"/>
              <a:t>Niching: push for exploration during a single runtime</a:t>
            </a:r>
          </a:p>
          <a:p>
            <a:pPr lvl="1"/>
            <a:r>
              <a:rPr lang="en-US" dirty="0"/>
              <a:t>Technique developed for Evolutionary Algorithms</a:t>
            </a:r>
          </a:p>
          <a:p>
            <a:pPr lvl="1"/>
            <a:r>
              <a:rPr lang="en-US" dirty="0"/>
              <a:t>Lower value of candidate solution based on crowding</a:t>
            </a:r>
          </a:p>
          <a:p>
            <a:pPr lvl="1"/>
            <a:r>
              <a:rPr lang="en-US" dirty="0"/>
              <a:t>Isolated solutions are favored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8272FDD-F5C1-4464-A988-988909A2392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98003" y="3435356"/>
            <a:ext cx="4025535" cy="305751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BA6F8C0-558F-45D6-BFA5-E1B0FA33810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0083" y="4390970"/>
            <a:ext cx="3801534" cy="15879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6DD4C4B-0405-48C7-90E0-12D83CCBF4C2}"/>
              </a:ext>
            </a:extLst>
          </p:cNvPr>
          <p:cNvSpPr/>
          <p:nvPr/>
        </p:nvSpPr>
        <p:spPr>
          <a:xfrm>
            <a:off x="9021452" y="3667027"/>
            <a:ext cx="744717" cy="2262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21593E-E735-47B4-B87E-E22E38FDD986}"/>
              </a:ext>
            </a:extLst>
          </p:cNvPr>
          <p:cNvSpPr/>
          <p:nvPr/>
        </p:nvSpPr>
        <p:spPr>
          <a:xfrm>
            <a:off x="10218656" y="5835192"/>
            <a:ext cx="1216057" cy="2639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7DA55E-7080-413B-957C-8B0BE7F49D20}"/>
              </a:ext>
            </a:extLst>
          </p:cNvPr>
          <p:cNvSpPr/>
          <p:nvPr/>
        </p:nvSpPr>
        <p:spPr>
          <a:xfrm>
            <a:off x="8361680" y="6204768"/>
            <a:ext cx="1753437" cy="1683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Optima visited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318B35-4B98-4DDA-95F4-9D8871718B5F}"/>
              </a:ext>
            </a:extLst>
          </p:cNvPr>
          <p:cNvSpPr/>
          <p:nvPr/>
        </p:nvSpPr>
        <p:spPr>
          <a:xfrm>
            <a:off x="5067299" y="5177778"/>
            <a:ext cx="300991" cy="228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if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D15B1B-3892-49D2-B154-2828CB5D6A14}"/>
              </a:ext>
            </a:extLst>
          </p:cNvPr>
          <p:cNvSpPr/>
          <p:nvPr/>
        </p:nvSpPr>
        <p:spPr>
          <a:xfrm>
            <a:off x="5067299" y="5464059"/>
            <a:ext cx="1028701" cy="2286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otherwise</a:t>
            </a:r>
          </a:p>
        </p:txBody>
      </p:sp>
    </p:spTree>
    <p:extLst>
      <p:ext uri="{BB962C8B-B14F-4D97-AF65-F5344CB8AC3E}">
        <p14:creationId xmlns:p14="http://schemas.microsoft.com/office/powerpoint/2010/main" val="377210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4C2DD6-417E-4984-B1CF-EFFBD82B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Quality-diversity optimization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C257FA7-80A7-43D4-9EA1-F0155320B7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Recent trend (&gt;2015)</a:t>
            </a:r>
          </a:p>
          <a:p>
            <a:pPr lvl="1"/>
            <a:r>
              <a:rPr lang="en-US" dirty="0"/>
              <a:t>Objective is finding set of </a:t>
            </a:r>
            <a:r>
              <a:rPr lang="en-US" b="1" dirty="0"/>
              <a:t>high-performing</a:t>
            </a:r>
            <a:r>
              <a:rPr lang="en-US" dirty="0"/>
              <a:t> and </a:t>
            </a:r>
            <a:r>
              <a:rPr lang="en-US" b="1" dirty="0"/>
              <a:t>diverse</a:t>
            </a:r>
            <a:r>
              <a:rPr lang="en-US" dirty="0"/>
              <a:t> solutions</a:t>
            </a:r>
          </a:p>
          <a:p>
            <a:pPr lvl="1"/>
            <a:r>
              <a:rPr lang="en-US" dirty="0"/>
              <a:t>Diversity is problem-specific, called </a:t>
            </a:r>
            <a:r>
              <a:rPr lang="en-US" i="1" dirty="0"/>
              <a:t>behavior</a:t>
            </a:r>
            <a:r>
              <a:rPr lang="en-US" dirty="0"/>
              <a:t> or </a:t>
            </a:r>
            <a:r>
              <a:rPr lang="en-US" i="1" dirty="0"/>
              <a:t>feature space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89747-A309-44EA-8C10-A97E75B9E90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917150"/>
            <a:ext cx="12192000" cy="296562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45DC0E-5865-44B2-BBBF-E32465CA40B5}"/>
              </a:ext>
            </a:extLst>
          </p:cNvPr>
          <p:cNvSpPr/>
          <p:nvPr/>
        </p:nvSpPr>
        <p:spPr>
          <a:xfrm>
            <a:off x="2187019" y="5810382"/>
            <a:ext cx="9841585" cy="478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Chatzilygeroudis</a:t>
            </a:r>
            <a:r>
              <a:rPr lang="en-US" dirty="0"/>
              <a:t> et al., </a:t>
            </a:r>
            <a:r>
              <a:rPr lang="en-US" i="1" dirty="0"/>
              <a:t>Quality-Diversity Optimization: a novel branch of stochastic optimization</a:t>
            </a:r>
            <a:r>
              <a:rPr lang="en-US" dirty="0"/>
              <a:t>, 2020</a:t>
            </a:r>
          </a:p>
        </p:txBody>
      </p:sp>
    </p:spTree>
    <p:extLst>
      <p:ext uri="{BB962C8B-B14F-4D97-AF65-F5344CB8AC3E}">
        <p14:creationId xmlns:p14="http://schemas.microsoft.com/office/powerpoint/2010/main" val="1461649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295D0A-F7BF-4811-A096-5D082386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Quality-diversity optimization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DE86FF-7383-4C88-9C7F-E7244FB7E8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Multidimensional Archive of Phenotypic Elites (MAP-Elites)</a:t>
            </a:r>
          </a:p>
          <a:p>
            <a:pPr lvl="1"/>
            <a:r>
              <a:rPr lang="en-US" dirty="0"/>
              <a:t>Stochastic optimization (EA)</a:t>
            </a:r>
          </a:p>
          <a:p>
            <a:pPr lvl="1"/>
            <a:r>
              <a:rPr lang="en-US" dirty="0"/>
              <a:t>Solutions are not selected just on objective function value</a:t>
            </a:r>
          </a:p>
          <a:p>
            <a:pPr lvl="1"/>
            <a:r>
              <a:rPr lang="en-US" dirty="0"/>
              <a:t>Keep best-performing solutions in cells of </a:t>
            </a:r>
            <a:r>
              <a:rPr lang="en-US" i="1" dirty="0"/>
              <a:t>behavior/feature space</a:t>
            </a:r>
          </a:p>
          <a:p>
            <a:pPr lvl="1"/>
            <a:r>
              <a:rPr lang="en-US" dirty="0"/>
              <a:t>Cells are part of a grid that is user-defined</a:t>
            </a:r>
          </a:p>
        </p:txBody>
      </p:sp>
    </p:spTree>
    <p:extLst>
      <p:ext uri="{BB962C8B-B14F-4D97-AF65-F5344CB8AC3E}">
        <p14:creationId xmlns:p14="http://schemas.microsoft.com/office/powerpoint/2010/main" val="1923139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7125F9-51CF-44D0-855B-4A5F7FF5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evolving soft robots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A78E71-F438-44CB-B3D4-4CEE947B8C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41F3C0F-0F69-45FA-A252-33F428AAC17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8715" y="1423358"/>
            <a:ext cx="7627908" cy="543464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C6B99CC-02BD-44AF-B524-D6E74BE3111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460530"/>
            <a:ext cx="2517000" cy="221827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F076579-BE16-4F9D-AA35-8A263F196AF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2603" y="3678809"/>
            <a:ext cx="2562597" cy="2276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246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1099</Words>
  <Application>Microsoft Office PowerPoint</Application>
  <PresentationFormat>Grand écran</PresentationFormat>
  <Paragraphs>166</Paragraphs>
  <Slides>24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Raleway</vt:lpstr>
      <vt:lpstr>Thème Office</vt:lpstr>
      <vt:lpstr>Optimization:  Advanced Topics</vt:lpstr>
      <vt:lpstr>Outline</vt:lpstr>
      <vt:lpstr>Finding multiple optima</vt:lpstr>
      <vt:lpstr>Finding multiple optima</vt:lpstr>
      <vt:lpstr>Finding multiple optima</vt:lpstr>
      <vt:lpstr>Finding multiple optima</vt:lpstr>
      <vt:lpstr>Quality-diversity optimization</vt:lpstr>
      <vt:lpstr>Quality-diversity optimization</vt:lpstr>
      <vt:lpstr>Example: evolving soft robots</vt:lpstr>
      <vt:lpstr>Deceptive objective functions</vt:lpstr>
      <vt:lpstr>Deceptive objective functions</vt:lpstr>
      <vt:lpstr>Deceptive objective functions</vt:lpstr>
      <vt:lpstr>Flat objective functions</vt:lpstr>
      <vt:lpstr>Flat objective functions</vt:lpstr>
      <vt:lpstr>Flat objective functions</vt:lpstr>
      <vt:lpstr>Example</vt:lpstr>
      <vt:lpstr>Expensive objective functions</vt:lpstr>
      <vt:lpstr>Expensive objective functions</vt:lpstr>
      <vt:lpstr>Expensive objective functions</vt:lpstr>
      <vt:lpstr>Expensive objective functions</vt:lpstr>
      <vt:lpstr>Expensive objective functions</vt:lpstr>
      <vt:lpstr>Optimizing under incertitude</vt:lpstr>
      <vt:lpstr>Dynamic objective functions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153</cp:revision>
  <dcterms:created xsi:type="dcterms:W3CDTF">2020-06-05T13:14:31Z</dcterms:created>
  <dcterms:modified xsi:type="dcterms:W3CDTF">2024-05-28T07:58:41Z</dcterms:modified>
</cp:coreProperties>
</file>