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79" r:id="rId5"/>
    <p:sldId id="280" r:id="rId6"/>
    <p:sldId id="275" r:id="rId7"/>
    <p:sldId id="287" r:id="rId8"/>
    <p:sldId id="282" r:id="rId9"/>
    <p:sldId id="283" r:id="rId10"/>
    <p:sldId id="284" r:id="rId11"/>
    <p:sldId id="285" r:id="rId12"/>
    <p:sldId id="286" r:id="rId13"/>
    <p:sldId id="276" r:id="rId14"/>
    <p:sldId id="278" r:id="rId15"/>
    <p:sldId id="277" r:id="rId16"/>
    <p:sldId id="273" r:id="rId17"/>
    <p:sldId id="274" r:id="rId18"/>
    <p:sldId id="270" r:id="rId19"/>
    <p:sldId id="269" r:id="rId2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3A6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0.png"/><Relationship Id="rId7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7638"/>
            <a:ext cx="4076700" cy="279082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308" y="2862269"/>
            <a:ext cx="314325" cy="4286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2767207"/>
            <a:ext cx="9144000" cy="105770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36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3634445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275662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BA136EC-F916-4BA0-840B-3A2D3BEC369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7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00" y="1018800"/>
            <a:ext cx="752657" cy="919914"/>
          </a:xfrm>
          <a:prstGeom prst="rect">
            <a:avLst/>
          </a:prstGeo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0DB0872A-BB4A-4EE2-9A56-0F99099C2B9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9225937B-EC8E-4D79-AB1F-033EA440FC8F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323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2">
    <p:bg>
      <p:bgPr>
        <a:solidFill>
          <a:srgbClr val="00A3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48F33C8C-4663-47F8-AAC2-AA7669DF2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" y="2837638"/>
            <a:ext cx="4076190" cy="279047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962" y="2109006"/>
            <a:ext cx="379159" cy="51703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rgbClr val="00A3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1985871"/>
            <a:ext cx="9144000" cy="310643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60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5092309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7" y="1020307"/>
            <a:ext cx="754036" cy="921600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B11E0E85-32C3-4940-B7AF-CD3F0802CB2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AA246D40-A200-4021-90C4-4F0A4D1A103B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934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assic slide,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838200" y="1423358"/>
            <a:ext cx="10515600" cy="4675817"/>
          </a:xfrm>
        </p:spPr>
        <p:txBody>
          <a:bodyPr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330623"/>
            <a:ext cx="752657" cy="91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2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415981"/>
            <a:ext cx="10515600" cy="4660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8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85EF67C-DB3C-4ADC-829F-14D87A8664F8}"/>
              </a:ext>
            </a:extLst>
          </p:cNvPr>
          <p:cNvSpPr txBox="1"/>
          <p:nvPr userDrawn="1"/>
        </p:nvSpPr>
        <p:spPr>
          <a:xfrm>
            <a:off x="9923119" y="6337738"/>
            <a:ext cx="2088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b="0" dirty="0">
                <a:solidFill>
                  <a:srgbClr val="00A3A6"/>
                </a:solidFill>
                <a:latin typeface="Raleway" panose="020B0503030101060003" pitchFamily="34" charset="0"/>
              </a:rPr>
              <a:t>p. </a:t>
            </a:r>
            <a:fld id="{10B4F56D-375A-4CA4-ABA3-E73F3ECBB440}" type="slidenum">
              <a:rPr lang="fr-FR" sz="1200" b="0" smtClean="0">
                <a:solidFill>
                  <a:srgbClr val="00A3A6"/>
                </a:solidFill>
                <a:latin typeface="Raleway" panose="020B0503030101060003" pitchFamily="34" charset="0"/>
              </a:rPr>
              <a:pPr algn="r"/>
              <a:t>‹N°›</a:t>
            </a:fld>
            <a:endParaRPr lang="fr-FR" sz="1200" b="0" dirty="0">
              <a:solidFill>
                <a:srgbClr val="00A3A6"/>
              </a:solidFill>
              <a:latin typeface="Raleway" panose="020B0503030101060003" pitchFamily="34" charset="0"/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C31A273F-8B3B-4FFA-A6A7-5A556F5FD6D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76187"/>
            <a:ext cx="2000250" cy="80010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DB30FD33-E435-4A46-B168-E07C4F5FE24A}"/>
              </a:ext>
            </a:extLst>
          </p:cNvPr>
          <p:cNvSpPr txBox="1"/>
          <p:nvPr userDrawn="1"/>
        </p:nvSpPr>
        <p:spPr>
          <a:xfrm>
            <a:off x="1142999" y="6350734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275662"/>
                </a:solidFill>
                <a:latin typeface="+mn-lt"/>
              </a:rPr>
              <a:t>Discrete optimization</a:t>
            </a:r>
            <a:endParaRPr lang="fr-FR" sz="1000" dirty="0">
              <a:solidFill>
                <a:srgbClr val="275662"/>
              </a:solidFill>
              <a:latin typeface="+mn-lt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EB41401-1E18-450D-B56F-5BE5E627703C}"/>
              </a:ext>
            </a:extLst>
          </p:cNvPr>
          <p:cNvSpPr txBox="1"/>
          <p:nvPr userDrawn="1"/>
        </p:nvSpPr>
        <p:spPr>
          <a:xfrm>
            <a:off x="1142999" y="6533137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00A3A6"/>
                </a:solidFill>
                <a:latin typeface="+mj-lt"/>
              </a:rPr>
              <a:t>Alberto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 TONDA</a:t>
            </a:r>
            <a:r>
              <a:rPr lang="it-IT" sz="1000" baseline="0">
                <a:solidFill>
                  <a:srgbClr val="00A3A6"/>
                </a:solidFill>
                <a:latin typeface="+mj-lt"/>
              </a:rPr>
              <a:t>, Team EKINOCS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, UMR 518 MIA-PS, INRAE, Université Paris-Saclay</a:t>
            </a:r>
            <a:endParaRPr lang="fr-FR" sz="1000" dirty="0">
              <a:solidFill>
                <a:srgbClr val="00A3A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9621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62" r:id="rId3"/>
  </p:sldLayoutIdLst>
  <p:txStyles>
    <p:titleStyle>
      <a:lvl1pPr marL="571500" indent="-571500" algn="l" defTabSz="914400" rtl="0" eaLnBrk="1" latinLnBrk="0" hangingPunct="1">
        <a:lnSpc>
          <a:spcPct val="90000"/>
        </a:lnSpc>
        <a:spcBef>
          <a:spcPct val="0"/>
        </a:spcBef>
        <a:buFontTx/>
        <a:buBlip>
          <a:blip r:embed="rId6"/>
        </a:buBlip>
        <a:defRPr sz="4400" b="1" kern="1200" baseline="0">
          <a:solidFill>
            <a:srgbClr val="00A3A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www.math.uwaterloo.ca/tsp/index.html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sz="8800" dirty="0"/>
              <a:t>Discrete optimization</a:t>
            </a:r>
            <a:endParaRPr lang="fr-FR" sz="8800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fr-FR" dirty="0"/>
              <a:t>Alberto TONDA</a:t>
            </a:r>
          </a:p>
          <a:p>
            <a:r>
              <a:rPr lang="fr-FR" i="1" dirty="0"/>
              <a:t>UMR 518 MIA-PS, INRAE, AgroParisTech, Université Paris-Saclay</a:t>
            </a:r>
            <a:br>
              <a:rPr lang="fr-FR" i="1" dirty="0"/>
            </a:br>
            <a:r>
              <a:rPr lang="fr-FR" i="1" dirty="0"/>
              <a:t>UAR 3611, Institut des Systèmes Complexes de Paris Île-de-France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6445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A2D5532-E283-4633-BA5D-7B317727E67F}"/>
                  </a:ext>
                </a:extLst>
              </p:cNvPr>
              <p:cNvSpPr/>
              <p:nvPr/>
            </p:nvSpPr>
            <p:spPr>
              <a:xfrm>
                <a:off x="7596433" y="3112551"/>
                <a:ext cx="3261675" cy="115779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it-IT" sz="16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it-IT" sz="1600" b="1" i="0" smtClean="0">
                              <a:latin typeface="Cambria Math" panose="02040503050406030204" pitchFamily="18" charset="0"/>
                            </a:rPr>
                            <m:t>𝐚𝐫𝐠𝐦𝐚𝐱</m:t>
                          </m:r>
                        </m:fName>
                        <m:e>
                          <m:r>
                            <a:rPr lang="it-IT" sz="1600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  <m:d>
                            <m:dPr>
                              <m:ctrlP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6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it-IT" sz="16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it-IT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6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it-IT" sz="16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  <m:r>
                            <a:rPr lang="it-IT" sz="16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t-IT" sz="16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  <m:sSub>
                            <m:sSubPr>
                              <m:ctrlP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it-IT" sz="16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sz="1600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  <m:sSub>
                            <m:sSubPr>
                              <m:ctrlP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sz="1600" b="1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≤5</m:t>
                      </m:r>
                    </m:oMath>
                  </m:oMathPara>
                </a14:m>
                <a:endParaRPr lang="it-IT" sz="1600" b="0" dirty="0"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4</m:t>
                      </m:r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+7</m:t>
                      </m:r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≤28</m:t>
                      </m:r>
                    </m:oMath>
                  </m:oMathPara>
                </a14:m>
                <a:endParaRPr lang="en-US" sz="16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A2D5532-E283-4633-BA5D-7B317727E6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6433" y="3112551"/>
                <a:ext cx="3261675" cy="115779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423358D-57A4-498C-ABC9-C2BDA3890DBF}"/>
                  </a:ext>
                </a:extLst>
              </p:cNvPr>
              <p:cNvSpPr/>
              <p:nvPr/>
            </p:nvSpPr>
            <p:spPr>
              <a:xfrm>
                <a:off x="1398308" y="3112551"/>
                <a:ext cx="3261675" cy="115779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it-IT" sz="16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it-IT" sz="1600" b="1" i="0" smtClean="0">
                              <a:latin typeface="Cambria Math" panose="02040503050406030204" pitchFamily="18" charset="0"/>
                            </a:rPr>
                            <m:t>𝐚𝐫𝐠𝐦𝐚𝐱</m:t>
                          </m:r>
                        </m:fName>
                        <m:e>
                          <m:r>
                            <a:rPr lang="it-IT" sz="1600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  <m:d>
                            <m:dPr>
                              <m:ctrlP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6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it-IT" sz="16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it-IT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6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it-IT" sz="16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  <m:r>
                            <a:rPr lang="it-IT" sz="16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t-IT" sz="16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  <m:sSub>
                            <m:sSubPr>
                              <m:ctrlP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it-IT" sz="16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sz="1600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  <m:sSub>
                            <m:sSubPr>
                              <m:ctrlP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sz="1600" b="1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≤5</m:t>
                      </m:r>
                    </m:oMath>
                  </m:oMathPara>
                </a14:m>
                <a:endParaRPr lang="it-IT" sz="1600" b="0" dirty="0"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4</m:t>
                      </m:r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+7</m:t>
                      </m:r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≤28</m:t>
                      </m:r>
                    </m:oMath>
                  </m:oMathPara>
                </a14:m>
                <a:endParaRPr lang="en-US" sz="16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423358D-57A4-498C-ABC9-C2BDA3890D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8308" y="3112551"/>
                <a:ext cx="3261675" cy="11577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re 1">
            <a:extLst>
              <a:ext uri="{FF2B5EF4-FFF2-40B4-BE49-F238E27FC236}">
                <a16:creationId xmlns:a16="http://schemas.microsoft.com/office/drawing/2014/main" id="{0E36A9BF-E262-4AEF-BED6-9A6EA4040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 and bound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F021E78-87F4-4632-8924-C20D656691DD}"/>
                  </a:ext>
                </a:extLst>
              </p:cNvPr>
              <p:cNvSpPr/>
              <p:nvPr/>
            </p:nvSpPr>
            <p:spPr>
              <a:xfrm>
                <a:off x="4465162" y="1233578"/>
                <a:ext cx="3261675" cy="98038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it-IT" sz="16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it-IT" sz="1600" b="1" i="0" smtClean="0">
                              <a:latin typeface="Cambria Math" panose="02040503050406030204" pitchFamily="18" charset="0"/>
                            </a:rPr>
                            <m:t>𝐚𝐫𝐠𝐦𝐚𝐱</m:t>
                          </m:r>
                        </m:fName>
                        <m:e>
                          <m:r>
                            <a:rPr lang="it-IT" sz="1600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  <m:d>
                            <m:dPr>
                              <m:ctrlP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6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it-IT" sz="16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it-IT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6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it-IT" sz="16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  <m:r>
                            <a:rPr lang="it-IT" sz="16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t-IT" sz="16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  <m:sSub>
                            <m:sSubPr>
                              <m:ctrlP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it-IT" sz="16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sz="1600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  <m:sSub>
                            <m:sSubPr>
                              <m:ctrlP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sz="1600" b="1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≤5</m:t>
                      </m:r>
                    </m:oMath>
                  </m:oMathPara>
                </a14:m>
                <a:endParaRPr lang="it-IT" sz="1600" b="0" dirty="0"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4</m:t>
                      </m:r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+7</m:t>
                      </m:r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≤28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F021E78-87F4-4632-8924-C20D656691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5162" y="1233578"/>
                <a:ext cx="3261675" cy="9803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Bulle narrative : rectangle 5">
                <a:extLst>
                  <a:ext uri="{FF2B5EF4-FFF2-40B4-BE49-F238E27FC236}">
                    <a16:creationId xmlns:a16="http://schemas.microsoft.com/office/drawing/2014/main" id="{2803379A-13A9-4D79-97F3-57D0055B8CDB}"/>
                  </a:ext>
                </a:extLst>
              </p:cNvPr>
              <p:cNvSpPr/>
              <p:nvPr/>
            </p:nvSpPr>
            <p:spPr>
              <a:xfrm>
                <a:off x="7645137" y="223577"/>
                <a:ext cx="2051509" cy="980387"/>
              </a:xfrm>
              <a:prstGeom prst="wedgeRectCallout">
                <a:avLst>
                  <a:gd name="adj1" fmla="val -54244"/>
                  <a:gd name="adj2" fmla="val 73790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=27.67</m:t>
                      </m:r>
                    </m:oMath>
                  </m:oMathPara>
                </a14:m>
                <a:endParaRPr lang="it-IT" sz="16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=2.33</m:t>
                      </m:r>
                    </m:oMath>
                  </m:oMathPara>
                </a14:m>
                <a:endParaRPr lang="en-US" sz="16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it-IT" sz="1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it-IT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16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it-IT" sz="16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it-IT" sz="1600" b="1" i="1" smtClean="0">
                          <a:latin typeface="Cambria Math" panose="02040503050406030204" pitchFamily="18" charset="0"/>
                        </a:rPr>
                        <m:t>𝟔𝟕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6" name="Bulle narrative : rectangle 5">
                <a:extLst>
                  <a:ext uri="{FF2B5EF4-FFF2-40B4-BE49-F238E27FC236}">
                    <a16:creationId xmlns:a16="http://schemas.microsoft.com/office/drawing/2014/main" id="{2803379A-13A9-4D79-97F3-57D0055B8C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5137" y="223577"/>
                <a:ext cx="2051509" cy="980387"/>
              </a:xfrm>
              <a:prstGeom prst="wedgeRectCallout">
                <a:avLst>
                  <a:gd name="adj1" fmla="val -54244"/>
                  <a:gd name="adj2" fmla="val 73790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E94B85DB-CCE8-427B-8EDC-9C824313C1D1}"/>
              </a:ext>
            </a:extLst>
          </p:cNvPr>
          <p:cNvCxnSpPr>
            <a:cxnSpLocks/>
            <a:stCxn id="4" idx="2"/>
            <a:endCxn id="13" idx="0"/>
          </p:cNvCxnSpPr>
          <p:nvPr/>
        </p:nvCxnSpPr>
        <p:spPr>
          <a:xfrm flipH="1">
            <a:off x="3029146" y="2213965"/>
            <a:ext cx="3066854" cy="8985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84DC769E-434B-44A4-8861-E430CE45B9A0}"/>
              </a:ext>
            </a:extLst>
          </p:cNvPr>
          <p:cNvCxnSpPr>
            <a:cxnSpLocks/>
            <a:stCxn id="4" idx="2"/>
            <a:endCxn id="16" idx="0"/>
          </p:cNvCxnSpPr>
          <p:nvPr/>
        </p:nvCxnSpPr>
        <p:spPr>
          <a:xfrm>
            <a:off x="6096000" y="2213965"/>
            <a:ext cx="3131271" cy="8985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0ED3831-AD8C-4270-B247-1E7E872CE6B0}"/>
                  </a:ext>
                </a:extLst>
              </p:cNvPr>
              <p:cNvSpPr/>
              <p:nvPr/>
            </p:nvSpPr>
            <p:spPr>
              <a:xfrm>
                <a:off x="4253846" y="2437799"/>
                <a:ext cx="865694" cy="46436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≤2</m:t>
                      </m:r>
                    </m:oMath>
                  </m:oMathPara>
                </a14:m>
                <a:endParaRPr lang="it-IT" sz="16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0ED3831-AD8C-4270-B247-1E7E872CE6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3846" y="2437799"/>
                <a:ext cx="865694" cy="46436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4DD5983-7B1E-40ED-9866-712C8185824B}"/>
                  </a:ext>
                </a:extLst>
              </p:cNvPr>
              <p:cNvSpPr/>
              <p:nvPr/>
            </p:nvSpPr>
            <p:spPr>
              <a:xfrm>
                <a:off x="7163586" y="2415863"/>
                <a:ext cx="865694" cy="46436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≥3</m:t>
                      </m:r>
                    </m:oMath>
                  </m:oMathPara>
                </a14:m>
                <a:endParaRPr lang="it-IT" sz="16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4DD5983-7B1E-40ED-9866-712C818582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3586" y="2415863"/>
                <a:ext cx="865694" cy="46436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Bulle narrative : rectangle 10">
                <a:extLst>
                  <a:ext uri="{FF2B5EF4-FFF2-40B4-BE49-F238E27FC236}">
                    <a16:creationId xmlns:a16="http://schemas.microsoft.com/office/drawing/2014/main" id="{56C2339B-8759-4341-BFB3-301BC6F1EFDB}"/>
                  </a:ext>
                </a:extLst>
              </p:cNvPr>
              <p:cNvSpPr/>
              <p:nvPr/>
            </p:nvSpPr>
            <p:spPr>
              <a:xfrm>
                <a:off x="1688968" y="4678734"/>
                <a:ext cx="2051509" cy="980387"/>
              </a:xfrm>
              <a:prstGeom prst="wedgeRectCallout">
                <a:avLst>
                  <a:gd name="adj1" fmla="val 43631"/>
                  <a:gd name="adj2" fmla="val -110825"/>
                </a:avLst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=27</m:t>
                      </m:r>
                    </m:oMath>
                  </m:oMathPara>
                </a14:m>
                <a:endParaRPr lang="it-IT" sz="16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16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" name="Bulle narrative : rectangle 10">
                <a:extLst>
                  <a:ext uri="{FF2B5EF4-FFF2-40B4-BE49-F238E27FC236}">
                    <a16:creationId xmlns:a16="http://schemas.microsoft.com/office/drawing/2014/main" id="{56C2339B-8759-4341-BFB3-301BC6F1EF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8968" y="4678734"/>
                <a:ext cx="2051509" cy="980387"/>
              </a:xfrm>
              <a:prstGeom prst="wedgeRectCallout">
                <a:avLst>
                  <a:gd name="adj1" fmla="val 43631"/>
                  <a:gd name="adj2" fmla="val -110825"/>
                </a:avLst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Bulle narrative : rectangle 13">
                <a:extLst>
                  <a:ext uri="{FF2B5EF4-FFF2-40B4-BE49-F238E27FC236}">
                    <a16:creationId xmlns:a16="http://schemas.microsoft.com/office/drawing/2014/main" id="{DC0E29F8-A21E-4D32-98D1-4BDDE088775E}"/>
                  </a:ext>
                </a:extLst>
              </p:cNvPr>
              <p:cNvSpPr/>
              <p:nvPr/>
            </p:nvSpPr>
            <p:spPr>
              <a:xfrm>
                <a:off x="9722962" y="1947605"/>
                <a:ext cx="2051509" cy="980387"/>
              </a:xfrm>
              <a:prstGeom prst="wedgeRectCallout">
                <a:avLst>
                  <a:gd name="adj1" fmla="val -54244"/>
                  <a:gd name="adj2" fmla="val 73790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=26.75</m:t>
                      </m:r>
                    </m:oMath>
                  </m:oMathPara>
                </a14:m>
                <a:endParaRPr lang="it-IT" sz="16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it-IT" sz="1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it-IT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16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it-IT" sz="16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it-IT" sz="1600" b="1" i="1" smtClean="0">
                          <a:latin typeface="Cambria Math" panose="02040503050406030204" pitchFamily="18" charset="0"/>
                        </a:rPr>
                        <m:t>𝟕𝟓</m:t>
                      </m:r>
                    </m:oMath>
                  </m:oMathPara>
                </a14:m>
                <a:endParaRPr lang="en-US" sz="1600" b="1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4" name="Bulle narrative : rectangle 13">
                <a:extLst>
                  <a:ext uri="{FF2B5EF4-FFF2-40B4-BE49-F238E27FC236}">
                    <a16:creationId xmlns:a16="http://schemas.microsoft.com/office/drawing/2014/main" id="{DC0E29F8-A21E-4D32-98D1-4BDDE08877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2962" y="1947605"/>
                <a:ext cx="2051509" cy="980387"/>
              </a:xfrm>
              <a:prstGeom prst="wedgeRectCallout">
                <a:avLst>
                  <a:gd name="adj1" fmla="val -54244"/>
                  <a:gd name="adj2" fmla="val 73790"/>
                </a:avLst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7757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A2D5532-E283-4633-BA5D-7B317727E67F}"/>
                  </a:ext>
                </a:extLst>
              </p:cNvPr>
              <p:cNvSpPr/>
              <p:nvPr/>
            </p:nvSpPr>
            <p:spPr>
              <a:xfrm>
                <a:off x="7596433" y="3112551"/>
                <a:ext cx="3261675" cy="115779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it-IT" sz="16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it-IT" sz="1600" b="1" i="0" smtClean="0">
                              <a:latin typeface="Cambria Math" panose="02040503050406030204" pitchFamily="18" charset="0"/>
                            </a:rPr>
                            <m:t>𝐚𝐫𝐠𝐦𝐚𝐱</m:t>
                          </m:r>
                        </m:fName>
                        <m:e>
                          <m:r>
                            <a:rPr lang="it-IT" sz="1600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  <m:d>
                            <m:dPr>
                              <m:ctrlP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6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it-IT" sz="16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it-IT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6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it-IT" sz="16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  <m:r>
                            <a:rPr lang="it-IT" sz="16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t-IT" sz="16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  <m:sSub>
                            <m:sSubPr>
                              <m:ctrlP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it-IT" sz="16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sz="1600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  <m:sSub>
                            <m:sSubPr>
                              <m:ctrlP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sz="1600" b="1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≤5</m:t>
                      </m:r>
                    </m:oMath>
                  </m:oMathPara>
                </a14:m>
                <a:endParaRPr lang="it-IT" sz="1600" b="0" dirty="0"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4</m:t>
                      </m:r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+7</m:t>
                      </m:r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≤28</m:t>
                      </m:r>
                    </m:oMath>
                  </m:oMathPara>
                </a14:m>
                <a:endParaRPr lang="en-US" sz="16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A2D5532-E283-4633-BA5D-7B317727E6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6433" y="3112551"/>
                <a:ext cx="3261675" cy="115779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423358D-57A4-498C-ABC9-C2BDA3890DBF}"/>
                  </a:ext>
                </a:extLst>
              </p:cNvPr>
              <p:cNvSpPr/>
              <p:nvPr/>
            </p:nvSpPr>
            <p:spPr>
              <a:xfrm>
                <a:off x="1398308" y="3112551"/>
                <a:ext cx="3261675" cy="115779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it-IT" sz="16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it-IT" sz="1600" b="1" i="0" smtClean="0">
                              <a:latin typeface="Cambria Math" panose="02040503050406030204" pitchFamily="18" charset="0"/>
                            </a:rPr>
                            <m:t>𝐚𝐫𝐠𝐦𝐚𝐱</m:t>
                          </m:r>
                        </m:fName>
                        <m:e>
                          <m:r>
                            <a:rPr lang="it-IT" sz="1600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  <m:d>
                            <m:dPr>
                              <m:ctrlP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6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it-IT" sz="16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it-IT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6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it-IT" sz="16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  <m:r>
                            <a:rPr lang="it-IT" sz="16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t-IT" sz="16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  <m:sSub>
                            <m:sSubPr>
                              <m:ctrlP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it-IT" sz="16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sz="1600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  <m:sSub>
                            <m:sSubPr>
                              <m:ctrlP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sz="1600" b="1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≤5</m:t>
                      </m:r>
                    </m:oMath>
                  </m:oMathPara>
                </a14:m>
                <a:endParaRPr lang="it-IT" sz="1600" b="0" dirty="0"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4</m:t>
                      </m:r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+7</m:t>
                      </m:r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≤28</m:t>
                      </m:r>
                    </m:oMath>
                  </m:oMathPara>
                </a14:m>
                <a:endParaRPr lang="en-US" sz="16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423358D-57A4-498C-ABC9-C2BDA3890D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8308" y="3112551"/>
                <a:ext cx="3261675" cy="11577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re 1">
            <a:extLst>
              <a:ext uri="{FF2B5EF4-FFF2-40B4-BE49-F238E27FC236}">
                <a16:creationId xmlns:a16="http://schemas.microsoft.com/office/drawing/2014/main" id="{0E36A9BF-E262-4AEF-BED6-9A6EA4040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 and bound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F021E78-87F4-4632-8924-C20D656691DD}"/>
                  </a:ext>
                </a:extLst>
              </p:cNvPr>
              <p:cNvSpPr/>
              <p:nvPr/>
            </p:nvSpPr>
            <p:spPr>
              <a:xfrm>
                <a:off x="4465162" y="1233578"/>
                <a:ext cx="3261675" cy="98038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it-IT" sz="16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it-IT" sz="1600" b="1" i="0" smtClean="0">
                              <a:latin typeface="Cambria Math" panose="02040503050406030204" pitchFamily="18" charset="0"/>
                            </a:rPr>
                            <m:t>𝐚𝐫𝐠𝐦𝐚𝐱</m:t>
                          </m:r>
                        </m:fName>
                        <m:e>
                          <m:r>
                            <a:rPr lang="it-IT" sz="1600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  <m:d>
                            <m:dPr>
                              <m:ctrlP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6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it-IT" sz="16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it-IT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6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it-IT" sz="16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  <m:r>
                            <a:rPr lang="it-IT" sz="16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t-IT" sz="16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  <m:sSub>
                            <m:sSubPr>
                              <m:ctrlP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it-IT" sz="16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sz="1600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  <m:sSub>
                            <m:sSubPr>
                              <m:ctrlP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sz="1600" b="1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≤5</m:t>
                      </m:r>
                    </m:oMath>
                  </m:oMathPara>
                </a14:m>
                <a:endParaRPr lang="it-IT" sz="1600" b="0" dirty="0"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4</m:t>
                      </m:r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+7</m:t>
                      </m:r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≤28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F021E78-87F4-4632-8924-C20D656691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5162" y="1233578"/>
                <a:ext cx="3261675" cy="9803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Bulle narrative : rectangle 5">
                <a:extLst>
                  <a:ext uri="{FF2B5EF4-FFF2-40B4-BE49-F238E27FC236}">
                    <a16:creationId xmlns:a16="http://schemas.microsoft.com/office/drawing/2014/main" id="{2803379A-13A9-4D79-97F3-57D0055B8CDB}"/>
                  </a:ext>
                </a:extLst>
              </p:cNvPr>
              <p:cNvSpPr/>
              <p:nvPr/>
            </p:nvSpPr>
            <p:spPr>
              <a:xfrm>
                <a:off x="7645137" y="223577"/>
                <a:ext cx="2051509" cy="980387"/>
              </a:xfrm>
              <a:prstGeom prst="wedgeRectCallout">
                <a:avLst>
                  <a:gd name="adj1" fmla="val -54244"/>
                  <a:gd name="adj2" fmla="val 73790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=27.67</m:t>
                      </m:r>
                    </m:oMath>
                  </m:oMathPara>
                </a14:m>
                <a:endParaRPr lang="it-IT" sz="16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=2.33</m:t>
                      </m:r>
                    </m:oMath>
                  </m:oMathPara>
                </a14:m>
                <a:endParaRPr lang="en-US" sz="16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it-IT" sz="1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it-IT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16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it-IT" sz="16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it-IT" sz="1600" b="1" i="1" smtClean="0">
                          <a:latin typeface="Cambria Math" panose="02040503050406030204" pitchFamily="18" charset="0"/>
                        </a:rPr>
                        <m:t>𝟔𝟕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6" name="Bulle narrative : rectangle 5">
                <a:extLst>
                  <a:ext uri="{FF2B5EF4-FFF2-40B4-BE49-F238E27FC236}">
                    <a16:creationId xmlns:a16="http://schemas.microsoft.com/office/drawing/2014/main" id="{2803379A-13A9-4D79-97F3-57D0055B8C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5137" y="223577"/>
                <a:ext cx="2051509" cy="980387"/>
              </a:xfrm>
              <a:prstGeom prst="wedgeRectCallout">
                <a:avLst>
                  <a:gd name="adj1" fmla="val -54244"/>
                  <a:gd name="adj2" fmla="val 73790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E94B85DB-CCE8-427B-8EDC-9C824313C1D1}"/>
              </a:ext>
            </a:extLst>
          </p:cNvPr>
          <p:cNvCxnSpPr>
            <a:cxnSpLocks/>
            <a:stCxn id="4" idx="2"/>
            <a:endCxn id="13" idx="0"/>
          </p:cNvCxnSpPr>
          <p:nvPr/>
        </p:nvCxnSpPr>
        <p:spPr>
          <a:xfrm flipH="1">
            <a:off x="3029146" y="2213965"/>
            <a:ext cx="3066854" cy="8985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84DC769E-434B-44A4-8861-E430CE45B9A0}"/>
              </a:ext>
            </a:extLst>
          </p:cNvPr>
          <p:cNvCxnSpPr>
            <a:cxnSpLocks/>
            <a:stCxn id="4" idx="2"/>
            <a:endCxn id="16" idx="0"/>
          </p:cNvCxnSpPr>
          <p:nvPr/>
        </p:nvCxnSpPr>
        <p:spPr>
          <a:xfrm>
            <a:off x="6096000" y="2213965"/>
            <a:ext cx="3131271" cy="8985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0ED3831-AD8C-4270-B247-1E7E872CE6B0}"/>
                  </a:ext>
                </a:extLst>
              </p:cNvPr>
              <p:cNvSpPr/>
              <p:nvPr/>
            </p:nvSpPr>
            <p:spPr>
              <a:xfrm>
                <a:off x="4253846" y="2437799"/>
                <a:ext cx="865694" cy="46436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≤2</m:t>
                      </m:r>
                    </m:oMath>
                  </m:oMathPara>
                </a14:m>
                <a:endParaRPr lang="it-IT" sz="16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0ED3831-AD8C-4270-B247-1E7E872CE6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3846" y="2437799"/>
                <a:ext cx="865694" cy="46436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4DD5983-7B1E-40ED-9866-712C8185824B}"/>
                  </a:ext>
                </a:extLst>
              </p:cNvPr>
              <p:cNvSpPr/>
              <p:nvPr/>
            </p:nvSpPr>
            <p:spPr>
              <a:xfrm>
                <a:off x="7163586" y="2415863"/>
                <a:ext cx="865694" cy="46436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≥3</m:t>
                      </m:r>
                    </m:oMath>
                  </m:oMathPara>
                </a14:m>
                <a:endParaRPr lang="it-IT" sz="16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4DD5983-7B1E-40ED-9866-712C818582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3586" y="2415863"/>
                <a:ext cx="865694" cy="46436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Bulle narrative : rectangle 10">
                <a:extLst>
                  <a:ext uri="{FF2B5EF4-FFF2-40B4-BE49-F238E27FC236}">
                    <a16:creationId xmlns:a16="http://schemas.microsoft.com/office/drawing/2014/main" id="{56C2339B-8759-4341-BFB3-301BC6F1EFDB}"/>
                  </a:ext>
                </a:extLst>
              </p:cNvPr>
              <p:cNvSpPr/>
              <p:nvPr/>
            </p:nvSpPr>
            <p:spPr>
              <a:xfrm>
                <a:off x="1688968" y="4678734"/>
                <a:ext cx="2051509" cy="980387"/>
              </a:xfrm>
              <a:prstGeom prst="wedgeRectCallout">
                <a:avLst>
                  <a:gd name="adj1" fmla="val 43631"/>
                  <a:gd name="adj2" fmla="val -110825"/>
                </a:avLst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=27</m:t>
                      </m:r>
                    </m:oMath>
                  </m:oMathPara>
                </a14:m>
                <a:endParaRPr lang="it-IT" sz="16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16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" name="Bulle narrative : rectangle 10">
                <a:extLst>
                  <a:ext uri="{FF2B5EF4-FFF2-40B4-BE49-F238E27FC236}">
                    <a16:creationId xmlns:a16="http://schemas.microsoft.com/office/drawing/2014/main" id="{56C2339B-8759-4341-BFB3-301BC6F1EF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8968" y="4678734"/>
                <a:ext cx="2051509" cy="980387"/>
              </a:xfrm>
              <a:prstGeom prst="wedgeRectCallout">
                <a:avLst>
                  <a:gd name="adj1" fmla="val 43631"/>
                  <a:gd name="adj2" fmla="val -110825"/>
                </a:avLst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Bulle narrative : rectangle 13">
                <a:extLst>
                  <a:ext uri="{FF2B5EF4-FFF2-40B4-BE49-F238E27FC236}">
                    <a16:creationId xmlns:a16="http://schemas.microsoft.com/office/drawing/2014/main" id="{DC0E29F8-A21E-4D32-98D1-4BDDE088775E}"/>
                  </a:ext>
                </a:extLst>
              </p:cNvPr>
              <p:cNvSpPr/>
              <p:nvPr/>
            </p:nvSpPr>
            <p:spPr>
              <a:xfrm>
                <a:off x="9722962" y="1947605"/>
                <a:ext cx="2051509" cy="980387"/>
              </a:xfrm>
              <a:prstGeom prst="wedgeRectCallout">
                <a:avLst>
                  <a:gd name="adj1" fmla="val -54244"/>
                  <a:gd name="adj2" fmla="val 73790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=26.75</m:t>
                      </m:r>
                    </m:oMath>
                  </m:oMathPara>
                </a14:m>
                <a:endParaRPr lang="it-IT" sz="16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it-IT" sz="1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it-IT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16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it-IT" sz="16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it-IT" sz="1600" b="1" i="1" smtClean="0">
                          <a:latin typeface="Cambria Math" panose="02040503050406030204" pitchFamily="18" charset="0"/>
                        </a:rPr>
                        <m:t>𝟕𝟓</m:t>
                      </m:r>
                    </m:oMath>
                  </m:oMathPara>
                </a14:m>
                <a:endParaRPr lang="en-US" sz="1600" b="1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4" name="Bulle narrative : rectangle 13">
                <a:extLst>
                  <a:ext uri="{FF2B5EF4-FFF2-40B4-BE49-F238E27FC236}">
                    <a16:creationId xmlns:a16="http://schemas.microsoft.com/office/drawing/2014/main" id="{DC0E29F8-A21E-4D32-98D1-4BDDE08877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2962" y="1947605"/>
                <a:ext cx="2051509" cy="980387"/>
              </a:xfrm>
              <a:prstGeom prst="wedgeRectCallout">
                <a:avLst>
                  <a:gd name="adj1" fmla="val -54244"/>
                  <a:gd name="adj2" fmla="val 73790"/>
                </a:avLst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5643A48-38E3-4331-BF27-1822244148B3}"/>
                  </a:ext>
                </a:extLst>
              </p:cNvPr>
              <p:cNvSpPr/>
              <p:nvPr/>
            </p:nvSpPr>
            <p:spPr>
              <a:xfrm>
                <a:off x="4767605" y="4991523"/>
                <a:ext cx="3261675" cy="115779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it-IT" sz="16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it-IT" sz="1600" b="1" i="0" smtClean="0">
                              <a:latin typeface="Cambria Math" panose="02040503050406030204" pitchFamily="18" charset="0"/>
                            </a:rPr>
                            <m:t>𝐚𝐫𝐠𝐦𝐚𝐱</m:t>
                          </m:r>
                        </m:fName>
                        <m:e>
                          <m:r>
                            <a:rPr lang="it-IT" sz="1600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  <m:d>
                            <m:dPr>
                              <m:ctrlP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6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it-IT" sz="16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it-IT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6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it-IT" sz="16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  <m:r>
                            <a:rPr lang="it-IT" sz="16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t-IT" sz="16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  <m:sSub>
                            <m:sSubPr>
                              <m:ctrlP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it-IT" sz="16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sz="1600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  <m:sSub>
                            <m:sSubPr>
                              <m:ctrlP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sz="1600" b="1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≤5</m:t>
                      </m:r>
                    </m:oMath>
                  </m:oMathPara>
                </a14:m>
                <a:endParaRPr lang="it-IT" sz="1600" b="0" dirty="0"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4</m:t>
                      </m:r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+7</m:t>
                      </m:r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≤28</m:t>
                      </m:r>
                    </m:oMath>
                  </m:oMathPara>
                </a14:m>
                <a:endParaRPr lang="en-US" sz="16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≥3, </m:t>
                      </m:r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5643A48-38E3-4331-BF27-1822244148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7605" y="4991523"/>
                <a:ext cx="3261675" cy="115779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17419D7-9654-41F1-95EC-44DE543BBCEA}"/>
                  </a:ext>
                </a:extLst>
              </p:cNvPr>
              <p:cNvSpPr/>
              <p:nvPr/>
            </p:nvSpPr>
            <p:spPr>
              <a:xfrm>
                <a:off x="8670891" y="4991523"/>
                <a:ext cx="3261675" cy="115779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it-IT" sz="16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it-IT" sz="1600" b="1" i="0" smtClean="0">
                              <a:latin typeface="Cambria Math" panose="02040503050406030204" pitchFamily="18" charset="0"/>
                            </a:rPr>
                            <m:t>𝐚𝐫𝐠𝐦𝐚𝐱</m:t>
                          </m:r>
                        </m:fName>
                        <m:e>
                          <m:r>
                            <a:rPr lang="it-IT" sz="1600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  <m:d>
                            <m:dPr>
                              <m:ctrlP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6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it-IT" sz="16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it-IT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6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it-IT" sz="16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  <m:r>
                            <a:rPr lang="it-IT" sz="16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t-IT" sz="16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  <m:sSub>
                            <m:sSubPr>
                              <m:ctrlP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it-IT" sz="16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sz="1600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  <m:sSub>
                            <m:sSubPr>
                              <m:ctrlP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sz="1600" b="1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≤5</m:t>
                      </m:r>
                    </m:oMath>
                  </m:oMathPara>
                </a14:m>
                <a:endParaRPr lang="it-IT" sz="1600" b="0" dirty="0"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4</m:t>
                      </m:r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+7</m:t>
                      </m:r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≤28</m:t>
                      </m:r>
                    </m:oMath>
                  </m:oMathPara>
                </a14:m>
                <a:endParaRPr lang="en-US" sz="16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≥3, </m:t>
                      </m:r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17419D7-9654-41F1-95EC-44DE543BBC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0891" y="4991523"/>
                <a:ext cx="3261675" cy="115779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BC01A259-8025-40E9-A5A8-7E3F401C9AFA}"/>
              </a:ext>
            </a:extLst>
          </p:cNvPr>
          <p:cNvCxnSpPr>
            <a:cxnSpLocks/>
            <a:stCxn id="16" idx="2"/>
            <a:endCxn id="15" idx="0"/>
          </p:cNvCxnSpPr>
          <p:nvPr/>
        </p:nvCxnSpPr>
        <p:spPr>
          <a:xfrm flipH="1">
            <a:off x="6398443" y="4270342"/>
            <a:ext cx="2828828" cy="7211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B1892859-CA86-479A-91BE-BEA5BFA1383C}"/>
              </a:ext>
            </a:extLst>
          </p:cNvPr>
          <p:cNvCxnSpPr>
            <a:stCxn id="16" idx="2"/>
            <a:endCxn id="17" idx="0"/>
          </p:cNvCxnSpPr>
          <p:nvPr/>
        </p:nvCxnSpPr>
        <p:spPr>
          <a:xfrm>
            <a:off x="9227271" y="4270342"/>
            <a:ext cx="1074458" cy="7211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5423574-8D57-41D3-8A93-FEF6D0DDB59F}"/>
                  </a:ext>
                </a:extLst>
              </p:cNvPr>
              <p:cNvSpPr/>
              <p:nvPr/>
            </p:nvSpPr>
            <p:spPr>
              <a:xfrm>
                <a:off x="9436034" y="4384877"/>
                <a:ext cx="865694" cy="46436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≥2</m:t>
                      </m:r>
                    </m:oMath>
                  </m:oMathPara>
                </a14:m>
                <a:endParaRPr lang="it-IT" sz="16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5423574-8D57-41D3-8A93-FEF6D0DDB5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6034" y="4384877"/>
                <a:ext cx="865694" cy="46436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76B3182-C7E4-4AE9-94CA-1000CF28D314}"/>
                  </a:ext>
                </a:extLst>
              </p:cNvPr>
              <p:cNvSpPr/>
              <p:nvPr/>
            </p:nvSpPr>
            <p:spPr>
              <a:xfrm>
                <a:off x="7329735" y="4384877"/>
                <a:ext cx="865694" cy="46436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it-IT" sz="16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76B3182-C7E4-4AE9-94CA-1000CF28D3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9735" y="4384877"/>
                <a:ext cx="865694" cy="46436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1935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A2D5532-E283-4633-BA5D-7B317727E67F}"/>
                  </a:ext>
                </a:extLst>
              </p:cNvPr>
              <p:cNvSpPr/>
              <p:nvPr/>
            </p:nvSpPr>
            <p:spPr>
              <a:xfrm>
                <a:off x="7596433" y="3112551"/>
                <a:ext cx="3261675" cy="115779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it-IT" sz="16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it-IT" sz="1600" b="1" i="0" smtClean="0">
                              <a:latin typeface="Cambria Math" panose="02040503050406030204" pitchFamily="18" charset="0"/>
                            </a:rPr>
                            <m:t>𝐚𝐫𝐠𝐦𝐚𝐱</m:t>
                          </m:r>
                        </m:fName>
                        <m:e>
                          <m:r>
                            <a:rPr lang="it-IT" sz="1600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  <m:d>
                            <m:dPr>
                              <m:ctrlP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6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it-IT" sz="16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it-IT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6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it-IT" sz="16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  <m:r>
                            <a:rPr lang="it-IT" sz="16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t-IT" sz="16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  <m:sSub>
                            <m:sSubPr>
                              <m:ctrlP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it-IT" sz="16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sz="1600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  <m:sSub>
                            <m:sSubPr>
                              <m:ctrlP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sz="1600" b="1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≤5</m:t>
                      </m:r>
                    </m:oMath>
                  </m:oMathPara>
                </a14:m>
                <a:endParaRPr lang="it-IT" sz="1600" b="0" dirty="0"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4</m:t>
                      </m:r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+7</m:t>
                      </m:r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≤28</m:t>
                      </m:r>
                    </m:oMath>
                  </m:oMathPara>
                </a14:m>
                <a:endParaRPr lang="en-US" sz="16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A2D5532-E283-4633-BA5D-7B317727E6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6433" y="3112551"/>
                <a:ext cx="3261675" cy="115779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423358D-57A4-498C-ABC9-C2BDA3890DBF}"/>
                  </a:ext>
                </a:extLst>
              </p:cNvPr>
              <p:cNvSpPr/>
              <p:nvPr/>
            </p:nvSpPr>
            <p:spPr>
              <a:xfrm>
                <a:off x="1398308" y="3112551"/>
                <a:ext cx="3261675" cy="115779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it-IT" sz="16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it-IT" sz="1600" b="1" i="0" smtClean="0">
                              <a:latin typeface="Cambria Math" panose="02040503050406030204" pitchFamily="18" charset="0"/>
                            </a:rPr>
                            <m:t>𝐚𝐫𝐠𝐦𝐚𝐱</m:t>
                          </m:r>
                        </m:fName>
                        <m:e>
                          <m:r>
                            <a:rPr lang="it-IT" sz="1600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  <m:d>
                            <m:dPr>
                              <m:ctrlP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6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it-IT" sz="16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it-IT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6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it-IT" sz="16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  <m:r>
                            <a:rPr lang="it-IT" sz="16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t-IT" sz="16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  <m:sSub>
                            <m:sSubPr>
                              <m:ctrlP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it-IT" sz="16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sz="1600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  <m:sSub>
                            <m:sSubPr>
                              <m:ctrlP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sz="1600" b="1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≤5</m:t>
                      </m:r>
                    </m:oMath>
                  </m:oMathPara>
                </a14:m>
                <a:endParaRPr lang="it-IT" sz="1600" b="0" dirty="0"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4</m:t>
                      </m:r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+7</m:t>
                      </m:r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≤28</m:t>
                      </m:r>
                    </m:oMath>
                  </m:oMathPara>
                </a14:m>
                <a:endParaRPr lang="en-US" sz="16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423358D-57A4-498C-ABC9-C2BDA3890D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8308" y="3112551"/>
                <a:ext cx="3261675" cy="11577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re 1">
            <a:extLst>
              <a:ext uri="{FF2B5EF4-FFF2-40B4-BE49-F238E27FC236}">
                <a16:creationId xmlns:a16="http://schemas.microsoft.com/office/drawing/2014/main" id="{0E36A9BF-E262-4AEF-BED6-9A6EA4040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 and bound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F021E78-87F4-4632-8924-C20D656691DD}"/>
                  </a:ext>
                </a:extLst>
              </p:cNvPr>
              <p:cNvSpPr/>
              <p:nvPr/>
            </p:nvSpPr>
            <p:spPr>
              <a:xfrm>
                <a:off x="4465162" y="1233578"/>
                <a:ext cx="3261675" cy="98038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it-IT" sz="16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it-IT" sz="1600" b="1" i="0" smtClean="0">
                              <a:latin typeface="Cambria Math" panose="02040503050406030204" pitchFamily="18" charset="0"/>
                            </a:rPr>
                            <m:t>𝐚𝐫𝐠𝐦𝐚𝐱</m:t>
                          </m:r>
                        </m:fName>
                        <m:e>
                          <m:r>
                            <a:rPr lang="it-IT" sz="1600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  <m:d>
                            <m:dPr>
                              <m:ctrlP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6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it-IT" sz="16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it-IT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6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it-IT" sz="16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  <m:r>
                            <a:rPr lang="it-IT" sz="16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t-IT" sz="16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  <m:sSub>
                            <m:sSubPr>
                              <m:ctrlP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it-IT" sz="16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sz="1600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  <m:sSub>
                            <m:sSubPr>
                              <m:ctrlP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sz="1600" b="1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≤5</m:t>
                      </m:r>
                    </m:oMath>
                  </m:oMathPara>
                </a14:m>
                <a:endParaRPr lang="it-IT" sz="1600" b="0" dirty="0"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4</m:t>
                      </m:r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+7</m:t>
                      </m:r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≤28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F021E78-87F4-4632-8924-C20D656691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5162" y="1233578"/>
                <a:ext cx="3261675" cy="9803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Bulle narrative : rectangle 5">
                <a:extLst>
                  <a:ext uri="{FF2B5EF4-FFF2-40B4-BE49-F238E27FC236}">
                    <a16:creationId xmlns:a16="http://schemas.microsoft.com/office/drawing/2014/main" id="{2803379A-13A9-4D79-97F3-57D0055B8CDB}"/>
                  </a:ext>
                </a:extLst>
              </p:cNvPr>
              <p:cNvSpPr/>
              <p:nvPr/>
            </p:nvSpPr>
            <p:spPr>
              <a:xfrm>
                <a:off x="7645137" y="223577"/>
                <a:ext cx="2051509" cy="980387"/>
              </a:xfrm>
              <a:prstGeom prst="wedgeRectCallout">
                <a:avLst>
                  <a:gd name="adj1" fmla="val -54244"/>
                  <a:gd name="adj2" fmla="val 73790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=27.67</m:t>
                      </m:r>
                    </m:oMath>
                  </m:oMathPara>
                </a14:m>
                <a:endParaRPr lang="it-IT" sz="16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=2.33</m:t>
                      </m:r>
                    </m:oMath>
                  </m:oMathPara>
                </a14:m>
                <a:endParaRPr lang="en-US" sz="16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it-IT" sz="1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it-IT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16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it-IT" sz="16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it-IT" sz="1600" b="1" i="1" smtClean="0">
                          <a:latin typeface="Cambria Math" panose="02040503050406030204" pitchFamily="18" charset="0"/>
                        </a:rPr>
                        <m:t>𝟔𝟕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6" name="Bulle narrative : rectangle 5">
                <a:extLst>
                  <a:ext uri="{FF2B5EF4-FFF2-40B4-BE49-F238E27FC236}">
                    <a16:creationId xmlns:a16="http://schemas.microsoft.com/office/drawing/2014/main" id="{2803379A-13A9-4D79-97F3-57D0055B8C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5137" y="223577"/>
                <a:ext cx="2051509" cy="980387"/>
              </a:xfrm>
              <a:prstGeom prst="wedgeRectCallout">
                <a:avLst>
                  <a:gd name="adj1" fmla="val -54244"/>
                  <a:gd name="adj2" fmla="val 73790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E94B85DB-CCE8-427B-8EDC-9C824313C1D1}"/>
              </a:ext>
            </a:extLst>
          </p:cNvPr>
          <p:cNvCxnSpPr>
            <a:cxnSpLocks/>
            <a:stCxn id="4" idx="2"/>
            <a:endCxn id="13" idx="0"/>
          </p:cNvCxnSpPr>
          <p:nvPr/>
        </p:nvCxnSpPr>
        <p:spPr>
          <a:xfrm flipH="1">
            <a:off x="3029146" y="2213965"/>
            <a:ext cx="3066854" cy="8985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84DC769E-434B-44A4-8861-E430CE45B9A0}"/>
              </a:ext>
            </a:extLst>
          </p:cNvPr>
          <p:cNvCxnSpPr>
            <a:cxnSpLocks/>
            <a:stCxn id="4" idx="2"/>
            <a:endCxn id="16" idx="0"/>
          </p:cNvCxnSpPr>
          <p:nvPr/>
        </p:nvCxnSpPr>
        <p:spPr>
          <a:xfrm>
            <a:off x="6096000" y="2213965"/>
            <a:ext cx="3131271" cy="8985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0ED3831-AD8C-4270-B247-1E7E872CE6B0}"/>
                  </a:ext>
                </a:extLst>
              </p:cNvPr>
              <p:cNvSpPr/>
              <p:nvPr/>
            </p:nvSpPr>
            <p:spPr>
              <a:xfrm>
                <a:off x="4253846" y="2437799"/>
                <a:ext cx="865694" cy="46436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≤2</m:t>
                      </m:r>
                    </m:oMath>
                  </m:oMathPara>
                </a14:m>
                <a:endParaRPr lang="it-IT" sz="16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0ED3831-AD8C-4270-B247-1E7E872CE6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3846" y="2437799"/>
                <a:ext cx="865694" cy="46436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4DD5983-7B1E-40ED-9866-712C8185824B}"/>
                  </a:ext>
                </a:extLst>
              </p:cNvPr>
              <p:cNvSpPr/>
              <p:nvPr/>
            </p:nvSpPr>
            <p:spPr>
              <a:xfrm>
                <a:off x="7163586" y="2415863"/>
                <a:ext cx="865694" cy="46436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≥3</m:t>
                      </m:r>
                    </m:oMath>
                  </m:oMathPara>
                </a14:m>
                <a:endParaRPr lang="it-IT" sz="16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4DD5983-7B1E-40ED-9866-712C818582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3586" y="2415863"/>
                <a:ext cx="865694" cy="46436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Bulle narrative : rectangle 10">
                <a:extLst>
                  <a:ext uri="{FF2B5EF4-FFF2-40B4-BE49-F238E27FC236}">
                    <a16:creationId xmlns:a16="http://schemas.microsoft.com/office/drawing/2014/main" id="{56C2339B-8759-4341-BFB3-301BC6F1EFDB}"/>
                  </a:ext>
                </a:extLst>
              </p:cNvPr>
              <p:cNvSpPr/>
              <p:nvPr/>
            </p:nvSpPr>
            <p:spPr>
              <a:xfrm>
                <a:off x="1688968" y="4678734"/>
                <a:ext cx="2051509" cy="980387"/>
              </a:xfrm>
              <a:prstGeom prst="wedgeRectCallout">
                <a:avLst>
                  <a:gd name="adj1" fmla="val 43631"/>
                  <a:gd name="adj2" fmla="val -110825"/>
                </a:avLst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=27</m:t>
                      </m:r>
                    </m:oMath>
                  </m:oMathPara>
                </a14:m>
                <a:endParaRPr lang="it-IT" sz="16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16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" name="Bulle narrative : rectangle 10">
                <a:extLst>
                  <a:ext uri="{FF2B5EF4-FFF2-40B4-BE49-F238E27FC236}">
                    <a16:creationId xmlns:a16="http://schemas.microsoft.com/office/drawing/2014/main" id="{56C2339B-8759-4341-BFB3-301BC6F1EF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8968" y="4678734"/>
                <a:ext cx="2051509" cy="980387"/>
              </a:xfrm>
              <a:prstGeom prst="wedgeRectCallout">
                <a:avLst>
                  <a:gd name="adj1" fmla="val 43631"/>
                  <a:gd name="adj2" fmla="val -110825"/>
                </a:avLst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Bulle narrative : rectangle 13">
                <a:extLst>
                  <a:ext uri="{FF2B5EF4-FFF2-40B4-BE49-F238E27FC236}">
                    <a16:creationId xmlns:a16="http://schemas.microsoft.com/office/drawing/2014/main" id="{DC0E29F8-A21E-4D32-98D1-4BDDE088775E}"/>
                  </a:ext>
                </a:extLst>
              </p:cNvPr>
              <p:cNvSpPr/>
              <p:nvPr/>
            </p:nvSpPr>
            <p:spPr>
              <a:xfrm>
                <a:off x="9722962" y="1947605"/>
                <a:ext cx="2051509" cy="980387"/>
              </a:xfrm>
              <a:prstGeom prst="wedgeRectCallout">
                <a:avLst>
                  <a:gd name="adj1" fmla="val -54244"/>
                  <a:gd name="adj2" fmla="val 73790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=26.75</m:t>
                      </m:r>
                    </m:oMath>
                  </m:oMathPara>
                </a14:m>
                <a:endParaRPr lang="it-IT" sz="16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it-IT" sz="1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it-IT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16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it-IT" sz="16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it-IT" sz="1600" b="1" i="1" smtClean="0">
                          <a:latin typeface="Cambria Math" panose="02040503050406030204" pitchFamily="18" charset="0"/>
                        </a:rPr>
                        <m:t>𝟕𝟓</m:t>
                      </m:r>
                    </m:oMath>
                  </m:oMathPara>
                </a14:m>
                <a:endParaRPr lang="en-US" sz="1600" b="1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4" name="Bulle narrative : rectangle 13">
                <a:extLst>
                  <a:ext uri="{FF2B5EF4-FFF2-40B4-BE49-F238E27FC236}">
                    <a16:creationId xmlns:a16="http://schemas.microsoft.com/office/drawing/2014/main" id="{DC0E29F8-A21E-4D32-98D1-4BDDE08877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2962" y="1947605"/>
                <a:ext cx="2051509" cy="980387"/>
              </a:xfrm>
              <a:prstGeom prst="wedgeRectCallout">
                <a:avLst>
                  <a:gd name="adj1" fmla="val -54244"/>
                  <a:gd name="adj2" fmla="val 73790"/>
                </a:avLst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5643A48-38E3-4331-BF27-1822244148B3}"/>
                  </a:ext>
                </a:extLst>
              </p:cNvPr>
              <p:cNvSpPr/>
              <p:nvPr/>
            </p:nvSpPr>
            <p:spPr>
              <a:xfrm>
                <a:off x="4767605" y="4991523"/>
                <a:ext cx="3261675" cy="115779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it-IT" sz="16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it-IT" sz="1600" b="1" i="0" smtClean="0">
                              <a:latin typeface="Cambria Math" panose="02040503050406030204" pitchFamily="18" charset="0"/>
                            </a:rPr>
                            <m:t>𝐚𝐫𝐠𝐦𝐚𝐱</m:t>
                          </m:r>
                        </m:fName>
                        <m:e>
                          <m:r>
                            <a:rPr lang="it-IT" sz="1600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  <m:d>
                            <m:dPr>
                              <m:ctrlP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6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it-IT" sz="16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it-IT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6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it-IT" sz="16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  <m:r>
                            <a:rPr lang="it-IT" sz="16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t-IT" sz="16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  <m:sSub>
                            <m:sSubPr>
                              <m:ctrlP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it-IT" sz="16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sz="1600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  <m:sSub>
                            <m:sSubPr>
                              <m:ctrlP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sz="1600" b="1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≤5</m:t>
                      </m:r>
                    </m:oMath>
                  </m:oMathPara>
                </a14:m>
                <a:endParaRPr lang="it-IT" sz="1600" b="0" dirty="0"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4</m:t>
                      </m:r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+7</m:t>
                      </m:r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≤28</m:t>
                      </m:r>
                    </m:oMath>
                  </m:oMathPara>
                </a14:m>
                <a:endParaRPr lang="en-US" sz="16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≥3, </m:t>
                      </m:r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5643A48-38E3-4331-BF27-1822244148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7605" y="4991523"/>
                <a:ext cx="3261675" cy="115779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17419D7-9654-41F1-95EC-44DE543BBCEA}"/>
                  </a:ext>
                </a:extLst>
              </p:cNvPr>
              <p:cNvSpPr/>
              <p:nvPr/>
            </p:nvSpPr>
            <p:spPr>
              <a:xfrm>
                <a:off x="8670891" y="4991523"/>
                <a:ext cx="3261675" cy="115779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it-IT" sz="16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it-IT" sz="1600" b="1" i="0" smtClean="0">
                              <a:latin typeface="Cambria Math" panose="02040503050406030204" pitchFamily="18" charset="0"/>
                            </a:rPr>
                            <m:t>𝐚𝐫𝐠𝐦𝐚𝐱</m:t>
                          </m:r>
                        </m:fName>
                        <m:e>
                          <m:r>
                            <a:rPr lang="it-IT" sz="1600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  <m:d>
                            <m:dPr>
                              <m:ctrlP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6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it-IT" sz="16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it-IT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6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it-IT" sz="16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  <m:r>
                            <a:rPr lang="it-IT" sz="16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t-IT" sz="16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  <m:sSub>
                            <m:sSubPr>
                              <m:ctrlP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it-IT" sz="16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sz="1600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  <m:sSub>
                            <m:sSubPr>
                              <m:ctrlP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sz="1600" b="1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≤5</m:t>
                      </m:r>
                    </m:oMath>
                  </m:oMathPara>
                </a14:m>
                <a:endParaRPr lang="it-IT" sz="1600" b="0" dirty="0"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4</m:t>
                      </m:r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+7</m:t>
                      </m:r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≤28</m:t>
                      </m:r>
                    </m:oMath>
                  </m:oMathPara>
                </a14:m>
                <a:endParaRPr lang="en-US" sz="16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≥3, </m:t>
                      </m:r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17419D7-9654-41F1-95EC-44DE543BBC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0891" y="4991523"/>
                <a:ext cx="3261675" cy="115779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BC01A259-8025-40E9-A5A8-7E3F401C9AFA}"/>
              </a:ext>
            </a:extLst>
          </p:cNvPr>
          <p:cNvCxnSpPr>
            <a:cxnSpLocks/>
            <a:stCxn id="16" idx="2"/>
            <a:endCxn id="15" idx="0"/>
          </p:cNvCxnSpPr>
          <p:nvPr/>
        </p:nvCxnSpPr>
        <p:spPr>
          <a:xfrm flipH="1">
            <a:off x="6398443" y="4270342"/>
            <a:ext cx="2828828" cy="7211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B1892859-CA86-479A-91BE-BEA5BFA1383C}"/>
              </a:ext>
            </a:extLst>
          </p:cNvPr>
          <p:cNvCxnSpPr>
            <a:stCxn id="16" idx="2"/>
            <a:endCxn id="17" idx="0"/>
          </p:cNvCxnSpPr>
          <p:nvPr/>
        </p:nvCxnSpPr>
        <p:spPr>
          <a:xfrm>
            <a:off x="9227271" y="4270342"/>
            <a:ext cx="1074458" cy="7211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5423574-8D57-41D3-8A93-FEF6D0DDB59F}"/>
                  </a:ext>
                </a:extLst>
              </p:cNvPr>
              <p:cNvSpPr/>
              <p:nvPr/>
            </p:nvSpPr>
            <p:spPr>
              <a:xfrm>
                <a:off x="9436034" y="4384877"/>
                <a:ext cx="865694" cy="46436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≥2</m:t>
                      </m:r>
                    </m:oMath>
                  </m:oMathPara>
                </a14:m>
                <a:endParaRPr lang="it-IT" sz="16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5423574-8D57-41D3-8A93-FEF6D0DDB5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6034" y="4384877"/>
                <a:ext cx="865694" cy="46436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76B3182-C7E4-4AE9-94CA-1000CF28D314}"/>
                  </a:ext>
                </a:extLst>
              </p:cNvPr>
              <p:cNvSpPr/>
              <p:nvPr/>
            </p:nvSpPr>
            <p:spPr>
              <a:xfrm>
                <a:off x="7329735" y="4384877"/>
                <a:ext cx="865694" cy="46436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it-IT" sz="16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76B3182-C7E4-4AE9-94CA-1000CF28D3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9735" y="4384877"/>
                <a:ext cx="865694" cy="46436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Bulle narrative : rectangle 20">
            <a:extLst>
              <a:ext uri="{FF2B5EF4-FFF2-40B4-BE49-F238E27FC236}">
                <a16:creationId xmlns:a16="http://schemas.microsoft.com/office/drawing/2014/main" id="{64706286-A11A-4E25-9CE1-DC65E4CAE602}"/>
              </a:ext>
            </a:extLst>
          </p:cNvPr>
          <p:cNvSpPr/>
          <p:nvPr/>
        </p:nvSpPr>
        <p:spPr>
          <a:xfrm>
            <a:off x="10555270" y="3984011"/>
            <a:ext cx="1556601" cy="572661"/>
          </a:xfrm>
          <a:prstGeom prst="wedgeRectCallout">
            <a:avLst>
              <a:gd name="adj1" fmla="val 23769"/>
              <a:gd name="adj2" fmla="val 156014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Unfeasible</a:t>
            </a:r>
            <a:br>
              <a:rPr lang="en-US" sz="1600" dirty="0"/>
            </a:br>
            <a:r>
              <a:rPr lang="en-US" sz="1600" dirty="0"/>
              <a:t>(no solutions)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Bulle narrative : rectangle 21">
                <a:extLst>
                  <a:ext uri="{FF2B5EF4-FFF2-40B4-BE49-F238E27FC236}">
                    <a16:creationId xmlns:a16="http://schemas.microsoft.com/office/drawing/2014/main" id="{9104D848-94CC-4A41-881D-53ED99EB6F3A}"/>
                  </a:ext>
                </a:extLst>
              </p:cNvPr>
              <p:cNvSpPr/>
              <p:nvPr/>
            </p:nvSpPr>
            <p:spPr>
              <a:xfrm>
                <a:off x="4868746" y="3643766"/>
                <a:ext cx="2051509" cy="980387"/>
              </a:xfrm>
              <a:prstGeom prst="wedgeRectCallout">
                <a:avLst>
                  <a:gd name="adj1" fmla="val -6915"/>
                  <a:gd name="adj2" fmla="val 94944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=25.57</m:t>
                      </m:r>
                    </m:oMath>
                  </m:oMathPara>
                </a14:m>
                <a:endParaRPr lang="it-IT" sz="16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6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it-IT" sz="1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it-IT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1600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it-IT" sz="16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it-IT" sz="1600" b="1" i="1" smtClean="0">
                          <a:latin typeface="Cambria Math" panose="02040503050406030204" pitchFamily="18" charset="0"/>
                        </a:rPr>
                        <m:t>𝟒𝟐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22" name="Bulle narrative : rectangle 21">
                <a:extLst>
                  <a:ext uri="{FF2B5EF4-FFF2-40B4-BE49-F238E27FC236}">
                    <a16:creationId xmlns:a16="http://schemas.microsoft.com/office/drawing/2014/main" id="{9104D848-94CC-4A41-881D-53ED99EB6F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8746" y="3643766"/>
                <a:ext cx="2051509" cy="980387"/>
              </a:xfrm>
              <a:prstGeom prst="wedgeRectCallout">
                <a:avLst>
                  <a:gd name="adj1" fmla="val -6915"/>
                  <a:gd name="adj2" fmla="val 94944"/>
                </a:avLst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26796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52F9B2-9043-4AD5-BC6D-2E7791C7F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Traveling salesman problem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5CF0197-4F11-4AC8-B538-7BF4EF2F8D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Salesman has to visit multiple cities once, in any order</a:t>
            </a:r>
          </a:p>
          <a:p>
            <a:r>
              <a:rPr lang="en-US" dirty="0"/>
              <a:t>What is the optimal order, to minimize total time?</a:t>
            </a:r>
          </a:p>
        </p:txBody>
      </p:sp>
      <p:pic>
        <p:nvPicPr>
          <p:cNvPr id="4" name="Image 3" descr="TSPmap002g.png">
            <a:extLst>
              <a:ext uri="{FF2B5EF4-FFF2-40B4-BE49-F238E27FC236}">
                <a16:creationId xmlns:a16="http://schemas.microsoft.com/office/drawing/2014/main" id="{8ED019AE-249F-4239-B487-B2F26651553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9" t="1397" r="1428" b="4925"/>
          <a:stretch/>
        </p:blipFill>
        <p:spPr>
          <a:xfrm>
            <a:off x="3728720" y="2543175"/>
            <a:ext cx="4734560" cy="35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316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1F01D1-9060-4812-BE17-1C968169D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Traveling salesman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604BCC16-6233-4BD1-8700-C695E38D23D1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Combinatorial: compute total number of possible paths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it-IT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−1)!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/>
                  <a:t> being the number of cities</a:t>
                </a:r>
              </a:p>
              <a:p>
                <a:pPr lvl="1"/>
                <a:r>
                  <a:rPr lang="en-US" dirty="0"/>
                  <a:t>For 30 cities, 4.42 x 10</a:t>
                </a:r>
                <a:r>
                  <a:rPr lang="en-US" baseline="30000" dirty="0"/>
                  <a:t>30</a:t>
                </a:r>
                <a:r>
                  <a:rPr lang="en-US" dirty="0"/>
                  <a:t> possible paths</a:t>
                </a:r>
              </a:p>
              <a:p>
                <a:pPr lvl="1"/>
                <a:r>
                  <a:rPr lang="en-US" dirty="0"/>
                  <a:t>For 100 cities, 4.67 x 10</a:t>
                </a:r>
                <a:r>
                  <a:rPr lang="en-US" baseline="30000" dirty="0"/>
                  <a:t>155</a:t>
                </a:r>
                <a:endParaRPr lang="en-US" dirty="0"/>
              </a:p>
              <a:p>
                <a:pPr lvl="1"/>
                <a:r>
                  <a:rPr lang="en-US" dirty="0"/>
                  <a:t>For 1,000 cities, 2.01 x 10</a:t>
                </a:r>
                <a:r>
                  <a:rPr lang="en-US" baseline="30000" dirty="0"/>
                  <a:t>249</a:t>
                </a:r>
                <a:endParaRPr lang="en-US" dirty="0"/>
              </a:p>
              <a:p>
                <a:r>
                  <a:rPr lang="en-US" dirty="0"/>
                  <a:t>Estimated number of atoms in the universe: 10</a:t>
                </a:r>
                <a:r>
                  <a:rPr lang="en-US" baseline="30000" dirty="0"/>
                  <a:t>78</a:t>
                </a:r>
                <a:r>
                  <a:rPr lang="en-US" dirty="0"/>
                  <a:t> </a:t>
                </a:r>
                <a:r>
                  <a:rPr lang="it-IT" dirty="0"/>
                  <a:t>- 10</a:t>
                </a:r>
                <a:r>
                  <a:rPr lang="it-IT" baseline="30000" dirty="0"/>
                  <a:t>82</a:t>
                </a:r>
                <a:endParaRPr lang="en-US" baseline="30000" dirty="0"/>
              </a:p>
            </p:txBody>
          </p:sp>
        </mc:Choice>
        <mc:Fallback xmlns="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604BCC16-6233-4BD1-8700-C695E38D23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1333" t="-27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32308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FE4FC0-E228-4409-ACF7-C2250A427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Traveling salesman problem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BCE3EDD-D82F-4F96-9376-FD0642271E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best algorithm is (arguably) </a:t>
            </a:r>
            <a:r>
              <a:rPr lang="en-US" i="1" dirty="0"/>
              <a:t>heuristic</a:t>
            </a:r>
            <a:endParaRPr lang="en-US" dirty="0"/>
          </a:p>
          <a:p>
            <a:pPr lvl="1"/>
            <a:r>
              <a:rPr lang="en-US" dirty="0"/>
              <a:t>Mix of linear programming, evolutionary algorithms, …</a:t>
            </a:r>
          </a:p>
          <a:p>
            <a:pPr lvl="1"/>
            <a:r>
              <a:rPr lang="en-US" dirty="0"/>
              <a:t>CONCORDE: </a:t>
            </a:r>
            <a:r>
              <a:rPr lang="en-US" dirty="0">
                <a:hlinkClick r:id="rId2"/>
              </a:rPr>
              <a:t>https://www.math.uwaterloo.ca/tsp/index.html</a:t>
            </a:r>
            <a:r>
              <a:rPr lang="en-US" dirty="0"/>
              <a:t>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1FD9735-5A89-403D-A4D3-F61F4943CF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070" y="3188125"/>
            <a:ext cx="3858163" cy="257210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1510A92-8C0B-4542-8A8D-DB9BF0B90E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2695" y="3210882"/>
            <a:ext cx="3781953" cy="2343477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966123D9-DFD8-4B11-A217-5C0E7EC93C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0858" y="3210882"/>
            <a:ext cx="3734321" cy="236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6129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148896-1C2E-41D1-933E-A86A941A3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Mixed-integer linear programming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937A5F0-C5EC-4D05-ADF3-380D6875D4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MILP: Class of problems with different solvers</a:t>
            </a:r>
          </a:p>
          <a:p>
            <a:r>
              <a:rPr lang="en-US" dirty="0"/>
              <a:t>Example: Branch-and-cut</a:t>
            </a:r>
          </a:p>
          <a:p>
            <a:pPr lvl="1"/>
            <a:r>
              <a:rPr lang="en-US" dirty="0"/>
              <a:t>Similar to Branch and Bound + cutting planes (multiple variables)</a:t>
            </a:r>
          </a:p>
          <a:p>
            <a:pPr lvl="1"/>
            <a:r>
              <a:rPr lang="en-US" dirty="0"/>
              <a:t>Different strategies to find best possible cutting planes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716282D-0E3A-4211-A923-A25A9EFFC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9638" y="3843780"/>
            <a:ext cx="7412723" cy="2551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896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32BA94-9D2C-4CD5-AE56-D5F30435D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satisfiability (SAT solvers)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0B7D6D5-C846-4BAE-A748-103AC1D0F8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Boolean expression (binary variables)</a:t>
            </a:r>
          </a:p>
          <a:p>
            <a:r>
              <a:rPr lang="en-US" dirty="0"/>
              <a:t>Existence of a candidate solution that outputs </a:t>
            </a:r>
            <a:r>
              <a:rPr lang="en-US" i="1" dirty="0"/>
              <a:t>true</a:t>
            </a:r>
            <a:r>
              <a:rPr lang="en-US" dirty="0"/>
              <a:t>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Complex problem</a:t>
            </a:r>
          </a:p>
          <a:p>
            <a:r>
              <a:rPr lang="en-US" dirty="0"/>
              <a:t>Specialized techniques called SAT solvers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97CE80F-DF07-4AFC-9E02-E61145E442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4478" y="2714525"/>
            <a:ext cx="5372850" cy="7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2285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343A17-4F1E-4A09-A652-19759750D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Evolutionary algorithms (again)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CCE075C-893A-4031-8E37-F4AA0FE3D6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Internal representation of a candidate solution mixed integer</a:t>
            </a:r>
          </a:p>
          <a:p>
            <a:pPr lvl="1"/>
            <a:r>
              <a:rPr lang="en-US" dirty="0"/>
              <a:t>Requires problem-specific variators (int for int parameters, …)</a:t>
            </a:r>
          </a:p>
          <a:p>
            <a:pPr lvl="1"/>
            <a:r>
              <a:rPr lang="en-US" dirty="0"/>
              <a:t>But in general, it’s relatively straightforward</a:t>
            </a:r>
          </a:p>
          <a:p>
            <a:pPr lvl="1"/>
            <a:r>
              <a:rPr lang="en-US" dirty="0"/>
              <a:t>No guarantee to find the global optimum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1B17C062-F434-4018-AF9F-B5EE58BEF6F9}"/>
              </a:ext>
            </a:extLst>
          </p:cNvPr>
          <p:cNvGrpSpPr/>
          <p:nvPr/>
        </p:nvGrpSpPr>
        <p:grpSpPr>
          <a:xfrm>
            <a:off x="1733684" y="3532695"/>
            <a:ext cx="8724632" cy="2229721"/>
            <a:chOff x="179512" y="479198"/>
            <a:chExt cx="8724632" cy="2229721"/>
          </a:xfrm>
        </p:grpSpPr>
        <p:sp>
          <p:nvSpPr>
            <p:cNvPr id="5" name="Flowchart: Process 4">
              <a:extLst>
                <a:ext uri="{FF2B5EF4-FFF2-40B4-BE49-F238E27FC236}">
                  <a16:creationId xmlns:a16="http://schemas.microsoft.com/office/drawing/2014/main" id="{43E8566B-4EE9-4998-AFCE-9603B774B33D}"/>
                </a:ext>
              </a:extLst>
            </p:cNvPr>
            <p:cNvSpPr/>
            <p:nvPr/>
          </p:nvSpPr>
          <p:spPr>
            <a:xfrm>
              <a:off x="179512" y="1726532"/>
              <a:ext cx="1512000" cy="792088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Generate and evaluate </a:t>
              </a:r>
            </a:p>
            <a:p>
              <a:pPr algn="ctr"/>
              <a:r>
                <a:rPr lang="en-US" sz="1400" dirty="0"/>
                <a:t>initial population</a:t>
              </a:r>
            </a:p>
          </p:txBody>
        </p:sp>
        <p:sp>
          <p:nvSpPr>
            <p:cNvPr id="6" name="Flowchart: Process 5">
              <a:extLst>
                <a:ext uri="{FF2B5EF4-FFF2-40B4-BE49-F238E27FC236}">
                  <a16:creationId xmlns:a16="http://schemas.microsoft.com/office/drawing/2014/main" id="{CB10EDA2-A93F-471B-B021-A47653B35034}"/>
                </a:ext>
              </a:extLst>
            </p:cNvPr>
            <p:cNvSpPr/>
            <p:nvPr/>
          </p:nvSpPr>
          <p:spPr>
            <a:xfrm>
              <a:off x="5663952" y="1726532"/>
              <a:ext cx="1512000" cy="792088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Evaluate new solutions</a:t>
              </a:r>
            </a:p>
          </p:txBody>
        </p:sp>
        <p:sp>
          <p:nvSpPr>
            <p:cNvPr id="7" name="Flowchart: Decision 7">
              <a:extLst>
                <a:ext uri="{FF2B5EF4-FFF2-40B4-BE49-F238E27FC236}">
                  <a16:creationId xmlns:a16="http://schemas.microsoft.com/office/drawing/2014/main" id="{B489FD7B-CD8A-4950-8A51-BB4A59C15A1A}"/>
                </a:ext>
              </a:extLst>
            </p:cNvPr>
            <p:cNvSpPr/>
            <p:nvPr/>
          </p:nvSpPr>
          <p:spPr>
            <a:xfrm>
              <a:off x="1919536" y="1536232"/>
              <a:ext cx="1800200" cy="1172687"/>
            </a:xfrm>
            <a:prstGeom prst="flowChartDecisio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Stop condition reached?</a:t>
              </a:r>
            </a:p>
          </p:txBody>
        </p:sp>
        <p:sp>
          <p:nvSpPr>
            <p:cNvPr id="8" name="Flowchart: Process 9">
              <a:extLst>
                <a:ext uri="{FF2B5EF4-FFF2-40B4-BE49-F238E27FC236}">
                  <a16:creationId xmlns:a16="http://schemas.microsoft.com/office/drawing/2014/main" id="{F5481FFF-725F-415D-BE86-9902C5118B15}"/>
                </a:ext>
              </a:extLst>
            </p:cNvPr>
            <p:cNvSpPr/>
            <p:nvPr/>
          </p:nvSpPr>
          <p:spPr>
            <a:xfrm>
              <a:off x="3935760" y="1726532"/>
              <a:ext cx="1512168" cy="792088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Select parents and create offspring</a:t>
              </a:r>
            </a:p>
          </p:txBody>
        </p:sp>
        <p:sp>
          <p:nvSpPr>
            <p:cNvPr id="9" name="Flowchart: Process 10">
              <a:extLst>
                <a:ext uri="{FF2B5EF4-FFF2-40B4-BE49-F238E27FC236}">
                  <a16:creationId xmlns:a16="http://schemas.microsoft.com/office/drawing/2014/main" id="{7B12E79D-C5C2-4A1F-9ED3-E23D90E779DC}"/>
                </a:ext>
              </a:extLst>
            </p:cNvPr>
            <p:cNvSpPr/>
            <p:nvPr/>
          </p:nvSpPr>
          <p:spPr>
            <a:xfrm>
              <a:off x="7392144" y="1726532"/>
              <a:ext cx="1512000" cy="792088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Remove worst solutions</a:t>
              </a:r>
            </a:p>
          </p:txBody>
        </p:sp>
        <p:sp>
          <p:nvSpPr>
            <p:cNvPr id="10" name="Flowchart: Process 40">
              <a:extLst>
                <a:ext uri="{FF2B5EF4-FFF2-40B4-BE49-F238E27FC236}">
                  <a16:creationId xmlns:a16="http://schemas.microsoft.com/office/drawing/2014/main" id="{703E5D7C-36E0-4B7F-B890-5146B734AC44}"/>
                </a:ext>
              </a:extLst>
            </p:cNvPr>
            <p:cNvSpPr/>
            <p:nvPr/>
          </p:nvSpPr>
          <p:spPr>
            <a:xfrm>
              <a:off x="2063636" y="479198"/>
              <a:ext cx="1512000" cy="792088"/>
            </a:xfrm>
            <a:prstGeom prst="flowChartProcess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Return best solution(s)</a:t>
              </a:r>
            </a:p>
          </p:txBody>
        </p:sp>
        <p:cxnSp>
          <p:nvCxnSpPr>
            <p:cNvPr id="11" name="Straight Arrow Connector 2">
              <a:extLst>
                <a:ext uri="{FF2B5EF4-FFF2-40B4-BE49-F238E27FC236}">
                  <a16:creationId xmlns:a16="http://schemas.microsoft.com/office/drawing/2014/main" id="{46D97A32-890F-44B0-877A-6EC55B51FD41}"/>
                </a:ext>
              </a:extLst>
            </p:cNvPr>
            <p:cNvCxnSpPr>
              <a:stCxn id="5" idx="3"/>
              <a:endCxn id="7" idx="1"/>
            </p:cNvCxnSpPr>
            <p:nvPr/>
          </p:nvCxnSpPr>
          <p:spPr>
            <a:xfrm>
              <a:off x="1691512" y="2122576"/>
              <a:ext cx="22802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6">
              <a:extLst>
                <a:ext uri="{FF2B5EF4-FFF2-40B4-BE49-F238E27FC236}">
                  <a16:creationId xmlns:a16="http://schemas.microsoft.com/office/drawing/2014/main" id="{4C681EEE-429D-4418-8699-6FF16D60FFB6}"/>
                </a:ext>
              </a:extLst>
            </p:cNvPr>
            <p:cNvCxnSpPr>
              <a:stCxn id="7" idx="3"/>
              <a:endCxn id="8" idx="1"/>
            </p:cNvCxnSpPr>
            <p:nvPr/>
          </p:nvCxnSpPr>
          <p:spPr>
            <a:xfrm>
              <a:off x="3719736" y="2122576"/>
              <a:ext cx="21602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1">
              <a:extLst>
                <a:ext uri="{FF2B5EF4-FFF2-40B4-BE49-F238E27FC236}">
                  <a16:creationId xmlns:a16="http://schemas.microsoft.com/office/drawing/2014/main" id="{6A3639D5-0396-4CEB-9A8D-CCDCC94C9BB1}"/>
                </a:ext>
              </a:extLst>
            </p:cNvPr>
            <p:cNvCxnSpPr>
              <a:stCxn id="7" idx="0"/>
              <a:endCxn id="10" idx="2"/>
            </p:cNvCxnSpPr>
            <p:nvPr/>
          </p:nvCxnSpPr>
          <p:spPr>
            <a:xfrm flipV="1">
              <a:off x="2819636" y="1271286"/>
              <a:ext cx="0" cy="26494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5">
              <a:extLst>
                <a:ext uri="{FF2B5EF4-FFF2-40B4-BE49-F238E27FC236}">
                  <a16:creationId xmlns:a16="http://schemas.microsoft.com/office/drawing/2014/main" id="{CE059A3D-884A-434F-95C3-ABC214B11C38}"/>
                </a:ext>
              </a:extLst>
            </p:cNvPr>
            <p:cNvCxnSpPr>
              <a:stCxn id="8" idx="3"/>
              <a:endCxn id="6" idx="1"/>
            </p:cNvCxnSpPr>
            <p:nvPr/>
          </p:nvCxnSpPr>
          <p:spPr>
            <a:xfrm>
              <a:off x="5447928" y="2122576"/>
              <a:ext cx="216024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20">
              <a:extLst>
                <a:ext uri="{FF2B5EF4-FFF2-40B4-BE49-F238E27FC236}">
                  <a16:creationId xmlns:a16="http://schemas.microsoft.com/office/drawing/2014/main" id="{7BA9EA46-1C96-40EE-B5CC-AA6B05E66E75}"/>
                </a:ext>
              </a:extLst>
            </p:cNvPr>
            <p:cNvCxnSpPr>
              <a:stCxn id="6" idx="3"/>
              <a:endCxn id="9" idx="1"/>
            </p:cNvCxnSpPr>
            <p:nvPr/>
          </p:nvCxnSpPr>
          <p:spPr>
            <a:xfrm>
              <a:off x="7175952" y="2122576"/>
              <a:ext cx="21619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Elbow Connector 27">
              <a:extLst>
                <a:ext uri="{FF2B5EF4-FFF2-40B4-BE49-F238E27FC236}">
                  <a16:creationId xmlns:a16="http://schemas.microsoft.com/office/drawing/2014/main" id="{4263DBE2-98EC-4F7D-9F6F-B6CA21E90E21}"/>
                </a:ext>
              </a:extLst>
            </p:cNvPr>
            <p:cNvCxnSpPr>
              <a:stCxn id="9" idx="2"/>
              <a:endCxn id="7" idx="2"/>
            </p:cNvCxnSpPr>
            <p:nvPr/>
          </p:nvCxnSpPr>
          <p:spPr>
            <a:xfrm rot="5400000">
              <a:off x="5388741" y="-50485"/>
              <a:ext cx="190299" cy="5328508"/>
            </a:xfrm>
            <a:prstGeom prst="bentConnector3">
              <a:avLst>
                <a:gd name="adj1" fmla="val 220127"/>
              </a:avLst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29">
              <a:extLst>
                <a:ext uri="{FF2B5EF4-FFF2-40B4-BE49-F238E27FC236}">
                  <a16:creationId xmlns:a16="http://schemas.microsoft.com/office/drawing/2014/main" id="{3E022244-1C2A-4250-A9CA-276D601AF4D4}"/>
                </a:ext>
              </a:extLst>
            </p:cNvPr>
            <p:cNvSpPr txBox="1"/>
            <p:nvPr/>
          </p:nvSpPr>
          <p:spPr>
            <a:xfrm>
              <a:off x="2843808" y="1268760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Yes</a:t>
              </a:r>
            </a:p>
          </p:txBody>
        </p:sp>
        <p:sp>
          <p:nvSpPr>
            <p:cNvPr id="18" name="TextBox 32">
              <a:extLst>
                <a:ext uri="{FF2B5EF4-FFF2-40B4-BE49-F238E27FC236}">
                  <a16:creationId xmlns:a16="http://schemas.microsoft.com/office/drawing/2014/main" id="{EBADCFA1-9A0A-4226-92DB-3F21389589A8}"/>
                </a:ext>
              </a:extLst>
            </p:cNvPr>
            <p:cNvSpPr txBox="1"/>
            <p:nvPr/>
          </p:nvSpPr>
          <p:spPr>
            <a:xfrm>
              <a:off x="3491880" y="2195572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No</a:t>
              </a:r>
            </a:p>
          </p:txBody>
        </p:sp>
      </p:grpSp>
      <p:sp>
        <p:nvSpPr>
          <p:cNvPr id="19" name="Bulle narrative : rectangle 18">
            <a:extLst>
              <a:ext uri="{FF2B5EF4-FFF2-40B4-BE49-F238E27FC236}">
                <a16:creationId xmlns:a16="http://schemas.microsoft.com/office/drawing/2014/main" id="{6A302E38-2701-458B-A3D1-467C8B414CE6}"/>
              </a:ext>
            </a:extLst>
          </p:cNvPr>
          <p:cNvSpPr/>
          <p:nvPr/>
        </p:nvSpPr>
        <p:spPr>
          <a:xfrm>
            <a:off x="7381730" y="3372822"/>
            <a:ext cx="3313911" cy="1172687"/>
          </a:xfrm>
          <a:prstGeom prst="wedgeRectCallout">
            <a:avLst>
              <a:gd name="adj1" fmla="val -66558"/>
              <a:gd name="adj2" fmla="val 80697"/>
            </a:avLst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Modify candidate solutions, must create valid solutions (e.g. integer values)</a:t>
            </a:r>
          </a:p>
        </p:txBody>
      </p:sp>
      <p:sp>
        <p:nvSpPr>
          <p:cNvPr id="20" name="Bulle narrative : rectangle 19">
            <a:extLst>
              <a:ext uri="{FF2B5EF4-FFF2-40B4-BE49-F238E27FC236}">
                <a16:creationId xmlns:a16="http://schemas.microsoft.com/office/drawing/2014/main" id="{59DB4836-D64B-4896-BA5D-BFA54D4625CB}"/>
              </a:ext>
            </a:extLst>
          </p:cNvPr>
          <p:cNvSpPr/>
          <p:nvPr/>
        </p:nvSpPr>
        <p:spPr>
          <a:xfrm>
            <a:off x="252848" y="3563121"/>
            <a:ext cx="2311237" cy="792088"/>
          </a:xfrm>
          <a:prstGeom prst="wedgeRectCallout">
            <a:avLst>
              <a:gd name="adj1" fmla="val 26616"/>
              <a:gd name="adj2" fmla="val 1136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Appropriate random sampling</a:t>
            </a:r>
          </a:p>
        </p:txBody>
      </p:sp>
    </p:spTree>
    <p:extLst>
      <p:ext uri="{BB962C8B-B14F-4D97-AF65-F5344CB8AC3E}">
        <p14:creationId xmlns:p14="http://schemas.microsoft.com/office/powerpoint/2010/main" val="32149445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53E8A05-42BD-489E-BF5F-958C213739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CEB63DBD-0FC0-4057-AC92-1717C1D0ED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Bibliography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 err="1"/>
              <a:t>Kochenderfer</a:t>
            </a:r>
            <a:r>
              <a:rPr lang="en-US" dirty="0"/>
              <a:t> &amp; Wheeler, </a:t>
            </a:r>
            <a:r>
              <a:rPr lang="en-US" i="1" dirty="0"/>
              <a:t>Algorithms for Optimization</a:t>
            </a:r>
            <a:r>
              <a:rPr lang="en-US" dirty="0"/>
              <a:t>, MIT Press, 2019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 err="1"/>
              <a:t>Vanderbei</a:t>
            </a:r>
            <a:r>
              <a:rPr lang="en-US" dirty="0"/>
              <a:t>, </a:t>
            </a:r>
            <a:r>
              <a:rPr lang="en-US" i="1" dirty="0"/>
              <a:t>Linear Programming: Foundations and Extensions</a:t>
            </a:r>
            <a:r>
              <a:rPr lang="en-US" dirty="0"/>
              <a:t>, 2014</a:t>
            </a:r>
            <a:br>
              <a:rPr lang="en-US" dirty="0"/>
            </a:br>
            <a:r>
              <a:rPr lang="en-US" dirty="0"/>
              <a:t>- Hamano et al., </a:t>
            </a:r>
            <a:r>
              <a:rPr lang="en-US" i="1" dirty="0"/>
              <a:t>CMA-ES with Margin: Lower-Bounding Marginal Probability for Mixed-Integer Black-Box Optimization</a:t>
            </a:r>
            <a:r>
              <a:rPr lang="en-US" dirty="0"/>
              <a:t>, 2022</a:t>
            </a:r>
            <a:br>
              <a:rPr lang="en-US" dirty="0"/>
            </a:br>
            <a:r>
              <a:rPr lang="en-US" dirty="0"/>
              <a:t>- Applegate et al., </a:t>
            </a:r>
            <a:r>
              <a:rPr lang="en-US" i="1" dirty="0"/>
              <a:t>Solution of a Min-Max Vehicle Routing Problem</a:t>
            </a:r>
            <a:r>
              <a:rPr lang="en-US" dirty="0"/>
              <a:t>, 2002</a:t>
            </a:r>
            <a:endParaRPr lang="en-US" i="1" dirty="0"/>
          </a:p>
          <a:p>
            <a:r>
              <a:rPr lang="en-US" sz="1200" dirty="0"/>
              <a:t>Images: unless otherwise stated, I stole them from the Internet. I hope they are not copyrighted, or that their use falls under the Fair Use clause, and if not, I am sorry. Please don’t sue me.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6E214693-AB7E-4C54-8D7C-0391735F7C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14D43F9-35B6-46FA-B5D4-8F2F1AA72E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009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Definition of discrete optimization</a:t>
            </a:r>
          </a:p>
          <a:p>
            <a:r>
              <a:rPr lang="en-US" dirty="0"/>
              <a:t>Combinatorial optimization</a:t>
            </a:r>
          </a:p>
          <a:p>
            <a:r>
              <a:rPr lang="en-US" dirty="0"/>
              <a:t>Mixed-integer linear programming</a:t>
            </a:r>
          </a:p>
          <a:p>
            <a:r>
              <a:rPr lang="en-US" dirty="0"/>
              <a:t>SAT solvers (Boolean satisfiability problem)</a:t>
            </a:r>
          </a:p>
          <a:p>
            <a:r>
              <a:rPr lang="en-US" dirty="0"/>
              <a:t>Evolutionary algorithms (again)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349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E79106-0B5A-4104-8F27-532F8F33D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discrete optimization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025D74E4-A624-47B1-BCF0-C31EB2919A1B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dirty="0"/>
                  <a:t>Some (or all) variables values are in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It is commonly assumed that variable values can be sorted</a:t>
                </a:r>
              </a:p>
              <a:p>
                <a:pPr lvl="1"/>
                <a:r>
                  <a:rPr lang="en-US" dirty="0"/>
                  <a:t>If we can enumerate all candidates, </a:t>
                </a:r>
                <a:r>
                  <a:rPr lang="en-US" b="1" dirty="0"/>
                  <a:t>combinatorial optimization</a:t>
                </a:r>
              </a:p>
              <a:p>
                <a:endParaRPr lang="en-US" dirty="0"/>
              </a:p>
              <a:p>
                <a:r>
                  <a:rPr lang="en-US" dirty="0"/>
                  <a:t>Example: mixed integer sphere</a:t>
                </a:r>
              </a:p>
              <a:p>
                <a:pPr marL="0" indent="0">
                  <a:buNone/>
                </a:pPr>
                <a:r>
                  <a:rPr lang="it-IT" b="0" dirty="0"/>
                  <a:t>	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it-IT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it-IT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025D74E4-A624-47B1-BCF0-C31EB2919A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1333" t="-2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7257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E79106-0B5A-4104-8F27-532F8F33D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discrete optimization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025D74E4-A624-47B1-BCF0-C31EB2919A1B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dirty="0"/>
                  <a:t>Variable values could also be </a:t>
                </a:r>
                <a:r>
                  <a:rPr lang="en-US" b="1" dirty="0"/>
                  <a:t>categorical</a:t>
                </a:r>
              </a:p>
              <a:p>
                <a:pPr lvl="1"/>
                <a:r>
                  <a:rPr lang="en-US" dirty="0"/>
                  <a:t>E.g. x={red, green, blue}; there is no default way of sorting</a:t>
                </a:r>
              </a:p>
              <a:p>
                <a:pPr lvl="1"/>
                <a:r>
                  <a:rPr lang="en-US" dirty="0"/>
                  <a:t>Some algorithms can manage them natively</a:t>
                </a:r>
              </a:p>
              <a:p>
                <a:pPr lvl="1"/>
                <a:r>
                  <a:rPr lang="en-US" dirty="0"/>
                  <a:t>Others encode them as </a:t>
                </a:r>
                <a:r>
                  <a:rPr lang="en-US" b="1" dirty="0"/>
                  <a:t>bitstrings</a:t>
                </a:r>
                <a:r>
                  <a:rPr lang="en-US" dirty="0"/>
                  <a:t> with constraints</a:t>
                </a:r>
              </a:p>
              <a:p>
                <a:pPr lvl="1"/>
                <a:r>
                  <a:rPr lang="en-US" dirty="0"/>
                  <a:t>In ML sometimes called “one-hot encoding”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Example: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025D74E4-A624-47B1-BCF0-C31EB2919A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1333" t="-27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6452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5325FB-C901-4A83-97DA-F0FBFDB3C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Discrete optimization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1D89480-BBFB-4A67-A0D9-DFEE6C86DC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Trivial (and </a:t>
            </a:r>
            <a:r>
              <a:rPr lang="en-US" i="1" dirty="0"/>
              <a:t>ineffective</a:t>
            </a:r>
            <a:r>
              <a:rPr lang="en-US" dirty="0"/>
              <a:t>) solution</a:t>
            </a:r>
          </a:p>
          <a:p>
            <a:pPr lvl="1"/>
            <a:r>
              <a:rPr lang="en-US" dirty="0"/>
              <a:t>“Relax” the problem into a continuous one</a:t>
            </a:r>
          </a:p>
          <a:p>
            <a:pPr lvl="1"/>
            <a:r>
              <a:rPr lang="en-US" dirty="0"/>
              <a:t>Round up variable values of best solution to the closest integer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2CCFC91-A39E-4588-BF6A-C3A57F33D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3418" y="3018346"/>
            <a:ext cx="4204780" cy="3080829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CAC742E-8BC5-4BE9-A9D5-CC27CCD071DB}"/>
              </a:ext>
            </a:extLst>
          </p:cNvPr>
          <p:cNvSpPr txBox="1"/>
          <p:nvPr/>
        </p:nvSpPr>
        <p:spPr>
          <a:xfrm>
            <a:off x="2573516" y="3244334"/>
            <a:ext cx="1536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Integer values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CF1E41ED-FF97-4A45-A083-C5979B608094}"/>
              </a:ext>
            </a:extLst>
          </p:cNvPr>
          <p:cNvCxnSpPr/>
          <p:nvPr/>
        </p:nvCxnSpPr>
        <p:spPr>
          <a:xfrm>
            <a:off x="4138367" y="3429000"/>
            <a:ext cx="405353" cy="1437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70CA02D4-DF20-484E-A67B-22A36FCA9DFD}"/>
              </a:ext>
            </a:extLst>
          </p:cNvPr>
          <p:cNvCxnSpPr>
            <a:cxnSpLocks/>
          </p:cNvCxnSpPr>
          <p:nvPr/>
        </p:nvCxnSpPr>
        <p:spPr>
          <a:xfrm>
            <a:off x="4110087" y="3429000"/>
            <a:ext cx="1423447" cy="10393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783BD7DB-01B8-4A27-83CB-9A5E0EE37BD4}"/>
              </a:ext>
            </a:extLst>
          </p:cNvPr>
          <p:cNvSpPr txBox="1"/>
          <p:nvPr/>
        </p:nvSpPr>
        <p:spPr>
          <a:xfrm>
            <a:off x="7957793" y="3017676"/>
            <a:ext cx="3853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Area of search space within boundaries</a:t>
            </a: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21EF23A0-5F1E-4178-A615-37572AC72004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6730739" y="3202342"/>
            <a:ext cx="1227054" cy="3704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3790FC79-7906-449D-83FA-AE015DC4EC90}"/>
              </a:ext>
            </a:extLst>
          </p:cNvPr>
          <p:cNvSpPr txBox="1"/>
          <p:nvPr/>
        </p:nvSpPr>
        <p:spPr>
          <a:xfrm>
            <a:off x="8276734" y="5099901"/>
            <a:ext cx="30260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Best value found (but the variable is not an integer!)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C9E48748-BA48-4E22-B2D9-0E10EEA078EF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7008496" y="5202555"/>
            <a:ext cx="1268238" cy="2205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89FC09C-E02D-4480-9288-E337AA8A6CCE}"/>
                  </a:ext>
                </a:extLst>
              </p:cNvPr>
              <p:cNvSpPr/>
              <p:nvPr/>
            </p:nvSpPr>
            <p:spPr>
              <a:xfrm>
                <a:off x="2234578" y="5202555"/>
                <a:ext cx="2587232" cy="84335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sz="2400" b="0" i="0" smtClean="0">
                              <a:latin typeface="Cambria Math" panose="02040503050406030204" pitchFamily="18" charset="0"/>
                            </a:rPr>
                            <m:t>argmin</m:t>
                          </m:r>
                        </m:fName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it-IT" sz="24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89FC09C-E02D-4480-9288-E337AA8A6C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4578" y="5202555"/>
                <a:ext cx="2587232" cy="8433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5309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1B60FC-8237-4A7A-AE70-9D953CD62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 and bound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736BCAF-06E4-4B9E-B33F-C1214BA312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If you can enumerate all possible solutions of a problem</a:t>
            </a:r>
          </a:p>
          <a:p>
            <a:r>
              <a:rPr lang="en-US" dirty="0"/>
              <a:t>Exhaustive approach: evaluate them all, find global optimum</a:t>
            </a:r>
          </a:p>
          <a:p>
            <a:r>
              <a:rPr lang="en-US" dirty="0"/>
              <a:t>Branch &amp; Bound guarantees finding the global optimum</a:t>
            </a:r>
          </a:p>
          <a:p>
            <a:pPr lvl="1"/>
            <a:r>
              <a:rPr lang="en-US" dirty="0"/>
              <a:t>Without exploring everything, creates a tree</a:t>
            </a:r>
          </a:p>
          <a:p>
            <a:pPr lvl="1"/>
            <a:r>
              <a:rPr lang="en-US" dirty="0"/>
              <a:t>Branch: divide search space into partitions with extra constraints</a:t>
            </a:r>
          </a:p>
          <a:p>
            <a:pPr lvl="1"/>
            <a:r>
              <a:rPr lang="en-US" dirty="0"/>
              <a:t>Bound: compute lower bound for a partition, linear programming</a:t>
            </a:r>
          </a:p>
          <a:p>
            <a:pPr lvl="1"/>
            <a:r>
              <a:rPr lang="en-US" dirty="0"/>
              <a:t>Pruning: decide what branches are not worthy of being explored</a:t>
            </a:r>
          </a:p>
        </p:txBody>
      </p:sp>
    </p:spTree>
    <p:extLst>
      <p:ext uri="{BB962C8B-B14F-4D97-AF65-F5344CB8AC3E}">
        <p14:creationId xmlns:p14="http://schemas.microsoft.com/office/powerpoint/2010/main" val="305770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36A9BF-E262-4AEF-BED6-9A6EA4040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 and bound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B1535F5-03CD-4872-838B-84939F630E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F021E78-87F4-4632-8924-C20D656691DD}"/>
                  </a:ext>
                </a:extLst>
              </p:cNvPr>
              <p:cNvSpPr/>
              <p:nvPr/>
            </p:nvSpPr>
            <p:spPr>
              <a:xfrm>
                <a:off x="2894029" y="2271860"/>
                <a:ext cx="6702458" cy="345021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it-IT" sz="32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it-IT" sz="3200" b="1" i="0" smtClean="0">
                              <a:latin typeface="Cambria Math" panose="02040503050406030204" pitchFamily="18" charset="0"/>
                            </a:rPr>
                            <m:t>𝐚𝐫𝐠𝐦𝐚𝐱</m:t>
                          </m:r>
                          <m:r>
                            <a:rPr lang="it-IT" sz="3200" b="1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r>
                            <a:rPr lang="it-IT" sz="3200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  <m:d>
                            <m:dPr>
                              <m:ctrlPr>
                                <a:rPr lang="it-IT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sz="3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32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it-IT" sz="32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it-IT" sz="32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it-IT" sz="3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32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it-IT" sz="32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  <m:r>
                            <a:rPr lang="it-IT" sz="32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t-IT" sz="32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  <m:sSub>
                            <m:sSubPr>
                              <m:ctrlPr>
                                <a:rPr lang="it-IT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32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it-IT" sz="32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it-IT" sz="32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sz="3200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  <m:sSub>
                            <m:sSubPr>
                              <m:ctrlPr>
                                <a:rPr lang="it-IT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32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it-IT" sz="32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sz="3200" b="1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≤5</m:t>
                      </m:r>
                    </m:oMath>
                  </m:oMathPara>
                </a14:m>
                <a:endParaRPr lang="it-IT" sz="3200" b="0" dirty="0"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4</m:t>
                      </m:r>
                      <m:sSub>
                        <m:sSub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+7</m:t>
                      </m:r>
                      <m:sSub>
                        <m:sSub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≤28</m:t>
                      </m:r>
                    </m:oMath>
                  </m:oMathPara>
                </a14:m>
                <a:endParaRPr lang="en-US" sz="32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32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ℕ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F021E78-87F4-4632-8924-C20D656691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4029" y="2271860"/>
                <a:ext cx="6702458" cy="34502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8581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36A9BF-E262-4AEF-BED6-9A6EA4040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 and bound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B1535F5-03CD-4872-838B-84939F630E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F021E78-87F4-4632-8924-C20D656691DD}"/>
                  </a:ext>
                </a:extLst>
              </p:cNvPr>
              <p:cNvSpPr/>
              <p:nvPr/>
            </p:nvSpPr>
            <p:spPr>
              <a:xfrm>
                <a:off x="2894029" y="2271860"/>
                <a:ext cx="6702458" cy="345021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it-IT" sz="32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it-IT" sz="3200" b="1" i="0" smtClean="0">
                              <a:latin typeface="Cambria Math" panose="02040503050406030204" pitchFamily="18" charset="0"/>
                            </a:rPr>
                            <m:t>𝐚𝐫𝐠𝐦𝐚𝐱</m:t>
                          </m:r>
                          <m:r>
                            <a:rPr lang="it-IT" sz="3200" b="1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r>
                            <a:rPr lang="it-IT" sz="3200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  <m:d>
                            <m:dPr>
                              <m:ctrlPr>
                                <a:rPr lang="it-IT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sz="3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32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it-IT" sz="32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it-IT" sz="32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it-IT" sz="3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32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it-IT" sz="32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  <m:r>
                            <a:rPr lang="it-IT" sz="32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t-IT" sz="32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  <m:sSub>
                            <m:sSubPr>
                              <m:ctrlPr>
                                <a:rPr lang="it-IT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32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it-IT" sz="32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it-IT" sz="32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sz="3200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  <m:sSub>
                            <m:sSubPr>
                              <m:ctrlPr>
                                <a:rPr lang="it-IT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32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it-IT" sz="32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sz="3200" b="1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≤5</m:t>
                      </m:r>
                    </m:oMath>
                  </m:oMathPara>
                </a14:m>
                <a:endParaRPr lang="it-IT" sz="3200" b="0" dirty="0"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4</m:t>
                      </m:r>
                      <m:sSub>
                        <m:sSub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+7</m:t>
                      </m:r>
                      <m:sSub>
                        <m:sSub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≤28</m:t>
                      </m:r>
                    </m:oMath>
                  </m:oMathPara>
                </a14:m>
                <a:endParaRPr lang="en-US" sz="32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32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32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it-IT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it-IT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ℕ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F021E78-87F4-4632-8924-C20D656691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4029" y="2271860"/>
                <a:ext cx="6702458" cy="34502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Bulle narrative : rectangle 4">
                <a:extLst>
                  <a:ext uri="{FF2B5EF4-FFF2-40B4-BE49-F238E27FC236}">
                    <a16:creationId xmlns:a16="http://schemas.microsoft.com/office/drawing/2014/main" id="{92BE36E7-83FE-4F6E-811A-971FD87EEF09}"/>
                  </a:ext>
                </a:extLst>
              </p:cNvPr>
              <p:cNvSpPr/>
              <p:nvPr/>
            </p:nvSpPr>
            <p:spPr>
              <a:xfrm>
                <a:off x="7122343" y="451776"/>
                <a:ext cx="3724374" cy="1753385"/>
              </a:xfrm>
              <a:prstGeom prst="wedgeRectCallout">
                <a:avLst>
                  <a:gd name="adj1" fmla="val -54244"/>
                  <a:gd name="adj2" fmla="val 73790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=27.67</m:t>
                      </m:r>
                    </m:oMath>
                  </m:oMathPara>
                </a14:m>
                <a:endParaRPr lang="it-IT" sz="28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=2.33</m:t>
                      </m:r>
                    </m:oMath>
                  </m:oMathPara>
                </a14:m>
                <a:endParaRPr lang="en-US" sz="28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=2.67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Bulle narrative : rectangle 4">
                <a:extLst>
                  <a:ext uri="{FF2B5EF4-FFF2-40B4-BE49-F238E27FC236}">
                    <a16:creationId xmlns:a16="http://schemas.microsoft.com/office/drawing/2014/main" id="{92BE36E7-83FE-4F6E-811A-971FD87EEF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2343" y="451776"/>
                <a:ext cx="3724374" cy="1753385"/>
              </a:xfrm>
              <a:prstGeom prst="wedgeRectCallout">
                <a:avLst>
                  <a:gd name="adj1" fmla="val -54244"/>
                  <a:gd name="adj2" fmla="val 73790"/>
                </a:avLst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5069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A2D5532-E283-4633-BA5D-7B317727E67F}"/>
                  </a:ext>
                </a:extLst>
              </p:cNvPr>
              <p:cNvSpPr/>
              <p:nvPr/>
            </p:nvSpPr>
            <p:spPr>
              <a:xfrm>
                <a:off x="7596433" y="3112551"/>
                <a:ext cx="3261675" cy="115779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it-IT" sz="16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it-IT" sz="1600" b="1" i="0" smtClean="0">
                              <a:latin typeface="Cambria Math" panose="02040503050406030204" pitchFamily="18" charset="0"/>
                            </a:rPr>
                            <m:t>𝐚𝐫𝐠𝐦𝐚𝐱</m:t>
                          </m:r>
                        </m:fName>
                        <m:e>
                          <m:r>
                            <a:rPr lang="it-IT" sz="1600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  <m:d>
                            <m:dPr>
                              <m:ctrlP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6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it-IT" sz="16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it-IT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6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it-IT" sz="16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  <m:r>
                            <a:rPr lang="it-IT" sz="16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t-IT" sz="16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  <m:sSub>
                            <m:sSubPr>
                              <m:ctrlP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it-IT" sz="16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sz="1600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  <m:sSub>
                            <m:sSubPr>
                              <m:ctrlP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sz="1600" b="1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≤5</m:t>
                      </m:r>
                    </m:oMath>
                  </m:oMathPara>
                </a14:m>
                <a:endParaRPr lang="it-IT" sz="1600" b="0" dirty="0"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4</m:t>
                      </m:r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+7</m:t>
                      </m:r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≤28</m:t>
                      </m:r>
                    </m:oMath>
                  </m:oMathPara>
                </a14:m>
                <a:endParaRPr lang="en-US" sz="16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A2D5532-E283-4633-BA5D-7B317727E6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6433" y="3112551"/>
                <a:ext cx="3261675" cy="115779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423358D-57A4-498C-ABC9-C2BDA3890DBF}"/>
                  </a:ext>
                </a:extLst>
              </p:cNvPr>
              <p:cNvSpPr/>
              <p:nvPr/>
            </p:nvSpPr>
            <p:spPr>
              <a:xfrm>
                <a:off x="1398308" y="3112551"/>
                <a:ext cx="3261675" cy="115779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it-IT" sz="16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it-IT" sz="1600" b="1" i="0" smtClean="0">
                              <a:latin typeface="Cambria Math" panose="02040503050406030204" pitchFamily="18" charset="0"/>
                            </a:rPr>
                            <m:t>𝐚𝐫𝐠𝐦𝐚𝐱</m:t>
                          </m:r>
                        </m:fName>
                        <m:e>
                          <m:r>
                            <a:rPr lang="it-IT" sz="1600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  <m:d>
                            <m:dPr>
                              <m:ctrlP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6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it-IT" sz="16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it-IT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6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it-IT" sz="16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  <m:r>
                            <a:rPr lang="it-IT" sz="16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t-IT" sz="16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  <m:sSub>
                            <m:sSubPr>
                              <m:ctrlP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it-IT" sz="16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sz="1600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  <m:sSub>
                            <m:sSubPr>
                              <m:ctrlP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sz="1600" b="1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≤5</m:t>
                      </m:r>
                    </m:oMath>
                  </m:oMathPara>
                </a14:m>
                <a:endParaRPr lang="it-IT" sz="1600" b="0" dirty="0"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4</m:t>
                      </m:r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+7</m:t>
                      </m:r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≤28</m:t>
                      </m:r>
                    </m:oMath>
                  </m:oMathPara>
                </a14:m>
                <a:endParaRPr lang="en-US" sz="16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423358D-57A4-498C-ABC9-C2BDA3890D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8308" y="3112551"/>
                <a:ext cx="3261675" cy="11577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re 1">
            <a:extLst>
              <a:ext uri="{FF2B5EF4-FFF2-40B4-BE49-F238E27FC236}">
                <a16:creationId xmlns:a16="http://schemas.microsoft.com/office/drawing/2014/main" id="{0E36A9BF-E262-4AEF-BED6-9A6EA4040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 and bound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F021E78-87F4-4632-8924-C20D656691DD}"/>
                  </a:ext>
                </a:extLst>
              </p:cNvPr>
              <p:cNvSpPr/>
              <p:nvPr/>
            </p:nvSpPr>
            <p:spPr>
              <a:xfrm>
                <a:off x="4465162" y="1233578"/>
                <a:ext cx="3261675" cy="98038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it-IT" sz="16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it-IT" sz="1600" b="1" i="0" smtClean="0">
                              <a:latin typeface="Cambria Math" panose="02040503050406030204" pitchFamily="18" charset="0"/>
                            </a:rPr>
                            <m:t>𝐚𝐫𝐠𝐦𝐚𝐱</m:t>
                          </m:r>
                        </m:fName>
                        <m:e>
                          <m:r>
                            <a:rPr lang="it-IT" sz="1600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  <m:d>
                            <m:dPr>
                              <m:ctrlP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6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it-IT" sz="16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it-IT" sz="16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600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it-IT" sz="1600" b="1" i="1" smtClean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e>
                          </m:d>
                          <m:r>
                            <a:rPr lang="it-IT" sz="16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t-IT" sz="16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  <m:sSub>
                            <m:sSubPr>
                              <m:ctrlP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it-IT" sz="16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sz="1600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  <m:sSub>
                            <m:sSubPr>
                              <m:ctrlP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it-IT" sz="16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sz="1600" b="1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≤5</m:t>
                      </m:r>
                    </m:oMath>
                  </m:oMathPara>
                </a14:m>
                <a:endParaRPr lang="it-IT" sz="1600" b="0" dirty="0"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4</m:t>
                      </m:r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+7</m:t>
                      </m:r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≤28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F021E78-87F4-4632-8924-C20D656691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5162" y="1233578"/>
                <a:ext cx="3261675" cy="9803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Bulle narrative : rectangle 5">
                <a:extLst>
                  <a:ext uri="{FF2B5EF4-FFF2-40B4-BE49-F238E27FC236}">
                    <a16:creationId xmlns:a16="http://schemas.microsoft.com/office/drawing/2014/main" id="{2803379A-13A9-4D79-97F3-57D0055B8CDB}"/>
                  </a:ext>
                </a:extLst>
              </p:cNvPr>
              <p:cNvSpPr/>
              <p:nvPr/>
            </p:nvSpPr>
            <p:spPr>
              <a:xfrm>
                <a:off x="7645137" y="223577"/>
                <a:ext cx="2051509" cy="980387"/>
              </a:xfrm>
              <a:prstGeom prst="wedgeRectCallout">
                <a:avLst>
                  <a:gd name="adj1" fmla="val -54244"/>
                  <a:gd name="adj2" fmla="val 73790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=27.67</m:t>
                      </m:r>
                    </m:oMath>
                  </m:oMathPara>
                </a14:m>
                <a:endParaRPr lang="it-IT" sz="16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=2.33</m:t>
                      </m:r>
                    </m:oMath>
                  </m:oMathPara>
                </a14:m>
                <a:endParaRPr lang="en-US" sz="16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it-IT" sz="1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it-IT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16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it-IT" sz="16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it-IT" sz="1600" b="1" i="1" smtClean="0">
                          <a:latin typeface="Cambria Math" panose="02040503050406030204" pitchFamily="18" charset="0"/>
                        </a:rPr>
                        <m:t>𝟔𝟕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6" name="Bulle narrative : rectangle 5">
                <a:extLst>
                  <a:ext uri="{FF2B5EF4-FFF2-40B4-BE49-F238E27FC236}">
                    <a16:creationId xmlns:a16="http://schemas.microsoft.com/office/drawing/2014/main" id="{2803379A-13A9-4D79-97F3-57D0055B8C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5137" y="223577"/>
                <a:ext cx="2051509" cy="980387"/>
              </a:xfrm>
              <a:prstGeom prst="wedgeRectCallout">
                <a:avLst>
                  <a:gd name="adj1" fmla="val -54244"/>
                  <a:gd name="adj2" fmla="val 73790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E94B85DB-CCE8-427B-8EDC-9C824313C1D1}"/>
              </a:ext>
            </a:extLst>
          </p:cNvPr>
          <p:cNvCxnSpPr>
            <a:cxnSpLocks/>
            <a:stCxn id="4" idx="2"/>
            <a:endCxn id="13" idx="0"/>
          </p:cNvCxnSpPr>
          <p:nvPr/>
        </p:nvCxnSpPr>
        <p:spPr>
          <a:xfrm flipH="1">
            <a:off x="3029146" y="2213965"/>
            <a:ext cx="3066854" cy="8985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84DC769E-434B-44A4-8861-E430CE45B9A0}"/>
              </a:ext>
            </a:extLst>
          </p:cNvPr>
          <p:cNvCxnSpPr>
            <a:cxnSpLocks/>
            <a:stCxn id="4" idx="2"/>
            <a:endCxn id="16" idx="0"/>
          </p:cNvCxnSpPr>
          <p:nvPr/>
        </p:nvCxnSpPr>
        <p:spPr>
          <a:xfrm>
            <a:off x="6096000" y="2213965"/>
            <a:ext cx="3131271" cy="8985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0ED3831-AD8C-4270-B247-1E7E872CE6B0}"/>
                  </a:ext>
                </a:extLst>
              </p:cNvPr>
              <p:cNvSpPr/>
              <p:nvPr/>
            </p:nvSpPr>
            <p:spPr>
              <a:xfrm>
                <a:off x="4253846" y="2437799"/>
                <a:ext cx="865694" cy="46436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≤2</m:t>
                      </m:r>
                    </m:oMath>
                  </m:oMathPara>
                </a14:m>
                <a:endParaRPr lang="it-IT" sz="16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0ED3831-AD8C-4270-B247-1E7E872CE6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3846" y="2437799"/>
                <a:ext cx="865694" cy="46436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4DD5983-7B1E-40ED-9866-712C8185824B}"/>
                  </a:ext>
                </a:extLst>
              </p:cNvPr>
              <p:cNvSpPr/>
              <p:nvPr/>
            </p:nvSpPr>
            <p:spPr>
              <a:xfrm>
                <a:off x="7163586" y="2415863"/>
                <a:ext cx="865694" cy="46436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≥3</m:t>
                      </m:r>
                    </m:oMath>
                  </m:oMathPara>
                </a14:m>
                <a:endParaRPr lang="it-IT" sz="16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4DD5983-7B1E-40ED-9866-712C818582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3586" y="2415863"/>
                <a:ext cx="865694" cy="46436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388843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1166</Words>
  <Application>Microsoft Office PowerPoint</Application>
  <PresentationFormat>Grand écran</PresentationFormat>
  <Paragraphs>213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Raleway</vt:lpstr>
      <vt:lpstr>Thème Office</vt:lpstr>
      <vt:lpstr>Discrete optimization</vt:lpstr>
      <vt:lpstr>Outline</vt:lpstr>
      <vt:lpstr>Definition of discrete optimization</vt:lpstr>
      <vt:lpstr>Definition of discrete optimization</vt:lpstr>
      <vt:lpstr>Discrete optimization</vt:lpstr>
      <vt:lpstr>Branch and bound</vt:lpstr>
      <vt:lpstr>Branch and bound</vt:lpstr>
      <vt:lpstr>Branch and bound</vt:lpstr>
      <vt:lpstr>Branch and bound</vt:lpstr>
      <vt:lpstr>Branch and bound</vt:lpstr>
      <vt:lpstr>Branch and bound</vt:lpstr>
      <vt:lpstr>Branch and bound</vt:lpstr>
      <vt:lpstr>Traveling salesman problem</vt:lpstr>
      <vt:lpstr>Traveling salesman problem</vt:lpstr>
      <vt:lpstr>Traveling salesman problem</vt:lpstr>
      <vt:lpstr>Mixed-integer linear programming</vt:lpstr>
      <vt:lpstr>Boolean satisfiability (SAT solvers)</vt:lpstr>
      <vt:lpstr>Evolutionary algorithms (again)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Alberto Tonda</dc:creator>
  <cp:lastModifiedBy>Alberto Tonda</cp:lastModifiedBy>
  <cp:revision>107</cp:revision>
  <dcterms:created xsi:type="dcterms:W3CDTF">2020-06-05T13:14:31Z</dcterms:created>
  <dcterms:modified xsi:type="dcterms:W3CDTF">2024-05-23T07:51:15Z</dcterms:modified>
</cp:coreProperties>
</file>