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7" r:id="rId2"/>
    <p:sldId id="258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88" r:id="rId13"/>
    <p:sldId id="289" r:id="rId14"/>
    <p:sldId id="325" r:id="rId15"/>
    <p:sldId id="326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1" r:id="rId35"/>
    <p:sldId id="312" r:id="rId36"/>
    <p:sldId id="313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7" r:id="rId48"/>
    <p:sldId id="328" r:id="rId49"/>
    <p:sldId id="329" r:id="rId50"/>
    <p:sldId id="330" r:id="rId51"/>
    <p:sldId id="331" r:id="rId52"/>
    <p:sldId id="332" r:id="rId53"/>
    <p:sldId id="334" r:id="rId54"/>
    <p:sldId id="333" r:id="rId55"/>
    <p:sldId id="335" r:id="rId56"/>
    <p:sldId id="336" r:id="rId57"/>
    <p:sldId id="310" r:id="rId58"/>
    <p:sldId id="337" r:id="rId59"/>
    <p:sldId id="261" r:id="rId60"/>
    <p:sldId id="260" r:id="rId61"/>
    <p:sldId id="267" r:id="rId62"/>
    <p:sldId id="268" r:id="rId63"/>
    <p:sldId id="264" r:id="rId64"/>
    <p:sldId id="265" r:id="rId65"/>
    <p:sldId id="266" r:id="rId66"/>
    <p:sldId id="263" r:id="rId67"/>
    <p:sldId id="269" r:id="rId68"/>
    <p:sldId id="270" r:id="rId69"/>
    <p:sldId id="271" r:id="rId70"/>
    <p:sldId id="272" r:id="rId71"/>
    <p:sldId id="273" r:id="rId72"/>
    <p:sldId id="274" r:id="rId73"/>
    <p:sldId id="277" r:id="rId74"/>
    <p:sldId id="275" r:id="rId75"/>
    <p:sldId id="290" r:id="rId76"/>
    <p:sldId id="276" r:id="rId77"/>
    <p:sldId id="291" r:id="rId78"/>
    <p:sldId id="262" r:id="rId7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BE5D6"/>
    <a:srgbClr val="E7E6E6"/>
    <a:srgbClr val="D6DCE5"/>
    <a:srgbClr val="FFC000"/>
    <a:srgbClr val="F49696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E7E8-8E6A-4A61-AD3D-CF5126251B6B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2E2C5-71DD-4260-BB6A-8A331DF35B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4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6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1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0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18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1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6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REFRESHER ON NEURAL NETWORKS AND PHILOSOPHY OF PYTORCH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3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3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7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3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simovinstitute.org/neural-network-zoo/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notes/randomness.html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notes/faq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dirty="0"/>
              <a:t>Refresher on Neural Networks and Philosophy of pytorch</a:t>
            </a:r>
            <a:endParaRPr lang="fr-FR" sz="6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98282BA-85A7-42CD-8946-7BA3D48C1465}"/>
              </a:ext>
            </a:extLst>
          </p:cNvPr>
          <p:cNvSpPr/>
          <p:nvPr/>
        </p:nvSpPr>
        <p:spPr>
          <a:xfrm>
            <a:off x="571205" y="4132162"/>
            <a:ext cx="2370104" cy="1302479"/>
          </a:xfrm>
          <a:prstGeom prst="wedgeRectCallout">
            <a:avLst>
              <a:gd name="adj1" fmla="val 102299"/>
              <a:gd name="adj2" fmla="val -941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 does not really have neurons, just </a:t>
            </a:r>
            <a:r>
              <a:rPr lang="en-US" b="1" dirty="0">
                <a:solidFill>
                  <a:schemeClr val="accent6"/>
                </a:solidFill>
              </a:rPr>
              <a:t>feature values</a:t>
            </a:r>
            <a:r>
              <a:rPr lang="en-US" b="1" dirty="0"/>
              <a:t> </a:t>
            </a:r>
            <a:r>
              <a:rPr lang="en-US" dirty="0"/>
              <a:t>(inputs)</a:t>
            </a:r>
            <a:endParaRPr lang="en-US" b="1" dirty="0"/>
          </a:p>
        </p:txBody>
      </p:sp>
      <p:sp>
        <p:nvSpPr>
          <p:cNvPr id="124" name="Bulle narrative : rectangle 123">
            <a:extLst>
              <a:ext uri="{FF2B5EF4-FFF2-40B4-BE49-F238E27FC236}">
                <a16:creationId xmlns:a16="http://schemas.microsoft.com/office/drawing/2014/main" id="{065232B9-88D6-4DBB-A586-D264121E1C0A}"/>
              </a:ext>
            </a:extLst>
          </p:cNvPr>
          <p:cNvSpPr/>
          <p:nvPr/>
        </p:nvSpPr>
        <p:spPr>
          <a:xfrm>
            <a:off x="9112185" y="4170263"/>
            <a:ext cx="2961033" cy="1302479"/>
          </a:xfrm>
          <a:prstGeom prst="wedgeRectCallout">
            <a:avLst>
              <a:gd name="adj1" fmla="val -95768"/>
              <a:gd name="adj2" fmla="val -7972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Values in output of the output layer are interpreted as </a:t>
            </a:r>
            <a:r>
              <a:rPr lang="en-US" b="1" dirty="0">
                <a:solidFill>
                  <a:schemeClr val="accent2"/>
                </a:solidFill>
              </a:rPr>
              <a:t>predictions </a:t>
            </a:r>
            <a:r>
              <a:rPr lang="en-US" dirty="0">
                <a:solidFill>
                  <a:schemeClr val="tx1"/>
                </a:solidFill>
              </a:rPr>
              <a:t>for the </a:t>
            </a:r>
            <a:r>
              <a:rPr lang="en-US" b="1" dirty="0">
                <a:solidFill>
                  <a:schemeClr val="accent2"/>
                </a:solidFill>
              </a:rPr>
              <a:t>target(s)</a:t>
            </a:r>
          </a:p>
        </p:txBody>
      </p:sp>
    </p:spTree>
    <p:extLst>
      <p:ext uri="{BB962C8B-B14F-4D97-AF65-F5344CB8AC3E}">
        <p14:creationId xmlns:p14="http://schemas.microsoft.com/office/powerpoint/2010/main" val="207711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F5590A9-544E-46AA-8703-497AD013C3AA}"/>
              </a:ext>
            </a:extLst>
          </p:cNvPr>
          <p:cNvGraphicFramePr>
            <a:graphicFrameLocks noGrp="1"/>
          </p:cNvGraphicFramePr>
          <p:nvPr/>
        </p:nvGraphicFramePr>
        <p:xfrm>
          <a:off x="7971603" y="2919535"/>
          <a:ext cx="137978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978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Prediction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66488EB-98BD-428A-A199-C3F8BDAE4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44548"/>
              </p:ext>
            </p:extLst>
          </p:nvPr>
        </p:nvGraphicFramePr>
        <p:xfrm>
          <a:off x="9637694" y="2919535"/>
          <a:ext cx="1627337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733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Truth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7C0B34-981F-41EC-B369-696C6AD6DCF9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>
                <a:solidFill>
                  <a:schemeClr val="accent6"/>
                </a:solidFill>
              </a:rPr>
              <a:t>Training data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F5A73B8-0707-4AC4-83F3-DC091A1B9F55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D61E775A-8D12-4B15-B199-A9DD9BE132EB}"/>
              </a:ext>
            </a:extLst>
          </p:cNvPr>
          <p:cNvSpPr/>
          <p:nvPr/>
        </p:nvSpPr>
        <p:spPr>
          <a:xfrm>
            <a:off x="6730737" y="5901179"/>
            <a:ext cx="3930977" cy="802560"/>
          </a:xfrm>
          <a:prstGeom prst="wedgeRectCallout">
            <a:avLst>
              <a:gd name="adj1" fmla="val -58963"/>
              <a:gd name="adj2" fmla="val -121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the case of a neural network, what are the </a:t>
            </a:r>
            <a:r>
              <a:rPr lang="en-US" b="1" dirty="0">
                <a:solidFill>
                  <a:srgbClr val="FFC000"/>
                </a:solidFill>
              </a:rPr>
              <a:t>parameters</a:t>
            </a:r>
            <a:r>
              <a:rPr lang="en-US" dirty="0"/>
              <a:t> to be optimized?</a:t>
            </a:r>
          </a:p>
        </p:txBody>
      </p:sp>
    </p:spTree>
    <p:extLst>
      <p:ext uri="{BB962C8B-B14F-4D97-AF65-F5344CB8AC3E}">
        <p14:creationId xmlns:p14="http://schemas.microsoft.com/office/powerpoint/2010/main" val="345508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98282BA-85A7-42CD-8946-7BA3D48C1465}"/>
              </a:ext>
            </a:extLst>
          </p:cNvPr>
          <p:cNvSpPr/>
          <p:nvPr/>
        </p:nvSpPr>
        <p:spPr>
          <a:xfrm>
            <a:off x="571205" y="4132162"/>
            <a:ext cx="2370104" cy="1302479"/>
          </a:xfrm>
          <a:prstGeom prst="wedgeRectCallout">
            <a:avLst>
              <a:gd name="adj1" fmla="val 102299"/>
              <a:gd name="adj2" fmla="val -941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 does not really have neurons, just </a:t>
            </a:r>
            <a:r>
              <a:rPr lang="en-US" b="1" dirty="0">
                <a:solidFill>
                  <a:schemeClr val="accent6"/>
                </a:solidFill>
              </a:rPr>
              <a:t>feature values</a:t>
            </a:r>
            <a:r>
              <a:rPr lang="en-US" b="1" dirty="0"/>
              <a:t> </a:t>
            </a:r>
            <a:r>
              <a:rPr lang="en-US" dirty="0"/>
              <a:t>(inputs)</a:t>
            </a:r>
            <a:endParaRPr lang="en-US" b="1" dirty="0"/>
          </a:p>
        </p:txBody>
      </p:sp>
      <p:sp>
        <p:nvSpPr>
          <p:cNvPr id="124" name="Bulle narrative : rectangle 123">
            <a:extLst>
              <a:ext uri="{FF2B5EF4-FFF2-40B4-BE49-F238E27FC236}">
                <a16:creationId xmlns:a16="http://schemas.microsoft.com/office/drawing/2014/main" id="{065232B9-88D6-4DBB-A586-D264121E1C0A}"/>
              </a:ext>
            </a:extLst>
          </p:cNvPr>
          <p:cNvSpPr/>
          <p:nvPr/>
        </p:nvSpPr>
        <p:spPr>
          <a:xfrm>
            <a:off x="9112185" y="4170263"/>
            <a:ext cx="2961033" cy="1302479"/>
          </a:xfrm>
          <a:prstGeom prst="wedgeRectCallout">
            <a:avLst>
              <a:gd name="adj1" fmla="val -95768"/>
              <a:gd name="adj2" fmla="val -7972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Values in output of the output layer are interpreted as </a:t>
            </a:r>
            <a:r>
              <a:rPr lang="en-US" b="1" dirty="0">
                <a:solidFill>
                  <a:schemeClr val="accent2"/>
                </a:solidFill>
              </a:rPr>
              <a:t>predictions </a:t>
            </a:r>
            <a:r>
              <a:rPr lang="en-US" dirty="0">
                <a:solidFill>
                  <a:schemeClr val="tx1"/>
                </a:solidFill>
              </a:rPr>
              <a:t>for the </a:t>
            </a:r>
            <a:r>
              <a:rPr lang="en-US" b="1" dirty="0">
                <a:solidFill>
                  <a:schemeClr val="accent2"/>
                </a:solidFill>
              </a:rPr>
              <a:t>target(s)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ulle narrative : rectangle 4">
                <a:extLst>
                  <a:ext uri="{FF2B5EF4-FFF2-40B4-BE49-F238E27FC236}">
                    <a16:creationId xmlns:a16="http://schemas.microsoft.com/office/drawing/2014/main" id="{EE2457D7-63A2-47AA-A23B-5097F0837683}"/>
                  </a:ext>
                </a:extLst>
              </p:cNvPr>
              <p:cNvSpPr/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Bulle narrative : rectangle 4">
                <a:extLst>
                  <a:ext uri="{FF2B5EF4-FFF2-40B4-BE49-F238E27FC236}">
                    <a16:creationId xmlns:a16="http://schemas.microsoft.com/office/drawing/2014/main" id="{EE2457D7-63A2-47AA-A23B-5097F0837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Bulle narrative : rectangle 124">
                <a:extLst>
                  <a:ext uri="{FF2B5EF4-FFF2-40B4-BE49-F238E27FC236}">
                    <a16:creationId xmlns:a16="http://schemas.microsoft.com/office/drawing/2014/main" id="{E232F2F2-C799-4657-B729-35AD8211A96C}"/>
                  </a:ext>
                </a:extLst>
              </p:cNvPr>
              <p:cNvSpPr/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Bulle narrative : rectangle 124">
                <a:extLst>
                  <a:ext uri="{FF2B5EF4-FFF2-40B4-BE49-F238E27FC236}">
                    <a16:creationId xmlns:a16="http://schemas.microsoft.com/office/drawing/2014/main" id="{E232F2F2-C799-4657-B729-35AD8211A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35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Bulle narrative : rectangle 125">
                <a:extLst>
                  <a:ext uri="{FF2B5EF4-FFF2-40B4-BE49-F238E27FC236}">
                    <a16:creationId xmlns:a16="http://schemas.microsoft.com/office/drawing/2014/main" id="{E0A2AA5A-AB1B-4BBD-9B36-E1306701E430}"/>
                  </a:ext>
                </a:extLst>
              </p:cNvPr>
              <p:cNvSpPr/>
              <p:nvPr/>
            </p:nvSpPr>
            <p:spPr>
              <a:xfrm>
                <a:off x="822718" y="4126704"/>
                <a:ext cx="2469822" cy="1782492"/>
              </a:xfrm>
              <a:prstGeom prst="wedgeRectCallout">
                <a:avLst>
                  <a:gd name="adj1" fmla="val 151687"/>
                  <a:gd name="adj2" fmla="val -71367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example, with 5 inputs and 10 neurons in the hidden layer, we will have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=5⋅10+10=60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Bulle narrative : rectangle 125">
                <a:extLst>
                  <a:ext uri="{FF2B5EF4-FFF2-40B4-BE49-F238E27FC236}">
                    <a16:creationId xmlns:a16="http://schemas.microsoft.com/office/drawing/2014/main" id="{E0A2AA5A-AB1B-4BBD-9B36-E1306701E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8" y="4126704"/>
                <a:ext cx="2469822" cy="1782492"/>
              </a:xfrm>
              <a:prstGeom prst="wedgeRectCallout">
                <a:avLst>
                  <a:gd name="adj1" fmla="val 151687"/>
                  <a:gd name="adj2" fmla="val -71367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Bulle narrative : rectangle 128">
                <a:extLst>
                  <a:ext uri="{FF2B5EF4-FFF2-40B4-BE49-F238E27FC236}">
                    <a16:creationId xmlns:a16="http://schemas.microsoft.com/office/drawing/2014/main" id="{7C11FAD6-05B5-4408-B4EB-75025681CCC3}"/>
                  </a:ext>
                </a:extLst>
              </p:cNvPr>
              <p:cNvSpPr/>
              <p:nvPr/>
            </p:nvSpPr>
            <p:spPr>
              <a:xfrm>
                <a:off x="9110548" y="4101183"/>
                <a:ext cx="2469822" cy="1326380"/>
              </a:xfrm>
              <a:prstGeom prst="wedgeRectCallout">
                <a:avLst>
                  <a:gd name="adj1" fmla="val -108238"/>
                  <a:gd name="adj2" fmla="val -53840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…and with 3 outputs, we will get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=10⋅3+3=33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Bulle narrative : rectangle 128">
                <a:extLst>
                  <a:ext uri="{FF2B5EF4-FFF2-40B4-BE49-F238E27FC236}">
                    <a16:creationId xmlns:a16="http://schemas.microsoft.com/office/drawing/2014/main" id="{7C11FAD6-05B5-4408-B4EB-75025681C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548" y="4101183"/>
                <a:ext cx="2469822" cy="1326380"/>
              </a:xfrm>
              <a:prstGeom prst="wedgeRectCallout">
                <a:avLst>
                  <a:gd name="adj1" fmla="val -108238"/>
                  <a:gd name="adj2" fmla="val -5384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Bulle narrative : rectangle 130">
                <a:extLst>
                  <a:ext uri="{FF2B5EF4-FFF2-40B4-BE49-F238E27FC236}">
                    <a16:creationId xmlns:a16="http://schemas.microsoft.com/office/drawing/2014/main" id="{27B7646A-CE1A-41C9-A635-D0F62997325D}"/>
                  </a:ext>
                </a:extLst>
              </p:cNvPr>
              <p:cNvSpPr/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Bulle narrative : rectangle 130">
                <a:extLst>
                  <a:ext uri="{FF2B5EF4-FFF2-40B4-BE49-F238E27FC236}">
                    <a16:creationId xmlns:a16="http://schemas.microsoft.com/office/drawing/2014/main" id="{27B7646A-CE1A-41C9-A635-D0F62997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Bulle narrative : rectangle 132">
                <a:extLst>
                  <a:ext uri="{FF2B5EF4-FFF2-40B4-BE49-F238E27FC236}">
                    <a16:creationId xmlns:a16="http://schemas.microsoft.com/office/drawing/2014/main" id="{751BDDB8-C120-4913-A66E-9F0A237341BD}"/>
                  </a:ext>
                </a:extLst>
              </p:cNvPr>
              <p:cNvSpPr/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Bulle narrative : rectangle 132">
                <a:extLst>
                  <a:ext uri="{FF2B5EF4-FFF2-40B4-BE49-F238E27FC236}">
                    <a16:creationId xmlns:a16="http://schemas.microsoft.com/office/drawing/2014/main" id="{751BDDB8-C120-4913-A66E-9F0A23734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1A476-9CB7-4413-9275-EC38A5632C09}"/>
                  </a:ext>
                </a:extLst>
              </p:cNvPr>
              <p:cNvSpPr/>
              <p:nvPr/>
            </p:nvSpPr>
            <p:spPr>
              <a:xfrm>
                <a:off x="7098927" y="5778686"/>
                <a:ext cx="3804239" cy="895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For a remarkable total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it-IT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it-IT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93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1A476-9CB7-4413-9275-EC38A5632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927" y="5778686"/>
                <a:ext cx="3804239" cy="895661"/>
              </a:xfrm>
              <a:prstGeom prst="rect">
                <a:avLst/>
              </a:prstGeom>
              <a:blipFill>
                <a:blip r:embed="rId6"/>
                <a:stretch>
                  <a:fillRect t="-4698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13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Prediction is performed with a </a:t>
            </a:r>
            <a:r>
              <a:rPr lang="en-US" b="1" dirty="0">
                <a:solidFill>
                  <a:schemeClr val="accent6"/>
                </a:solidFill>
              </a:rPr>
              <a:t>forward pass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86920C6-F1F6-4B43-954B-26DD08BC6159}"/>
              </a:ext>
            </a:extLst>
          </p:cNvPr>
          <p:cNvSpPr/>
          <p:nvPr/>
        </p:nvSpPr>
        <p:spPr>
          <a:xfrm>
            <a:off x="3198697" y="2809329"/>
            <a:ext cx="5693789" cy="55068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Learning is performed with a </a:t>
            </a:r>
            <a:r>
              <a:rPr lang="en-US" b="1" dirty="0">
                <a:solidFill>
                  <a:schemeClr val="accent2"/>
                </a:solidFill>
              </a:rPr>
              <a:t>backward pass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86920C6-F1F6-4B43-954B-26DD08BC6159}"/>
              </a:ext>
            </a:extLst>
          </p:cNvPr>
          <p:cNvSpPr/>
          <p:nvPr/>
        </p:nvSpPr>
        <p:spPr>
          <a:xfrm>
            <a:off x="3198697" y="2809329"/>
            <a:ext cx="5693789" cy="55068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èche : droite 123">
            <a:extLst>
              <a:ext uri="{FF2B5EF4-FFF2-40B4-BE49-F238E27FC236}">
                <a16:creationId xmlns:a16="http://schemas.microsoft.com/office/drawing/2014/main" id="{C143DAAC-2827-4AD7-AC93-64B3C715958E}"/>
              </a:ext>
            </a:extLst>
          </p:cNvPr>
          <p:cNvSpPr/>
          <p:nvPr/>
        </p:nvSpPr>
        <p:spPr>
          <a:xfrm flipH="1">
            <a:off x="5223494" y="4054459"/>
            <a:ext cx="3668990" cy="55068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3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E86A91DC-C8FB-4A69-933C-290572096299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D0C70073-A459-4BFE-93C0-191816B34DE0}"/>
              </a:ext>
            </a:extLst>
          </p:cNvPr>
          <p:cNvSpPr txBox="1"/>
          <p:nvPr/>
        </p:nvSpPr>
        <p:spPr>
          <a:xfrm>
            <a:off x="2726912" y="137273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67061AD-54A9-430B-B2BD-A40A552A7313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03FD2C92-8165-4493-9BBC-6853A7CBD544}"/>
              </a:ext>
            </a:extLst>
          </p:cNvPr>
          <p:cNvSpPr txBox="1"/>
          <p:nvPr/>
        </p:nvSpPr>
        <p:spPr>
          <a:xfrm>
            <a:off x="7886437" y="194994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ACD825B-0910-4BFF-8CFA-672A083A2C82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8D1A203-F168-490F-BA93-2F84B4EBCD12}"/>
              </a:ext>
            </a:extLst>
          </p:cNvPr>
          <p:cNvSpPr txBox="1"/>
          <p:nvPr/>
        </p:nvSpPr>
        <p:spPr>
          <a:xfrm>
            <a:off x="5378122" y="1882022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272771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C2078DFC-F99C-4CAA-B3CB-DDAA3F36B12B}"/>
              </a:ext>
            </a:extLst>
          </p:cNvPr>
          <p:cNvSpPr/>
          <p:nvPr/>
        </p:nvSpPr>
        <p:spPr>
          <a:xfrm>
            <a:off x="7979198" y="682400"/>
            <a:ext cx="1960775" cy="2155328"/>
          </a:xfrm>
          <a:prstGeom prst="wedgeRectCallout">
            <a:avLst>
              <a:gd name="adj1" fmla="val -133814"/>
              <a:gd name="adj2" fmla="val 61188"/>
            </a:avLst>
          </a:prstGeom>
          <a:solidFill>
            <a:srgbClr val="D6D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/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248DDB1F-1760-4484-AD0D-EB08BE9587CB}"/>
              </a:ext>
            </a:extLst>
          </p:cNvPr>
          <p:cNvSpPr/>
          <p:nvPr/>
        </p:nvSpPr>
        <p:spPr>
          <a:xfrm>
            <a:off x="7975463" y="4481929"/>
            <a:ext cx="1960775" cy="2155328"/>
          </a:xfrm>
          <a:prstGeom prst="wedgeRectCallout">
            <a:avLst>
              <a:gd name="adj1" fmla="val -134776"/>
              <a:gd name="adj2" fmla="val -52091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/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FA9DF3B6-8DBC-408A-A3C2-DF79AF0D0A94}"/>
              </a:ext>
            </a:extLst>
          </p:cNvPr>
          <p:cNvSpPr/>
          <p:nvPr/>
        </p:nvSpPr>
        <p:spPr>
          <a:xfrm>
            <a:off x="10059814" y="2785093"/>
            <a:ext cx="1994701" cy="1696836"/>
          </a:xfrm>
          <a:prstGeom prst="wedgeRectCallout">
            <a:avLst>
              <a:gd name="adj1" fmla="val -113109"/>
              <a:gd name="adj2" fmla="val -32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/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45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ulle narrative : rectangle 3">
                <a:extLst>
                  <a:ext uri="{FF2B5EF4-FFF2-40B4-BE49-F238E27FC236}">
                    <a16:creationId xmlns:a16="http://schemas.microsoft.com/office/drawing/2014/main" id="{C2078DFC-F99C-4CAA-B3CB-DDAA3F36B12B}"/>
                  </a:ext>
                </a:extLst>
              </p:cNvPr>
              <p:cNvSpPr/>
              <p:nvPr/>
            </p:nvSpPr>
            <p:spPr>
              <a:xfrm>
                <a:off x="4194928" y="1243905"/>
                <a:ext cx="7931083" cy="1537788"/>
              </a:xfrm>
              <a:prstGeom prst="wedgeRectCallout">
                <a:avLst>
                  <a:gd name="adj1" fmla="val -25756"/>
                  <a:gd name="adj2" fmla="val 68544"/>
                </a:avLst>
              </a:prstGeom>
              <a:solidFill>
                <a:srgbClr val="D6DC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⋅0.2+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⋅0.9+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Bulle narrative : rectangle 3">
                <a:extLst>
                  <a:ext uri="{FF2B5EF4-FFF2-40B4-BE49-F238E27FC236}">
                    <a16:creationId xmlns:a16="http://schemas.microsoft.com/office/drawing/2014/main" id="{C2078DFC-F99C-4CAA-B3CB-DDAA3F36B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28" y="1243905"/>
                <a:ext cx="7931083" cy="1537788"/>
              </a:xfrm>
              <a:prstGeom prst="wedgeRectCallout">
                <a:avLst>
                  <a:gd name="adj1" fmla="val -25756"/>
                  <a:gd name="adj2" fmla="val 68544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/>
              <p:nvPr/>
            </p:nvSpPr>
            <p:spPr>
              <a:xfrm>
                <a:off x="4194928" y="4481929"/>
                <a:ext cx="7931083" cy="1537788"/>
              </a:xfrm>
              <a:prstGeom prst="wedgeRectCallout">
                <a:avLst>
                  <a:gd name="adj1" fmla="val -25584"/>
                  <a:gd name="adj2" fmla="val -66803"/>
                </a:avLst>
              </a:prstGeom>
              <a:solidFill>
                <a:srgbClr val="E7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⋅0.2+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⋅0.9+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28" y="4481929"/>
                <a:ext cx="7931083" cy="1537788"/>
              </a:xfrm>
              <a:prstGeom prst="wedgeRectCallout">
                <a:avLst>
                  <a:gd name="adj1" fmla="val -25584"/>
                  <a:gd name="adj2" fmla="val -66803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241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ulle narrative : rectangle 3">
                <a:extLst>
                  <a:ext uri="{FF2B5EF4-FFF2-40B4-BE49-F238E27FC236}">
                    <a16:creationId xmlns:a16="http://schemas.microsoft.com/office/drawing/2014/main" id="{C2078DFC-F99C-4CAA-B3CB-DDAA3F36B12B}"/>
                  </a:ext>
                </a:extLst>
              </p:cNvPr>
              <p:cNvSpPr/>
              <p:nvPr/>
            </p:nvSpPr>
            <p:spPr>
              <a:xfrm>
                <a:off x="4260915" y="1243905"/>
                <a:ext cx="7865096" cy="1537788"/>
              </a:xfrm>
              <a:prstGeom prst="wedgeRectCallout">
                <a:avLst>
                  <a:gd name="adj1" fmla="val -26618"/>
                  <a:gd name="adj2" fmla="val 65479"/>
                </a:avLst>
              </a:prstGeom>
              <a:solidFill>
                <a:srgbClr val="D6DC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=0.0⋅0.2+0.1⋅0.9+0.2⋅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+0.0</m:t>
                      </m:r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−0.13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=0.4675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Bulle narrative : rectangle 3">
                <a:extLst>
                  <a:ext uri="{FF2B5EF4-FFF2-40B4-BE49-F238E27FC236}">
                    <a16:creationId xmlns:a16="http://schemas.microsoft.com/office/drawing/2014/main" id="{C2078DFC-F99C-4CAA-B3CB-DDAA3F36B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915" y="1243905"/>
                <a:ext cx="7865096" cy="1537788"/>
              </a:xfrm>
              <a:prstGeom prst="wedgeRectCallout">
                <a:avLst>
                  <a:gd name="adj1" fmla="val -26618"/>
                  <a:gd name="adj2" fmla="val 65479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/>
              <p:nvPr/>
            </p:nvSpPr>
            <p:spPr>
              <a:xfrm>
                <a:off x="4260915" y="4481929"/>
                <a:ext cx="7865096" cy="1537788"/>
              </a:xfrm>
              <a:prstGeom prst="wedgeRectCallout">
                <a:avLst>
                  <a:gd name="adj1" fmla="val -26329"/>
                  <a:gd name="adj2" fmla="val -66190"/>
                </a:avLst>
              </a:prstGeom>
              <a:solidFill>
                <a:srgbClr val="E7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=0.3⋅0.2+0.4⋅0.9+0.5⋅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0.07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=0.5175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915" y="4481929"/>
                <a:ext cx="7865096" cy="1537788"/>
              </a:xfrm>
              <a:prstGeom prst="wedgeRectCallout">
                <a:avLst>
                  <a:gd name="adj1" fmla="val -26329"/>
                  <a:gd name="adj2" fmla="val -6619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23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What is a neural network?</a:t>
            </a:r>
          </a:p>
          <a:p>
            <a:r>
              <a:rPr lang="it-IT" dirty="0"/>
              <a:t>Forward pass</a:t>
            </a:r>
          </a:p>
          <a:p>
            <a:r>
              <a:rPr lang="it-IT" dirty="0"/>
              <a:t>Backward pass</a:t>
            </a:r>
          </a:p>
          <a:p>
            <a:r>
              <a:rPr lang="it-IT" dirty="0"/>
              <a:t>Philosophy of pytorch</a:t>
            </a:r>
          </a:p>
          <a:p>
            <a:r>
              <a:rPr lang="it-IT" dirty="0"/>
              <a:t>Tensors</a:t>
            </a:r>
          </a:p>
          <a:p>
            <a:r>
              <a:rPr lang="it-IT" dirty="0"/>
              <a:t>Modules</a:t>
            </a:r>
          </a:p>
          <a:p>
            <a:r>
              <a:rPr lang="it-IT" dirty="0"/>
              <a:t>Optimizers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/>
              <p:nvPr/>
            </p:nvSpPr>
            <p:spPr>
              <a:xfrm>
                <a:off x="292231" y="1467995"/>
                <a:ext cx="8468411" cy="1537788"/>
              </a:xfrm>
              <a:prstGeom prst="wedgeRectCallout">
                <a:avLst>
                  <a:gd name="adj1" fmla="val 46250"/>
                  <a:gd name="adj2" fmla="val 82159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1" y="1467995"/>
                <a:ext cx="8468411" cy="1537788"/>
              </a:xfrm>
              <a:prstGeom prst="wedgeRectCallout">
                <a:avLst>
                  <a:gd name="adj1" fmla="val 46250"/>
                  <a:gd name="adj2" fmla="val 82159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Bulle narrative : rectangle 19">
                <a:extLst>
                  <a:ext uri="{FF2B5EF4-FFF2-40B4-BE49-F238E27FC236}">
                    <a16:creationId xmlns:a16="http://schemas.microsoft.com/office/drawing/2014/main" id="{2ACB6572-6E37-45D7-A3DB-46827EA475AF}"/>
                  </a:ext>
                </a:extLst>
              </p:cNvPr>
              <p:cNvSpPr/>
              <p:nvPr/>
            </p:nvSpPr>
            <p:spPr>
              <a:xfrm>
                <a:off x="292230" y="4277008"/>
                <a:ext cx="8468411" cy="1537788"/>
              </a:xfrm>
              <a:prstGeom prst="wedgeRectCallout">
                <a:avLst>
                  <a:gd name="adj1" fmla="val 46027"/>
                  <a:gd name="adj2" fmla="val -7845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=0.6⋅0.4675+0.7⋅0.5175+0.0</m:t>
                      </m:r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  <m:r>
                        <a:rPr lang="it-IT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428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Bulle narrative : rectangle 19">
                <a:extLst>
                  <a:ext uri="{FF2B5EF4-FFF2-40B4-BE49-F238E27FC236}">
                    <a16:creationId xmlns:a16="http://schemas.microsoft.com/office/drawing/2014/main" id="{2ACB6572-6E37-45D7-A3DB-46827EA47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0" y="4277008"/>
                <a:ext cx="8468411" cy="1537788"/>
              </a:xfrm>
              <a:prstGeom prst="wedgeRectCallout">
                <a:avLst>
                  <a:gd name="adj1" fmla="val 46027"/>
                  <a:gd name="adj2" fmla="val -7845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796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C2078DFC-F99C-4CAA-B3CB-DDAA3F36B12B}"/>
              </a:ext>
            </a:extLst>
          </p:cNvPr>
          <p:cNvSpPr/>
          <p:nvPr/>
        </p:nvSpPr>
        <p:spPr>
          <a:xfrm>
            <a:off x="7979198" y="682400"/>
            <a:ext cx="1960775" cy="2155328"/>
          </a:xfrm>
          <a:prstGeom prst="wedgeRectCallout">
            <a:avLst>
              <a:gd name="adj1" fmla="val -133814"/>
              <a:gd name="adj2" fmla="val 61188"/>
            </a:avLst>
          </a:prstGeom>
          <a:solidFill>
            <a:srgbClr val="D6D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/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248DDB1F-1760-4484-AD0D-EB08BE9587CB}"/>
              </a:ext>
            </a:extLst>
          </p:cNvPr>
          <p:cNvSpPr/>
          <p:nvPr/>
        </p:nvSpPr>
        <p:spPr>
          <a:xfrm>
            <a:off x="7975463" y="4481929"/>
            <a:ext cx="1960775" cy="2155328"/>
          </a:xfrm>
          <a:prstGeom prst="wedgeRectCallout">
            <a:avLst>
              <a:gd name="adj1" fmla="val -134776"/>
              <a:gd name="adj2" fmla="val -52091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/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FA9DF3B6-8DBC-408A-A3C2-DF79AF0D0A94}"/>
              </a:ext>
            </a:extLst>
          </p:cNvPr>
          <p:cNvSpPr/>
          <p:nvPr/>
        </p:nvSpPr>
        <p:spPr>
          <a:xfrm>
            <a:off x="10059814" y="2785093"/>
            <a:ext cx="1994701" cy="1696836"/>
          </a:xfrm>
          <a:prstGeom prst="wedgeRectCallout">
            <a:avLst>
              <a:gd name="adj1" fmla="val -113109"/>
              <a:gd name="adj2" fmla="val -32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/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657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C2078DFC-F99C-4CAA-B3CB-DDAA3F36B12B}"/>
              </a:ext>
            </a:extLst>
          </p:cNvPr>
          <p:cNvSpPr/>
          <p:nvPr/>
        </p:nvSpPr>
        <p:spPr>
          <a:xfrm>
            <a:off x="7979198" y="682400"/>
            <a:ext cx="1960775" cy="2155328"/>
          </a:xfrm>
          <a:prstGeom prst="wedgeRectCallout">
            <a:avLst>
              <a:gd name="adj1" fmla="val -133814"/>
              <a:gd name="adj2" fmla="val 61188"/>
            </a:avLst>
          </a:prstGeom>
          <a:solidFill>
            <a:srgbClr val="D6D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/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248DDB1F-1760-4484-AD0D-EB08BE9587CB}"/>
              </a:ext>
            </a:extLst>
          </p:cNvPr>
          <p:cNvSpPr/>
          <p:nvPr/>
        </p:nvSpPr>
        <p:spPr>
          <a:xfrm>
            <a:off x="7975463" y="4481929"/>
            <a:ext cx="1960775" cy="2155328"/>
          </a:xfrm>
          <a:prstGeom prst="wedgeRectCallout">
            <a:avLst>
              <a:gd name="adj1" fmla="val -134776"/>
              <a:gd name="adj2" fmla="val -52091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/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FA9DF3B6-8DBC-408A-A3C2-DF79AF0D0A94}"/>
              </a:ext>
            </a:extLst>
          </p:cNvPr>
          <p:cNvSpPr/>
          <p:nvPr/>
        </p:nvSpPr>
        <p:spPr>
          <a:xfrm>
            <a:off x="10059814" y="2785093"/>
            <a:ext cx="1994701" cy="1696836"/>
          </a:xfrm>
          <a:prstGeom prst="wedgeRectCallout">
            <a:avLst>
              <a:gd name="adj1" fmla="val -113109"/>
              <a:gd name="adj2" fmla="val -32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/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42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FA9DF3B6-8DBC-408A-A3C2-DF79AF0D0A94}"/>
              </a:ext>
            </a:extLst>
          </p:cNvPr>
          <p:cNvSpPr/>
          <p:nvPr/>
        </p:nvSpPr>
        <p:spPr>
          <a:xfrm>
            <a:off x="10059814" y="2785093"/>
            <a:ext cx="1994701" cy="1696836"/>
          </a:xfrm>
          <a:prstGeom prst="wedgeRectCallout">
            <a:avLst>
              <a:gd name="adj1" fmla="val -113109"/>
              <a:gd name="adj2" fmla="val -32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/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861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471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183013"/>
                  <a:gd name="adj2" fmla="val -17103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183013"/>
                  <a:gd name="adj2" fmla="val -17103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/>
              <p:nvPr/>
            </p:nvSpPr>
            <p:spPr>
              <a:xfrm>
                <a:off x="6938610" y="4662295"/>
                <a:ext cx="1960775" cy="2155328"/>
              </a:xfrm>
              <a:prstGeom prst="wedgeRectCallout">
                <a:avLst>
                  <a:gd name="adj1" fmla="val -35256"/>
                  <a:gd name="adj2" fmla="val -91456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.4675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0.5175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10" y="4662295"/>
                <a:ext cx="1960775" cy="2155328"/>
              </a:xfrm>
              <a:prstGeom prst="wedgeRectCallout">
                <a:avLst>
                  <a:gd name="adj1" fmla="val -35256"/>
                  <a:gd name="adj2" fmla="val -91456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/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428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882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183013"/>
                  <a:gd name="adj2" fmla="val -17103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183013"/>
                  <a:gd name="adj2" fmla="val -17103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/>
              <p:nvPr/>
            </p:nvSpPr>
            <p:spPr>
              <a:xfrm>
                <a:off x="6938610" y="4662295"/>
                <a:ext cx="1960775" cy="2155328"/>
              </a:xfrm>
              <a:prstGeom prst="wedgeRectCallout">
                <a:avLst>
                  <a:gd name="adj1" fmla="val -35256"/>
                  <a:gd name="adj2" fmla="val -91456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.4675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0.5175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10" y="4662295"/>
                <a:ext cx="1960775" cy="2155328"/>
              </a:xfrm>
              <a:prstGeom prst="wedgeRectCallout">
                <a:avLst>
                  <a:gd name="adj1" fmla="val -35256"/>
                  <a:gd name="adj2" fmla="val -91456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/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428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chemin : horizontal 3">
            <a:extLst>
              <a:ext uri="{FF2B5EF4-FFF2-40B4-BE49-F238E27FC236}">
                <a16:creationId xmlns:a16="http://schemas.microsoft.com/office/drawing/2014/main" id="{84D040A4-9B23-4918-AAF2-C9A0FD9D9DE3}"/>
              </a:ext>
            </a:extLst>
          </p:cNvPr>
          <p:cNvSpPr/>
          <p:nvPr/>
        </p:nvSpPr>
        <p:spPr>
          <a:xfrm rot="19851604">
            <a:off x="1823709" y="2251327"/>
            <a:ext cx="8938707" cy="2310597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Matrix multiplications (and additions)</a:t>
            </a:r>
          </a:p>
          <a:p>
            <a:pPr algn="ctr"/>
            <a:r>
              <a:rPr lang="en-US" sz="4000" dirty="0"/>
              <a:t>with </a:t>
            </a:r>
            <a:r>
              <a:rPr lang="en-US" sz="4000" b="1" dirty="0"/>
              <a:t>several possible notations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23189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333865" y="1969003"/>
                <a:ext cx="2272463" cy="3041377"/>
              </a:xfrm>
              <a:prstGeom prst="wedgeRectCallout">
                <a:avLst>
                  <a:gd name="adj1" fmla="val 159294"/>
                  <a:gd name="adj2" fmla="val 6454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Column vector shape=(3,1)</a:t>
                </a:r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65" y="1969003"/>
                <a:ext cx="2272463" cy="3041377"/>
              </a:xfrm>
              <a:prstGeom prst="wedgeRectCallout">
                <a:avLst>
                  <a:gd name="adj1" fmla="val 159294"/>
                  <a:gd name="adj2" fmla="val 6454"/>
                </a:avLst>
              </a:prstGeom>
              <a:blipFill>
                <a:blip r:embed="rId5"/>
                <a:stretch>
                  <a:fillRect l="-1648" b="-29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/>
              <p:nvPr/>
            </p:nvSpPr>
            <p:spPr>
              <a:xfrm>
                <a:off x="6763286" y="3406626"/>
                <a:ext cx="2136099" cy="3410997"/>
              </a:xfrm>
              <a:prstGeom prst="wedgeRectCallout">
                <a:avLst>
                  <a:gd name="adj1" fmla="val -36580"/>
                  <a:gd name="adj2" fmla="val -55529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.4675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0.5175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Output is a column vector of shape=(2,1)</a:t>
                </a:r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286" y="3406626"/>
                <a:ext cx="2136099" cy="3410997"/>
              </a:xfrm>
              <a:prstGeom prst="wedgeRectCallout">
                <a:avLst>
                  <a:gd name="adj1" fmla="val -36580"/>
                  <a:gd name="adj2" fmla="val -55529"/>
                </a:avLst>
              </a:prstGeom>
              <a:blipFill>
                <a:blip r:embed="rId6"/>
                <a:stretch>
                  <a:fillRect l="-6799" r="-6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/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428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7D8E1CEE-1130-4671-9E4C-0580BF38D0D5}"/>
                  </a:ext>
                </a:extLst>
              </p:cNvPr>
              <p:cNvSpPr/>
              <p:nvPr/>
            </p:nvSpPr>
            <p:spPr>
              <a:xfrm>
                <a:off x="3023058" y="53006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Multiplication by a matrix of shape=(2,3)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7D8E1CEE-1130-4671-9E4C-0580BF38D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058" y="53006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141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333865" y="1969003"/>
                <a:ext cx="2272463" cy="3041377"/>
              </a:xfrm>
              <a:prstGeom prst="wedgeRectCallout">
                <a:avLst>
                  <a:gd name="adj1" fmla="val 159294"/>
                  <a:gd name="adj2" fmla="val 6454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Column vector shape=(3,1)</a:t>
                </a:r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65" y="1969003"/>
                <a:ext cx="2272463" cy="3041377"/>
              </a:xfrm>
              <a:prstGeom prst="wedgeRectCallout">
                <a:avLst>
                  <a:gd name="adj1" fmla="val 159294"/>
                  <a:gd name="adj2" fmla="val 6454"/>
                </a:avLst>
              </a:prstGeom>
              <a:blipFill>
                <a:blip r:embed="rId5"/>
                <a:stretch>
                  <a:fillRect l="-1648" b="-29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/>
              <p:nvPr/>
            </p:nvSpPr>
            <p:spPr>
              <a:xfrm>
                <a:off x="6763286" y="3406626"/>
                <a:ext cx="2136099" cy="3410997"/>
              </a:xfrm>
              <a:prstGeom prst="wedgeRectCallout">
                <a:avLst>
                  <a:gd name="adj1" fmla="val -36580"/>
                  <a:gd name="adj2" fmla="val -55529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.4675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0.5175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Output is a column vector of shape=(2,1)</a:t>
                </a:r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286" y="3406626"/>
                <a:ext cx="2136099" cy="3410997"/>
              </a:xfrm>
              <a:prstGeom prst="wedgeRectCallout">
                <a:avLst>
                  <a:gd name="adj1" fmla="val -36580"/>
                  <a:gd name="adj2" fmla="val -55529"/>
                </a:avLst>
              </a:prstGeom>
              <a:blipFill>
                <a:blip r:embed="rId6"/>
                <a:stretch>
                  <a:fillRect l="-6799" r="-6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/>
              <p:nvPr/>
            </p:nvSpPr>
            <p:spPr>
              <a:xfrm>
                <a:off x="9002598" y="5300985"/>
                <a:ext cx="2941163" cy="1516637"/>
              </a:xfrm>
              <a:prstGeom prst="wedgeRectCallout">
                <a:avLst>
                  <a:gd name="adj1" fmla="val -41506"/>
                  <a:gd name="adj2" fmla="val -139820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428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/>
                  <a:t>Final vector of shape=(1,1)</a:t>
                </a:r>
              </a:p>
            </p:txBody>
          </p:sp>
        </mc:Choice>
        <mc:Fallback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598" y="5300985"/>
                <a:ext cx="2941163" cy="1516637"/>
              </a:xfrm>
              <a:prstGeom prst="wedgeRectCallout">
                <a:avLst>
                  <a:gd name="adj1" fmla="val -41506"/>
                  <a:gd name="adj2" fmla="val -139820"/>
                </a:avLst>
              </a:prstGeom>
              <a:blipFill>
                <a:blip r:embed="rId7"/>
                <a:stretch>
                  <a:fillRect r="-1033" b="-7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7D8E1CEE-1130-4671-9E4C-0580BF38D0D5}"/>
                  </a:ext>
                </a:extLst>
              </p:cNvPr>
              <p:cNvSpPr/>
              <p:nvPr/>
            </p:nvSpPr>
            <p:spPr>
              <a:xfrm>
                <a:off x="3023058" y="53006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Multiplication by a matrix of shape=(2,3)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7D8E1CEE-1130-4671-9E4C-0580BF38D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058" y="53006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4DACBF-2E76-421E-AE11-02A9F72D5F20}"/>
                  </a:ext>
                </a:extLst>
              </p:cNvPr>
              <p:cNvSpPr/>
              <p:nvPr/>
            </p:nvSpPr>
            <p:spPr>
              <a:xfrm>
                <a:off x="6966232" y="1245361"/>
                <a:ext cx="5118772" cy="1768124"/>
              </a:xfrm>
              <a:prstGeom prst="rect">
                <a:avLst/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Multiplication by a “matrix” of shape=(1,2)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4DACBF-2E76-421E-AE11-02A9F72D5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232" y="1245361"/>
                <a:ext cx="5118772" cy="1768124"/>
              </a:xfrm>
              <a:prstGeom prst="rect">
                <a:avLst/>
              </a:prstGeom>
              <a:blipFill>
                <a:blip r:embed="rId9"/>
                <a:stretch>
                  <a:fillRect r="-1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107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shape=(3,N)</a:t>
                </a:r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blipFill>
                <a:blip r:embed="rId3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C28742D0-F8FC-41E2-920A-4B919652404A}"/>
              </a:ext>
            </a:extLst>
          </p:cNvPr>
          <p:cNvSpPr/>
          <p:nvPr/>
        </p:nvSpPr>
        <p:spPr>
          <a:xfrm>
            <a:off x="124940" y="1043204"/>
            <a:ext cx="2971800" cy="2155328"/>
          </a:xfrm>
          <a:prstGeom prst="wedgeRectCallout">
            <a:avLst>
              <a:gd name="adj1" fmla="val 100583"/>
              <a:gd name="adj2" fmla="val 46316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What would happen if we had </a:t>
            </a:r>
            <a:r>
              <a:rPr lang="en-US" sz="3200" b="1" dirty="0">
                <a:solidFill>
                  <a:schemeClr val="tx1"/>
                </a:solidFill>
              </a:rPr>
              <a:t>more samples</a:t>
            </a:r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881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5585074-993B-4A73-B378-55423A6B6DA1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5585074-993B-4A73-B378-55423A6B6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426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shape=(3,N)</a:t>
                </a:r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blipFill>
                <a:blip r:embed="rId3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C28742D0-F8FC-41E2-920A-4B919652404A}"/>
              </a:ext>
            </a:extLst>
          </p:cNvPr>
          <p:cNvSpPr/>
          <p:nvPr/>
        </p:nvSpPr>
        <p:spPr>
          <a:xfrm>
            <a:off x="124940" y="1043204"/>
            <a:ext cx="2971800" cy="2155328"/>
          </a:xfrm>
          <a:prstGeom prst="wedgeRectCallout">
            <a:avLst>
              <a:gd name="adj1" fmla="val 100583"/>
              <a:gd name="adj2" fmla="val 46316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What would happen if we had </a:t>
            </a:r>
            <a:r>
              <a:rPr lang="en-US" sz="3200" b="1" dirty="0">
                <a:solidFill>
                  <a:schemeClr val="tx1"/>
                </a:solidFill>
              </a:rPr>
              <a:t>more samples</a:t>
            </a:r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Bulle narrative : rectangle 22">
                <a:extLst>
                  <a:ext uri="{FF2B5EF4-FFF2-40B4-BE49-F238E27FC236}">
                    <a16:creationId xmlns:a16="http://schemas.microsoft.com/office/drawing/2014/main" id="{595262FA-B77C-4287-AF3E-DDF6AD1298F8}"/>
                  </a:ext>
                </a:extLst>
              </p:cNvPr>
              <p:cNvSpPr/>
              <p:nvPr/>
            </p:nvSpPr>
            <p:spPr>
              <a:xfrm>
                <a:off x="2829572" y="90608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Multiplication by a matrix of shape=(2,3)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Bulle narrative : rectangle 22">
                <a:extLst>
                  <a:ext uri="{FF2B5EF4-FFF2-40B4-BE49-F238E27FC236}">
                    <a16:creationId xmlns:a16="http://schemas.microsoft.com/office/drawing/2014/main" id="{595262FA-B77C-4287-AF3E-DDF6AD129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572" y="90608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DE01683C-4D34-4501-B2D2-C6B5BF25D8DB}"/>
                  </a:ext>
                </a:extLst>
              </p:cNvPr>
              <p:cNvSpPr/>
              <p:nvPr/>
            </p:nvSpPr>
            <p:spPr>
              <a:xfrm>
                <a:off x="7278402" y="99297"/>
                <a:ext cx="4788658" cy="1768124"/>
              </a:xfrm>
              <a:prstGeom prst="wedgeRectCallout">
                <a:avLst>
                  <a:gd name="adj1" fmla="val -23959"/>
                  <a:gd name="adj2" fmla="val 97688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Multiplication by a “matrix” of shape=(1,2)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DE01683C-4D34-4501-B2D2-C6B5BF25D8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402" y="99297"/>
                <a:ext cx="4788658" cy="1768124"/>
              </a:xfrm>
              <a:prstGeom prst="wedgeRectCallout">
                <a:avLst>
                  <a:gd name="adj1" fmla="val -23959"/>
                  <a:gd name="adj2" fmla="val 97688"/>
                </a:avLst>
              </a:prstGeom>
              <a:blipFill>
                <a:blip r:embed="rId5"/>
                <a:stretch>
                  <a:fillRect l="-3046" r="-4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109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shape=(3,N)</a:t>
                </a:r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blipFill>
                <a:blip r:embed="rId3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C28742D0-F8FC-41E2-920A-4B919652404A}"/>
              </a:ext>
            </a:extLst>
          </p:cNvPr>
          <p:cNvSpPr/>
          <p:nvPr/>
        </p:nvSpPr>
        <p:spPr>
          <a:xfrm>
            <a:off x="124940" y="1043204"/>
            <a:ext cx="2971800" cy="2155328"/>
          </a:xfrm>
          <a:prstGeom prst="wedgeRectCallout">
            <a:avLst>
              <a:gd name="adj1" fmla="val 100583"/>
              <a:gd name="adj2" fmla="val 46316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What would happen if we had </a:t>
            </a:r>
            <a:r>
              <a:rPr lang="en-US" sz="3200" b="1" dirty="0">
                <a:solidFill>
                  <a:schemeClr val="tx1"/>
                </a:solidFill>
              </a:rPr>
              <a:t>more samples</a:t>
            </a:r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32C49930-D37E-4765-A2BF-2A9916E3973E}"/>
              </a:ext>
            </a:extLst>
          </p:cNvPr>
          <p:cNvSpPr/>
          <p:nvPr/>
        </p:nvSpPr>
        <p:spPr>
          <a:xfrm>
            <a:off x="6540044" y="4478927"/>
            <a:ext cx="2359341" cy="2338696"/>
          </a:xfrm>
          <a:prstGeom prst="wedgeRectCallout">
            <a:avLst>
              <a:gd name="adj1" fmla="val -21397"/>
              <a:gd name="adj2" fmla="val -82535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Output is a column vector of shape=(2,N)</a:t>
            </a:r>
          </a:p>
        </p:txBody>
      </p:sp>
      <p:sp>
        <p:nvSpPr>
          <p:cNvPr id="31" name="Bulle narrative : rectangle 30">
            <a:extLst>
              <a:ext uri="{FF2B5EF4-FFF2-40B4-BE49-F238E27FC236}">
                <a16:creationId xmlns:a16="http://schemas.microsoft.com/office/drawing/2014/main" id="{C0563E5A-7DE2-49F6-8425-F184C809D654}"/>
              </a:ext>
            </a:extLst>
          </p:cNvPr>
          <p:cNvSpPr/>
          <p:nvPr/>
        </p:nvSpPr>
        <p:spPr>
          <a:xfrm>
            <a:off x="9733450" y="4474486"/>
            <a:ext cx="2359341" cy="2338696"/>
          </a:xfrm>
          <a:prstGeom prst="wedgeRectCallout">
            <a:avLst>
              <a:gd name="adj1" fmla="val -65348"/>
              <a:gd name="adj2" fmla="val -8414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Output is a row vector, shape=(1,N)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3B97C633-5022-4FB2-A328-3A6F0A0ACBDD}"/>
                  </a:ext>
                </a:extLst>
              </p:cNvPr>
              <p:cNvSpPr/>
              <p:nvPr/>
            </p:nvSpPr>
            <p:spPr>
              <a:xfrm>
                <a:off x="2829572" y="90608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Multiplication by a matrix of shape=(2,3)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3B97C633-5022-4FB2-A328-3A6F0A0AC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572" y="90608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Bulle narrative : rectangle 32">
                <a:extLst>
                  <a:ext uri="{FF2B5EF4-FFF2-40B4-BE49-F238E27FC236}">
                    <a16:creationId xmlns:a16="http://schemas.microsoft.com/office/drawing/2014/main" id="{A8793B5B-EF4A-4431-A785-F921CE1F5C0B}"/>
                  </a:ext>
                </a:extLst>
              </p:cNvPr>
              <p:cNvSpPr/>
              <p:nvPr/>
            </p:nvSpPr>
            <p:spPr>
              <a:xfrm>
                <a:off x="7278402" y="99297"/>
                <a:ext cx="4788658" cy="1768124"/>
              </a:xfrm>
              <a:prstGeom prst="wedgeRectCallout">
                <a:avLst>
                  <a:gd name="adj1" fmla="val -23959"/>
                  <a:gd name="adj2" fmla="val 97688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Multiplication by a “matrix” of shape=(1,2)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Bulle narrative : rectangle 32">
                <a:extLst>
                  <a:ext uri="{FF2B5EF4-FFF2-40B4-BE49-F238E27FC236}">
                    <a16:creationId xmlns:a16="http://schemas.microsoft.com/office/drawing/2014/main" id="{A8793B5B-EF4A-4431-A785-F921CE1F5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402" y="99297"/>
                <a:ext cx="4788658" cy="1768124"/>
              </a:xfrm>
              <a:prstGeom prst="wedgeRectCallout">
                <a:avLst>
                  <a:gd name="adj1" fmla="val -23959"/>
                  <a:gd name="adj2" fmla="val 97688"/>
                </a:avLst>
              </a:prstGeom>
              <a:blipFill>
                <a:blip r:embed="rId5"/>
                <a:stretch>
                  <a:fillRect l="-3046" r="-4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473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11DC9-4CD2-41CF-9713-FEA164B0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flow of tensors through modules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76AF3B-A4E3-48AF-B0FB-886CAA1DE4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generic name for n-dimensional arrays is </a:t>
            </a:r>
            <a:r>
              <a:rPr lang="en-US" b="1" dirty="0"/>
              <a:t>tensors</a:t>
            </a:r>
          </a:p>
          <a:p>
            <a:r>
              <a:rPr lang="en-US" dirty="0"/>
              <a:t>The high-level view of NNs (shared by multiple libraries)</a:t>
            </a:r>
          </a:p>
          <a:p>
            <a:pPr lvl="1"/>
            <a:r>
              <a:rPr lang="en-US" dirty="0"/>
              <a:t>Each network is a sequence of </a:t>
            </a:r>
            <a:r>
              <a:rPr lang="en-US" b="1" dirty="0"/>
              <a:t>layers</a:t>
            </a:r>
            <a:r>
              <a:rPr lang="en-US" dirty="0"/>
              <a:t> (or better, </a:t>
            </a:r>
            <a:r>
              <a:rPr lang="en-US" b="1" dirty="0"/>
              <a:t>modules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 and output of each layer/module: </a:t>
            </a:r>
            <a:r>
              <a:rPr lang="en-US" b="1" dirty="0"/>
              <a:t>tensors</a:t>
            </a:r>
            <a:r>
              <a:rPr lang="en-US" dirty="0"/>
              <a:t> of a certain shape</a:t>
            </a:r>
          </a:p>
          <a:p>
            <a:pPr lvl="1"/>
            <a:r>
              <a:rPr lang="en-US" dirty="0"/>
              <a:t>The shape of the tensors is modified as data flows through NN</a:t>
            </a:r>
          </a:p>
          <a:p>
            <a:pPr lvl="1"/>
            <a:r>
              <a:rPr lang="en-US" dirty="0"/>
              <a:t>The output tensor is interpreted in a human-readable way</a:t>
            </a:r>
          </a:p>
        </p:txBody>
      </p:sp>
      <p:pic>
        <p:nvPicPr>
          <p:cNvPr id="4" name="Picture 16" descr="Tensorflow logo - Icônes Médias sociaux et logos">
            <a:extLst>
              <a:ext uri="{FF2B5EF4-FFF2-40B4-BE49-F238E27FC236}">
                <a16:creationId xmlns:a16="http://schemas.microsoft.com/office/drawing/2014/main" id="{CD12AFE8-DF64-4C66-A2A3-E6C522475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755" y="4304542"/>
            <a:ext cx="4136020" cy="206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37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28B64-6848-458D-BCE8-A3DFDF3B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B5BF1237-CD58-47F7-A99D-EB7ECD9DB5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Other possible notations to describe matrix multiplications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Both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the weights of a neuron are seen as column vectors</a:t>
                </a:r>
              </a:p>
              <a:p>
                <a:pPr lvl="1"/>
                <a:r>
                  <a:rPr lang="en-US" dirty="0"/>
                  <a:t>It is thus necessary to transpose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before multiplying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𝑥𝑊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it-IT" b="0" dirty="0"/>
              </a:p>
              <a:p>
                <a:pPr lvl="1"/>
                <a:r>
                  <a:rPr lang="en-US" dirty="0"/>
                  <a:t>Both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the weights are seen as row vectors</a:t>
                </a:r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B5BF1237-CD58-47F7-A99D-EB7ECD9DB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134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F5590A9-544E-46AA-8703-497AD013C3AA}"/>
              </a:ext>
            </a:extLst>
          </p:cNvPr>
          <p:cNvGraphicFramePr>
            <a:graphicFrameLocks noGrp="1"/>
          </p:cNvGraphicFramePr>
          <p:nvPr/>
        </p:nvGraphicFramePr>
        <p:xfrm>
          <a:off x="7971603" y="2919535"/>
          <a:ext cx="137978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978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Prediction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66488EB-98BD-428A-A199-C3F8BDAE4ECF}"/>
              </a:ext>
            </a:extLst>
          </p:cNvPr>
          <p:cNvGraphicFramePr>
            <a:graphicFrameLocks noGrp="1"/>
          </p:cNvGraphicFramePr>
          <p:nvPr/>
        </p:nvGraphicFramePr>
        <p:xfrm>
          <a:off x="9637694" y="2919535"/>
          <a:ext cx="1627337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733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Truth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7C0B34-981F-41EC-B369-696C6AD6DCF9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>
                <a:solidFill>
                  <a:schemeClr val="accent6"/>
                </a:solidFill>
              </a:rPr>
              <a:t>Training data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F5A73B8-0707-4AC4-83F3-DC091A1B9F55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D61E775A-8D12-4B15-B199-A9DD9BE132EB}"/>
              </a:ext>
            </a:extLst>
          </p:cNvPr>
          <p:cNvSpPr/>
          <p:nvPr/>
        </p:nvSpPr>
        <p:spPr>
          <a:xfrm>
            <a:off x="6730737" y="5901179"/>
            <a:ext cx="3930977" cy="802560"/>
          </a:xfrm>
          <a:prstGeom prst="wedgeRectCallout">
            <a:avLst>
              <a:gd name="adj1" fmla="val -21313"/>
              <a:gd name="adj2" fmla="val -1379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we are </a:t>
            </a:r>
            <a:r>
              <a:rPr lang="en-US" b="1" dirty="0"/>
              <a:t>learning</a:t>
            </a:r>
            <a:r>
              <a:rPr lang="en-US" dirty="0"/>
              <a:t>, how do we get the feedback to optimize the parameters?</a:t>
            </a:r>
          </a:p>
        </p:txBody>
      </p:sp>
    </p:spTree>
    <p:extLst>
      <p:ext uri="{BB962C8B-B14F-4D97-AF65-F5344CB8AC3E}">
        <p14:creationId xmlns:p14="http://schemas.microsoft.com/office/powerpoint/2010/main" val="1297713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E332B-7372-4E26-A97E-E7F8F6A6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with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BB5D2101-C243-4501-967E-5B4DD10C457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First, a </a:t>
                </a:r>
                <a:r>
                  <a:rPr lang="en-US" b="1" dirty="0"/>
                  <a:t>loss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to be defined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the </a:t>
                </a:r>
                <a:r>
                  <a:rPr lang="en-US" b="1" dirty="0">
                    <a:solidFill>
                      <a:schemeClr val="accent2"/>
                    </a:solidFill>
                  </a:rPr>
                  <a:t>prediction</a:t>
                </a:r>
                <a:r>
                  <a:rPr lang="en-US" dirty="0"/>
                  <a:t> of the model;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>
                    <a:solidFill>
                      <a:schemeClr val="accent6"/>
                    </a:solidFill>
                  </a:rPr>
                  <a:t>ground truth</a:t>
                </a:r>
              </a:p>
              <a:p>
                <a:pPr lvl="1"/>
                <a:r>
                  <a:rPr lang="en-US" dirty="0"/>
                  <a:t>Typical choice for regression is mean/sum of squared errors</a:t>
                </a:r>
              </a:p>
              <a:p>
                <a:pPr lvl="1"/>
                <a:r>
                  <a:rPr lang="en-US" dirty="0"/>
                  <a:t>For classification is the scary-named </a:t>
                </a:r>
                <a:r>
                  <a:rPr lang="en-US" i="1" dirty="0"/>
                  <a:t>categorical cross-entropy</a:t>
                </a:r>
              </a:p>
              <a:p>
                <a:pPr lvl="1"/>
                <a:r>
                  <a:rPr lang="en-US" dirty="0"/>
                  <a:t>We want to </a:t>
                </a:r>
                <a:r>
                  <a:rPr lang="en-US" b="1" dirty="0"/>
                  <a:t>minimize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if zero, perfect predictions</a:t>
                </a:r>
              </a:p>
              <a:p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are parameters of the network</a:t>
                </a:r>
              </a:p>
              <a:p>
                <a:pPr lvl="1"/>
                <a:r>
                  <a:rPr lang="en-US" dirty="0"/>
                  <a:t>Modify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do that?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BB5D2101-C243-4501-967E-5B4DD10C4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522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FB383-A35B-49E0-A962-31E81E3E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D1CB74-03A3-4F0E-923A-D631A40264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classic optimization algorithm is </a:t>
            </a:r>
            <a:r>
              <a:rPr lang="en-US" b="1" dirty="0"/>
              <a:t>gradient descent</a:t>
            </a:r>
          </a:p>
          <a:p>
            <a:pPr lvl="1"/>
            <a:r>
              <a:rPr lang="en-US" dirty="0"/>
              <a:t>If the derivative of the target function can be computed</a:t>
            </a:r>
          </a:p>
          <a:p>
            <a:pPr lvl="1"/>
            <a:r>
              <a:rPr lang="en-US" dirty="0"/>
              <a:t>Compute partial derivative </a:t>
            </a:r>
            <a:r>
              <a:rPr lang="en-US" dirty="0" err="1"/>
              <a:t>w.r.t.</a:t>
            </a:r>
            <a:r>
              <a:rPr lang="en-US" dirty="0"/>
              <a:t> each weight</a:t>
            </a:r>
          </a:p>
          <a:p>
            <a:pPr lvl="1"/>
            <a:r>
              <a:rPr lang="en-US" dirty="0"/>
              <a:t>Push each weight in the “right direction” by a bit (</a:t>
            </a:r>
            <a:r>
              <a:rPr lang="en-US" b="1" dirty="0"/>
              <a:t>learning rate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Evaluate loss function again, compute derivative, iterate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39D3CC-7EB3-48BA-AA5A-51981AD7F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9" y="3940376"/>
            <a:ext cx="4334480" cy="18385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C9737CF-9925-4F2D-8479-4321E1089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680" y="4081778"/>
            <a:ext cx="645885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71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A8FF5-9E9F-4C09-BA1C-91DD130D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AFA941F9-C91F-4CE8-ADDD-9CA19268F90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200" y="1423359"/>
                <a:ext cx="10515600" cy="2005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 of a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in a single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Rate at which the value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changes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Can be visualized as the slope of a tangent line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AFA941F9-C91F-4CE8-ADDD-9CA19268F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200" y="1423359"/>
                <a:ext cx="10515600" cy="2005642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B747DAA4-1E16-48F3-9D3F-10F1FA01B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45" y="3075828"/>
            <a:ext cx="4138366" cy="2902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14472F6-F390-422A-87B7-C38706947201}"/>
                  </a:ext>
                </a:extLst>
              </p:cNvPr>
              <p:cNvSpPr txBox="1"/>
              <p:nvPr/>
            </p:nvSpPr>
            <p:spPr>
              <a:xfrm>
                <a:off x="5676507" y="4049655"/>
                <a:ext cx="83898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14472F6-F390-422A-87B7-C38706947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07" y="4049655"/>
                <a:ext cx="838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E32A73D-A622-4A27-8901-2CCE60D06AFE}"/>
                  </a:ext>
                </a:extLst>
              </p:cNvPr>
              <p:cNvSpPr txBox="1"/>
              <p:nvPr/>
            </p:nvSpPr>
            <p:spPr>
              <a:xfrm>
                <a:off x="5222450" y="5793847"/>
                <a:ext cx="54675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E32A73D-A622-4A27-8901-2CCE60D06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450" y="5793847"/>
                <a:ext cx="5467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159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28E61-D0F6-43FE-88B3-B3D7EB53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CFDFD8C8-6281-489A-BBBB-3FD63152CEF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Derivative in multiple dimensions is the </a:t>
                </a:r>
                <a:r>
                  <a:rPr lang="en-US" b="1" dirty="0"/>
                  <a:t>gradient</a:t>
                </a:r>
                <a:r>
                  <a:rPr lang="en-US" dirty="0"/>
                  <a:t> (</a:t>
                </a:r>
                <a:r>
                  <a:rPr lang="en-US" b="1" dirty="0"/>
                  <a:t>Jacobian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CFDFD8C8-6281-489A-BBBB-3FD63152C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23A0C3D9-8CE7-40B4-A709-750B1B4D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70" y="3429000"/>
            <a:ext cx="4423730" cy="2357767"/>
          </a:xfrm>
          <a:prstGeom prst="rect">
            <a:avLst/>
          </a:prstGeom>
        </p:spPr>
      </p:pic>
      <p:pic>
        <p:nvPicPr>
          <p:cNvPr id="5" name="Picture 2" descr="Stochastic gradient descent | sciencesprings">
            <a:extLst>
              <a:ext uri="{FF2B5EF4-FFF2-40B4-BE49-F238E27FC236}">
                <a16:creationId xmlns:a16="http://schemas.microsoft.com/office/drawing/2014/main" id="{03388517-1E8F-4967-BE36-2915F7EA5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69" y="3076875"/>
            <a:ext cx="3598289" cy="333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127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/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68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DF26FAF-7008-44C2-AA43-D1DC8B1ABAE1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DF26FAF-7008-44C2-AA43-D1DC8B1AB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6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149C1797-1209-4F45-865D-0990C74388BA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150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/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6347898" y="5247001"/>
                <a:ext cx="2226700" cy="1319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898" y="5247001"/>
                <a:ext cx="2226700" cy="1319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6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/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5068477" y="5238978"/>
                <a:ext cx="4317144" cy="138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477" y="5238978"/>
                <a:ext cx="4317144" cy="1384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359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/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1018095" y="5312724"/>
                <a:ext cx="9947955" cy="12039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sz="4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den>
                    </m:f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it-IT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4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it-IT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4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den>
                    </m:f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it-IT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p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95" y="5312724"/>
                <a:ext cx="9947955" cy="12039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269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/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308646" y="5413182"/>
                <a:ext cx="11389471" cy="1319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 ⋅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46" y="5413182"/>
                <a:ext cx="11389471" cy="1319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9993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/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/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697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what about weights in the first layer?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/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/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/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817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Chain rule!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/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/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/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F893DD-BE1D-4DAF-B85C-C19AA735283C}"/>
                  </a:ext>
                </a:extLst>
              </p:cNvPr>
              <p:cNvSpPr/>
              <p:nvPr/>
            </p:nvSpPr>
            <p:spPr>
              <a:xfrm>
                <a:off x="2177592" y="4675695"/>
                <a:ext cx="4760678" cy="13092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F893DD-BE1D-4DAF-B85C-C19AA735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92" y="4675695"/>
                <a:ext cx="4760678" cy="13092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839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Chain rule!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/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/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/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F893DD-BE1D-4DAF-B85C-C19AA735283C}"/>
                  </a:ext>
                </a:extLst>
              </p:cNvPr>
              <p:cNvSpPr/>
              <p:nvPr/>
            </p:nvSpPr>
            <p:spPr>
              <a:xfrm>
                <a:off x="2177592" y="4675696"/>
                <a:ext cx="4745642" cy="15591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̂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b="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it-IT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F893DD-BE1D-4DAF-B85C-C19AA735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92" y="4675696"/>
                <a:ext cx="4745642" cy="15591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2189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6519D-9EBB-46E8-A253-5DD86F7E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F619B5A-9AC1-41AB-B7E8-47271EFD748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At the end of the backward pass (or backpropagation)</a:t>
                </a:r>
              </a:p>
              <a:p>
                <a:pPr lvl="1"/>
                <a:r>
                  <a:rPr lang="en-US" dirty="0"/>
                  <a:t>We have the gradient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that we can use to update weights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gives us the direction in which we should go to minimize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take a step (learning rate) in that direction, updating weights</a:t>
                </a:r>
              </a:p>
              <a:p>
                <a:pPr lvl="1"/>
                <a:r>
                  <a:rPr lang="en-US" dirty="0"/>
                  <a:t>Another forward pass, another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another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another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 until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(unlikely), or run out of time (or other)</a:t>
                </a:r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F619B5A-9AC1-41AB-B7E8-47271EFD7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462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6519D-9EBB-46E8-A253-5DD86F7E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remarks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619B5A-9AC1-41AB-B7E8-47271EFD74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Computing the gradient is a fundamental operation</a:t>
            </a:r>
          </a:p>
          <a:p>
            <a:pPr lvl="1"/>
            <a:r>
              <a:rPr lang="it-IT" dirty="0"/>
              <a:t>Luckily, we don’t have to do it by hand</a:t>
            </a:r>
          </a:p>
          <a:p>
            <a:pPr lvl="1"/>
            <a:r>
              <a:rPr lang="en-US" dirty="0"/>
              <a:t>Automatic computation of gradients</a:t>
            </a:r>
          </a:p>
          <a:p>
            <a:pPr lvl="1"/>
            <a:r>
              <a:rPr lang="en-US" dirty="0"/>
              <a:t>This is a </a:t>
            </a:r>
            <a:r>
              <a:rPr lang="en-US" i="1" dirty="0"/>
              <a:t>highly parallelizable</a:t>
            </a:r>
            <a:r>
              <a:rPr lang="en-US" dirty="0"/>
              <a:t> operation!</a:t>
            </a:r>
          </a:p>
          <a:p>
            <a:pPr lvl="1"/>
            <a:endParaRPr lang="en-US" dirty="0"/>
          </a:p>
          <a:p>
            <a:r>
              <a:rPr lang="en-US" dirty="0"/>
              <a:t>The NN representation with layers is a bit inconsistent</a:t>
            </a:r>
          </a:p>
          <a:p>
            <a:pPr lvl="1"/>
            <a:r>
              <a:rPr lang="en-US" dirty="0"/>
              <a:t>What does a </a:t>
            </a:r>
            <a:r>
              <a:rPr lang="en-US" i="1" dirty="0"/>
              <a:t>single neuron</a:t>
            </a:r>
            <a:r>
              <a:rPr lang="en-US" dirty="0"/>
              <a:t> represent?</a:t>
            </a:r>
          </a:p>
          <a:p>
            <a:pPr lvl="1"/>
            <a:r>
              <a:rPr lang="en-US" dirty="0"/>
              <a:t>Sometimes it’s a weighted sum, sometimes + activation function</a:t>
            </a:r>
          </a:p>
          <a:p>
            <a:pPr lvl="1"/>
            <a:r>
              <a:rPr lang="en-US" dirty="0"/>
              <a:t>Where are weights and biases stored? On the arcs? Even biases?</a:t>
            </a:r>
          </a:p>
        </p:txBody>
      </p:sp>
    </p:spTree>
    <p:extLst>
      <p:ext uri="{BB962C8B-B14F-4D97-AF65-F5344CB8AC3E}">
        <p14:creationId xmlns:p14="http://schemas.microsoft.com/office/powerpoint/2010/main" val="200885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8D0E652-2390-4B84-9D34-D3446C879C8E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8D0E652-2390-4B84-9D34-D3446C879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5AEB41D0-823A-45FF-BDD6-A08D7EADC833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089B0838-8899-4623-B53B-71468B76A287}"/>
              </a:ext>
            </a:extLst>
          </p:cNvPr>
          <p:cNvSpPr/>
          <p:nvPr/>
        </p:nvSpPr>
        <p:spPr>
          <a:xfrm>
            <a:off x="6909405" y="6019873"/>
            <a:ext cx="3120272" cy="629402"/>
          </a:xfrm>
          <a:prstGeom prst="wedgeRectCallout">
            <a:avLst>
              <a:gd name="adj1" fmla="val -124653"/>
              <a:gd name="adj2" fmla="val -7529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weights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CE3C0A31-1042-46BC-AE3C-75BA6D890634}"/>
              </a:ext>
            </a:extLst>
          </p:cNvPr>
          <p:cNvSpPr/>
          <p:nvPr/>
        </p:nvSpPr>
        <p:spPr>
          <a:xfrm>
            <a:off x="6909404" y="6019873"/>
            <a:ext cx="3565689" cy="629402"/>
          </a:xfrm>
          <a:prstGeom prst="wedgeRectCallout">
            <a:avLst>
              <a:gd name="adj1" fmla="val -84471"/>
              <a:gd name="adj2" fmla="val -9326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Weights and bias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</p:spTree>
    <p:extLst>
      <p:ext uri="{BB962C8B-B14F-4D97-AF65-F5344CB8AC3E}">
        <p14:creationId xmlns:p14="http://schemas.microsoft.com/office/powerpoint/2010/main" val="2575295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E2F5F-2E62-43B4-81C8-FC621E54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ADAA6F-49F8-4823-9106-ACE0A559B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Like other libraries, </a:t>
            </a:r>
            <a:r>
              <a:rPr lang="en-US" b="1" dirty="0"/>
              <a:t>tensors</a:t>
            </a:r>
            <a:r>
              <a:rPr lang="en-US" dirty="0"/>
              <a:t> flow through </a:t>
            </a:r>
            <a:r>
              <a:rPr lang="en-US" b="1" dirty="0"/>
              <a:t>modules</a:t>
            </a:r>
          </a:p>
          <a:p>
            <a:r>
              <a:rPr lang="en-US" dirty="0"/>
              <a:t>Tensors (</a:t>
            </a:r>
            <a:r>
              <a:rPr lang="en-US" dirty="0" err="1"/>
              <a:t>torch.Tensor</a:t>
            </a:r>
            <a:r>
              <a:rPr lang="en-US" dirty="0"/>
              <a:t>) are specific data structures</a:t>
            </a:r>
          </a:p>
          <a:p>
            <a:pPr lvl="1"/>
            <a:r>
              <a:rPr lang="en-US" dirty="0"/>
              <a:t>Just like </a:t>
            </a:r>
            <a:r>
              <a:rPr lang="en-US" dirty="0" err="1"/>
              <a:t>numpy</a:t>
            </a:r>
            <a:r>
              <a:rPr lang="en-US" dirty="0"/>
              <a:t> arrays, multi-dimensional matrices</a:t>
            </a:r>
          </a:p>
          <a:p>
            <a:pPr lvl="1"/>
            <a:r>
              <a:rPr lang="en-US" dirty="0"/>
              <a:t>They can easily be assigned to run on GPUs for quick computations</a:t>
            </a:r>
          </a:p>
          <a:p>
            <a:pPr lvl="1"/>
            <a:r>
              <a:rPr lang="en-US" dirty="0"/>
              <a:t>They </a:t>
            </a:r>
            <a:r>
              <a:rPr lang="en-US" b="1" dirty="0"/>
              <a:t>store information</a:t>
            </a:r>
            <a:r>
              <a:rPr lang="en-US" dirty="0"/>
              <a:t> about gradients!</a:t>
            </a:r>
          </a:p>
          <a:p>
            <a:pPr lvl="1"/>
            <a:r>
              <a:rPr lang="en-US" dirty="0"/>
              <a:t>Context </a:t>
            </a:r>
            <a:r>
              <a:rPr lang="en-US" dirty="0" err="1"/>
              <a:t>torch.no_grad</a:t>
            </a:r>
            <a:r>
              <a:rPr lang="en-US" dirty="0"/>
              <a:t>() or </a:t>
            </a:r>
            <a:r>
              <a:rPr lang="en-US" dirty="0" err="1"/>
              <a:t>Tensor.detach</a:t>
            </a:r>
            <a:r>
              <a:rPr lang="en-US" dirty="0"/>
              <a:t>() to deactivate</a:t>
            </a:r>
          </a:p>
        </p:txBody>
      </p:sp>
    </p:spTree>
    <p:extLst>
      <p:ext uri="{BB962C8B-B14F-4D97-AF65-F5344CB8AC3E}">
        <p14:creationId xmlns:p14="http://schemas.microsoft.com/office/powerpoint/2010/main" val="3435809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E2F5F-2E62-43B4-81C8-FC621E54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ADAA6F-49F8-4823-9106-ACE0A559B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  <a:p>
            <a:pPr lvl="1"/>
            <a:r>
              <a:rPr lang="en-US" dirty="0" err="1"/>
              <a:t>torch.nn.Module</a:t>
            </a:r>
            <a:r>
              <a:rPr lang="en-US" dirty="0"/>
              <a:t> represents a (unitary*) operation on a tensor</a:t>
            </a:r>
          </a:p>
          <a:p>
            <a:pPr lvl="1"/>
            <a:r>
              <a:rPr lang="en-US" dirty="0"/>
              <a:t>Implements both forward() and backward()</a:t>
            </a:r>
          </a:p>
          <a:p>
            <a:pPr lvl="1"/>
            <a:r>
              <a:rPr lang="en-US" dirty="0"/>
              <a:t>Expects a </a:t>
            </a:r>
            <a:r>
              <a:rPr lang="en-US" b="1" dirty="0"/>
              <a:t>tensor of given shape</a:t>
            </a:r>
            <a:r>
              <a:rPr lang="en-US" dirty="0"/>
              <a:t> in input</a:t>
            </a:r>
          </a:p>
          <a:p>
            <a:pPr lvl="1"/>
            <a:r>
              <a:rPr lang="en-US" dirty="0"/>
              <a:t>Gives </a:t>
            </a:r>
            <a:r>
              <a:rPr lang="en-US" b="1" dirty="0"/>
              <a:t>tensor of another shape</a:t>
            </a:r>
            <a:r>
              <a:rPr lang="en-US" dirty="0"/>
              <a:t> in output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*this is true for most Modules found in </a:t>
            </a:r>
            <a:r>
              <a:rPr lang="en-US" dirty="0" err="1"/>
              <a:t>pytorch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233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CBB55-BA74-475F-A1B3-E13FFD5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94925D-2B1E-4C4C-96F3-4E86B2B7A13D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C53F11-180B-4E77-8568-D2B24D7C8CAF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D2E6430-904F-4546-AF13-A9A964812115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F2A6934-67DB-4E15-A01D-84ECBA3814EF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172525C-3AAA-4D9E-BF57-CFB31DAE5B22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A961D-E2E8-455A-A3D2-37C3C5FCE3AF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2745C2-CB80-47B4-B05B-8EDC695A7C9D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4B0D05B-378D-4EB1-9D22-EDB6983615CC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574CFD3-7A6D-48EF-8E31-5E9978014638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F454-FBC3-4ACF-9463-6B711591C7AB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8376CE1-C4CC-4E70-B644-ECE242F07AEB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28D7A62-7DA8-4A9B-92E9-0908C8EE8859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9CEB16B-9857-4704-AC29-A65CED480646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9D2C1BD-E64F-46D0-B498-99FBE4769C0A}"/>
                </a:ext>
              </a:extLst>
            </p:cNvPr>
            <p:cNvCxnSpPr>
              <a:stCxn id="10" idx="3"/>
              <a:endCxn id="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FEA56F3-D8B3-4404-8A76-4D149CEF712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963B916-E388-458C-9FE5-2498C11A3EED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DF05821-E16B-45E6-A9D1-5117EDA6B1D8}"/>
              </a:ext>
            </a:extLst>
          </p:cNvPr>
          <p:cNvSpPr txBox="1"/>
          <p:nvPr/>
        </p:nvSpPr>
        <p:spPr>
          <a:xfrm>
            <a:off x="2726912" y="137273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FE5F17-7415-4FAB-B84F-C48A4A9C2683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F587C43-5FA1-4975-B3D9-B8F1C3FDF2E3}"/>
              </a:ext>
            </a:extLst>
          </p:cNvPr>
          <p:cNvSpPr txBox="1"/>
          <p:nvPr/>
        </p:nvSpPr>
        <p:spPr>
          <a:xfrm>
            <a:off x="7886437" y="194994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D7B3D2-3273-44D1-B85A-9355255DB438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4A1C2F-3BDD-4613-8169-74D6557F0A8B}"/>
              </a:ext>
            </a:extLst>
          </p:cNvPr>
          <p:cNvSpPr txBox="1"/>
          <p:nvPr/>
        </p:nvSpPr>
        <p:spPr>
          <a:xfrm>
            <a:off x="5378122" y="1882022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4520203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CBB55-BA74-475F-A1B3-E13FFD5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94925D-2B1E-4C4C-96F3-4E86B2B7A13D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C53F11-180B-4E77-8568-D2B24D7C8CAF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D2E6430-904F-4546-AF13-A9A964812115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F2A6934-67DB-4E15-A01D-84ECBA3814EF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172525C-3AAA-4D9E-BF57-CFB31DAE5B22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A961D-E2E8-455A-A3D2-37C3C5FCE3AF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2745C2-CB80-47B4-B05B-8EDC695A7C9D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4B0D05B-378D-4EB1-9D22-EDB6983615CC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574CFD3-7A6D-48EF-8E31-5E9978014638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F454-FBC3-4ACF-9463-6B711591C7AB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8376CE1-C4CC-4E70-B644-ECE242F07AEB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28D7A62-7DA8-4A9B-92E9-0908C8EE8859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9CEB16B-9857-4704-AC29-A65CED480646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9D2C1BD-E64F-46D0-B498-99FBE4769C0A}"/>
                </a:ext>
              </a:extLst>
            </p:cNvPr>
            <p:cNvCxnSpPr>
              <a:stCxn id="10" idx="3"/>
              <a:endCxn id="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FEA56F3-D8B3-4404-8A76-4D149CEF712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1121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CBB55-BA74-475F-A1B3-E13FFD5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94925D-2B1E-4C4C-96F3-4E86B2B7A13D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C53F11-180B-4E77-8568-D2B24D7C8CAF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D2E6430-904F-4546-AF13-A9A964812115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F2A6934-67DB-4E15-A01D-84ECBA3814EF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172525C-3AAA-4D9E-BF57-CFB31DAE5B22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A961D-E2E8-455A-A3D2-37C3C5FCE3AF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2745C2-CB80-47B4-B05B-8EDC695A7C9D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4B0D05B-378D-4EB1-9D22-EDB6983615CC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574CFD3-7A6D-48EF-8E31-5E9978014638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F454-FBC3-4ACF-9463-6B711591C7AB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8376CE1-C4CC-4E70-B644-ECE242F07AEB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28D7A62-7DA8-4A9B-92E9-0908C8EE8859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9CEB16B-9857-4704-AC29-A65CED480646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9D2C1BD-E64F-46D0-B498-99FBE4769C0A}"/>
                </a:ext>
              </a:extLst>
            </p:cNvPr>
            <p:cNvCxnSpPr>
              <a:stCxn id="10" idx="3"/>
              <a:endCxn id="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FEA56F3-D8B3-4404-8A76-4D149CEF712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7328FB0-1746-482B-9C3D-ED2B8077A5E9}"/>
              </a:ext>
            </a:extLst>
          </p:cNvPr>
          <p:cNvSpPr/>
          <p:nvPr/>
        </p:nvSpPr>
        <p:spPr>
          <a:xfrm>
            <a:off x="4440025" y="2325893"/>
            <a:ext cx="1655975" cy="293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(3, N)</a:t>
            </a:r>
          </a:p>
          <a:p>
            <a:pPr algn="ctr"/>
            <a:r>
              <a:rPr lang="en-US" dirty="0"/>
              <a:t>Output: (2, N)</a:t>
            </a:r>
          </a:p>
          <a:p>
            <a:pPr algn="ctr"/>
            <a:r>
              <a:rPr lang="en-US" dirty="0"/>
              <a:t>Parameters: 6 (4 weights, </a:t>
            </a:r>
            <a:br>
              <a:rPr lang="en-US" dirty="0"/>
            </a:br>
            <a:r>
              <a:rPr lang="en-US" dirty="0"/>
              <a:t>2 biases)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94610D-3282-435C-AAF6-372CDDEFBB3F}"/>
              </a:ext>
            </a:extLst>
          </p:cNvPr>
          <p:cNvSpPr/>
          <p:nvPr/>
        </p:nvSpPr>
        <p:spPr>
          <a:xfrm>
            <a:off x="6266074" y="2325893"/>
            <a:ext cx="1655975" cy="293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Parameters: None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9B0F43-B2D7-4A16-BEEC-BF85F1B9E1DD}"/>
              </a:ext>
            </a:extLst>
          </p:cNvPr>
          <p:cNvSpPr txBox="1"/>
          <p:nvPr/>
        </p:nvSpPr>
        <p:spPr>
          <a:xfrm>
            <a:off x="4084163" y="1655869"/>
            <a:ext cx="233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Module 1: Linear (weighted sum)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24CF3A0-BB1C-4637-9F1A-72138D4C6F7D}"/>
              </a:ext>
            </a:extLst>
          </p:cNvPr>
          <p:cNvSpPr txBox="1"/>
          <p:nvPr/>
        </p:nvSpPr>
        <p:spPr>
          <a:xfrm>
            <a:off x="5924157" y="1394126"/>
            <a:ext cx="233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Module 2: Sigmoid (activation function, nonlinearity)</a:t>
            </a:r>
          </a:p>
        </p:txBody>
      </p:sp>
    </p:spTree>
    <p:extLst>
      <p:ext uri="{BB962C8B-B14F-4D97-AF65-F5344CB8AC3E}">
        <p14:creationId xmlns:p14="http://schemas.microsoft.com/office/powerpoint/2010/main" val="1457292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CBB55-BA74-475F-A1B3-E13FFD5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94925D-2B1E-4C4C-96F3-4E86B2B7A13D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C53F11-180B-4E77-8568-D2B24D7C8CAF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D2E6430-904F-4546-AF13-A9A964812115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F2A6934-67DB-4E15-A01D-84ECBA3814EF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172525C-3AAA-4D9E-BF57-CFB31DAE5B22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A961D-E2E8-455A-A3D2-37C3C5FCE3AF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2745C2-CB80-47B4-B05B-8EDC695A7C9D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4B0D05B-378D-4EB1-9D22-EDB6983615CC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574CFD3-7A6D-48EF-8E31-5E9978014638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F454-FBC3-4ACF-9463-6B711591C7AB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8376CE1-C4CC-4E70-B644-ECE242F07AEB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28D7A62-7DA8-4A9B-92E9-0908C8EE8859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9CEB16B-9857-4704-AC29-A65CED480646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9D2C1BD-E64F-46D0-B498-99FBE4769C0A}"/>
                </a:ext>
              </a:extLst>
            </p:cNvPr>
            <p:cNvCxnSpPr>
              <a:stCxn id="10" idx="3"/>
              <a:endCxn id="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FEA56F3-D8B3-4404-8A76-4D149CEF712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7328FB0-1746-482B-9C3D-ED2B8077A5E9}"/>
              </a:ext>
            </a:extLst>
          </p:cNvPr>
          <p:cNvSpPr/>
          <p:nvPr/>
        </p:nvSpPr>
        <p:spPr>
          <a:xfrm>
            <a:off x="4440025" y="2325893"/>
            <a:ext cx="1655975" cy="2932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(3, N)</a:t>
            </a:r>
          </a:p>
          <a:p>
            <a:pPr algn="ctr"/>
            <a:r>
              <a:rPr lang="en-US" dirty="0"/>
              <a:t>Output: (2, N)</a:t>
            </a:r>
          </a:p>
          <a:p>
            <a:pPr algn="ctr"/>
            <a:r>
              <a:rPr lang="en-US" dirty="0"/>
              <a:t>Parameters: 6 (4 weights, </a:t>
            </a:r>
            <a:br>
              <a:rPr lang="en-US" dirty="0"/>
            </a:br>
            <a:r>
              <a:rPr lang="en-US" dirty="0"/>
              <a:t>2 biases)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94610D-3282-435C-AAF6-372CDDEFBB3F}"/>
              </a:ext>
            </a:extLst>
          </p:cNvPr>
          <p:cNvSpPr/>
          <p:nvPr/>
        </p:nvSpPr>
        <p:spPr>
          <a:xfrm>
            <a:off x="6266074" y="2325893"/>
            <a:ext cx="1655975" cy="293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Parameters: None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9B0F43-B2D7-4A16-BEEC-BF85F1B9E1DD}"/>
              </a:ext>
            </a:extLst>
          </p:cNvPr>
          <p:cNvSpPr txBox="1"/>
          <p:nvPr/>
        </p:nvSpPr>
        <p:spPr>
          <a:xfrm>
            <a:off x="4084163" y="1655869"/>
            <a:ext cx="233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Module 1: Linear (weighted sum)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24CF3A0-BB1C-4637-9F1A-72138D4C6F7D}"/>
              </a:ext>
            </a:extLst>
          </p:cNvPr>
          <p:cNvSpPr txBox="1"/>
          <p:nvPr/>
        </p:nvSpPr>
        <p:spPr>
          <a:xfrm>
            <a:off x="5924157" y="1394126"/>
            <a:ext cx="233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Module 2: Sigmoid (activation function, nonlinearity)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1854B9-5D12-45DE-BEE9-885C04AAD37C}"/>
              </a:ext>
            </a:extLst>
          </p:cNvPr>
          <p:cNvSpPr/>
          <p:nvPr/>
        </p:nvSpPr>
        <p:spPr>
          <a:xfrm>
            <a:off x="8092123" y="2693893"/>
            <a:ext cx="1655975" cy="216427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(?, ?)</a:t>
            </a:r>
          </a:p>
          <a:p>
            <a:pPr algn="ctr"/>
            <a:r>
              <a:rPr lang="en-US" dirty="0"/>
              <a:t>Output: (?, ?)</a:t>
            </a:r>
          </a:p>
          <a:p>
            <a:pPr algn="ctr"/>
            <a:r>
              <a:rPr lang="en-US" dirty="0"/>
              <a:t>Parameters: ? (? weights, </a:t>
            </a:r>
            <a:br>
              <a:rPr lang="en-US" dirty="0"/>
            </a:br>
            <a:r>
              <a:rPr lang="en-US" dirty="0"/>
              <a:t>? biases)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C733C92-6D68-4BF1-A306-7ADC52502325}"/>
              </a:ext>
            </a:extLst>
          </p:cNvPr>
          <p:cNvSpPr txBox="1"/>
          <p:nvPr/>
        </p:nvSpPr>
        <p:spPr>
          <a:xfrm>
            <a:off x="7750204" y="2007110"/>
            <a:ext cx="233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Module 3: Linear (weighted sum)</a:t>
            </a:r>
          </a:p>
        </p:txBody>
      </p:sp>
    </p:spTree>
    <p:extLst>
      <p:ext uri="{BB962C8B-B14F-4D97-AF65-F5344CB8AC3E}">
        <p14:creationId xmlns:p14="http://schemas.microsoft.com/office/powerpoint/2010/main" val="7670582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CBB55-BA74-475F-A1B3-E13FFD5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94925D-2B1E-4C4C-96F3-4E86B2B7A13D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C53F11-180B-4E77-8568-D2B24D7C8CAF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D2E6430-904F-4546-AF13-A9A964812115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F2A6934-67DB-4E15-A01D-84ECBA3814EF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172525C-3AAA-4D9E-BF57-CFB31DAE5B22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A961D-E2E8-455A-A3D2-37C3C5FCE3AF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2745C2-CB80-47B4-B05B-8EDC695A7C9D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4B0D05B-378D-4EB1-9D22-EDB6983615CC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574CFD3-7A6D-48EF-8E31-5E9978014638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F454-FBC3-4ACF-9463-6B711591C7AB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8376CE1-C4CC-4E70-B644-ECE242F07AEB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28D7A62-7DA8-4A9B-92E9-0908C8EE8859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9CEB16B-9857-4704-AC29-A65CED480646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9D2C1BD-E64F-46D0-B498-99FBE4769C0A}"/>
                </a:ext>
              </a:extLst>
            </p:cNvPr>
            <p:cNvCxnSpPr>
              <a:stCxn id="10" idx="3"/>
              <a:endCxn id="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FEA56F3-D8B3-4404-8A76-4D149CEF712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7328FB0-1746-482B-9C3D-ED2B8077A5E9}"/>
              </a:ext>
            </a:extLst>
          </p:cNvPr>
          <p:cNvSpPr/>
          <p:nvPr/>
        </p:nvSpPr>
        <p:spPr>
          <a:xfrm>
            <a:off x="4440025" y="2325893"/>
            <a:ext cx="1655975" cy="2932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(3, N)</a:t>
            </a:r>
          </a:p>
          <a:p>
            <a:pPr algn="ctr"/>
            <a:r>
              <a:rPr lang="en-US" dirty="0"/>
              <a:t>Output: (2, N)</a:t>
            </a:r>
          </a:p>
          <a:p>
            <a:pPr algn="ctr"/>
            <a:r>
              <a:rPr lang="en-US" dirty="0"/>
              <a:t>Parameters: 6 (4 weights, </a:t>
            </a:r>
            <a:br>
              <a:rPr lang="en-US" dirty="0"/>
            </a:br>
            <a:r>
              <a:rPr lang="en-US" dirty="0"/>
              <a:t>2 biases)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94610D-3282-435C-AAF6-372CDDEFBB3F}"/>
              </a:ext>
            </a:extLst>
          </p:cNvPr>
          <p:cNvSpPr/>
          <p:nvPr/>
        </p:nvSpPr>
        <p:spPr>
          <a:xfrm>
            <a:off x="6266074" y="2325893"/>
            <a:ext cx="1655975" cy="293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Parameters: None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9B0F43-B2D7-4A16-BEEC-BF85F1B9E1DD}"/>
              </a:ext>
            </a:extLst>
          </p:cNvPr>
          <p:cNvSpPr txBox="1"/>
          <p:nvPr/>
        </p:nvSpPr>
        <p:spPr>
          <a:xfrm>
            <a:off x="4084163" y="1655869"/>
            <a:ext cx="233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Module 1: Linear (weighted sum)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24CF3A0-BB1C-4637-9F1A-72138D4C6F7D}"/>
              </a:ext>
            </a:extLst>
          </p:cNvPr>
          <p:cNvSpPr txBox="1"/>
          <p:nvPr/>
        </p:nvSpPr>
        <p:spPr>
          <a:xfrm>
            <a:off x="5924157" y="1394126"/>
            <a:ext cx="233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Module 2: Sigmoid (activation function, nonlinearity)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1854B9-5D12-45DE-BEE9-885C04AAD37C}"/>
              </a:ext>
            </a:extLst>
          </p:cNvPr>
          <p:cNvSpPr/>
          <p:nvPr/>
        </p:nvSpPr>
        <p:spPr>
          <a:xfrm>
            <a:off x="8092123" y="2693893"/>
            <a:ext cx="1655975" cy="216427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(2, N)</a:t>
            </a:r>
          </a:p>
          <a:p>
            <a:pPr algn="ctr"/>
            <a:r>
              <a:rPr lang="en-US" dirty="0"/>
              <a:t>Output: (1, N)</a:t>
            </a:r>
          </a:p>
          <a:p>
            <a:pPr algn="ctr"/>
            <a:r>
              <a:rPr lang="en-US" dirty="0"/>
              <a:t>Parameters: 3 (2 weights, </a:t>
            </a:r>
            <a:br>
              <a:rPr lang="en-US" dirty="0"/>
            </a:br>
            <a:r>
              <a:rPr lang="en-US" dirty="0"/>
              <a:t>1 bias)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C733C92-6D68-4BF1-A306-7ADC52502325}"/>
              </a:ext>
            </a:extLst>
          </p:cNvPr>
          <p:cNvSpPr txBox="1"/>
          <p:nvPr/>
        </p:nvSpPr>
        <p:spPr>
          <a:xfrm>
            <a:off x="7750204" y="2007110"/>
            <a:ext cx="233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Module 3: Linear (weighted sum)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A55F88C-CEE5-4398-8029-90619B2BC905}"/>
                  </a:ext>
                </a:extLst>
              </p:cNvPr>
              <p:cNvSpPr txBox="1"/>
              <p:nvPr/>
            </p:nvSpPr>
            <p:spPr>
              <a:xfrm>
                <a:off x="10196483" y="3247095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A55F88C-CEE5-4398-8029-90619B2BC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483" y="3247095"/>
                <a:ext cx="60331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FCC294D-7226-4092-8414-8291DCFEBC77}"/>
              </a:ext>
            </a:extLst>
          </p:cNvPr>
          <p:cNvCxnSpPr>
            <a:cxnSpLocks/>
          </p:cNvCxnSpPr>
          <p:nvPr/>
        </p:nvCxnSpPr>
        <p:spPr>
          <a:xfrm>
            <a:off x="9713752" y="3676059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610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5FB54-63DF-40DA-88B0-694C25BB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modules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C582F1-7BFA-41AC-9FFF-9FEED42D2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Considerable number of different Modules</a:t>
            </a:r>
          </a:p>
          <a:p>
            <a:pPr lvl="1"/>
            <a:r>
              <a:rPr lang="en-US" dirty="0"/>
              <a:t>Implementing layers of different type (convolutional, recurrent, …)</a:t>
            </a:r>
          </a:p>
          <a:p>
            <a:pPr lvl="1"/>
            <a:r>
              <a:rPr lang="en-US" dirty="0"/>
              <a:t>Different activation functions (Sigmoid, Tanh, </a:t>
            </a:r>
            <a:r>
              <a:rPr lang="en-US" dirty="0" err="1"/>
              <a:t>ReLU</a:t>
            </a:r>
            <a:r>
              <a:rPr lang="en-US" dirty="0"/>
              <a:t>, …)</a:t>
            </a:r>
          </a:p>
          <a:p>
            <a:r>
              <a:rPr lang="en-US" dirty="0"/>
              <a:t>Adding new Modules is relatively easy</a:t>
            </a:r>
          </a:p>
          <a:p>
            <a:pPr lvl="1"/>
            <a:r>
              <a:rPr lang="en-US" dirty="0"/>
              <a:t>Need to implement forward() and backward()</a:t>
            </a:r>
          </a:p>
        </p:txBody>
      </p:sp>
    </p:spTree>
    <p:extLst>
      <p:ext uri="{BB962C8B-B14F-4D97-AF65-F5344CB8AC3E}">
        <p14:creationId xmlns:p14="http://schemas.microsoft.com/office/powerpoint/2010/main" val="6668772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E8F7C-2ED1-4B95-A57B-E9523A5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r>
              <a:rPr lang="en-US" dirty="0"/>
              <a:t>: inheritance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C0C489-9F76-4B7C-9E31-C1CC237F51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wants users to create new Classes</a:t>
            </a:r>
          </a:p>
          <a:p>
            <a:pPr lvl="1"/>
            <a:r>
              <a:rPr lang="en-US" dirty="0"/>
              <a:t>Classes that inherit from existing classes</a:t>
            </a:r>
          </a:p>
          <a:p>
            <a:pPr lvl="1"/>
            <a:r>
              <a:rPr lang="en-US" dirty="0"/>
              <a:t>For example, Neural Networks inherit from Module</a:t>
            </a:r>
          </a:p>
          <a:p>
            <a:pPr lvl="1"/>
            <a:r>
              <a:rPr lang="en-US" dirty="0"/>
              <a:t>Load data efficiently, creating a Class that inherits from Dataset</a:t>
            </a:r>
          </a:p>
        </p:txBody>
      </p:sp>
    </p:spTree>
    <p:extLst>
      <p:ext uri="{BB962C8B-B14F-4D97-AF65-F5344CB8AC3E}">
        <p14:creationId xmlns:p14="http://schemas.microsoft.com/office/powerpoint/2010/main" val="26974367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76B23-EFF4-4C5C-857C-3B80926B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view, shared by multiple libraries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AB2CFE-B9F1-4E5B-BD15-C6BDC66FA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Sequence of modules</a:t>
            </a:r>
          </a:p>
          <a:p>
            <a:r>
              <a:rPr lang="en-US" dirty="0"/>
              <a:t>Flow of tensors in the network</a:t>
            </a:r>
          </a:p>
          <a:p>
            <a:r>
              <a:rPr lang="en-US" dirty="0"/>
              <a:t>Input and outputs are interpreted in human-readable way</a:t>
            </a:r>
          </a:p>
        </p:txBody>
      </p:sp>
    </p:spTree>
    <p:extLst>
      <p:ext uri="{BB962C8B-B14F-4D97-AF65-F5344CB8AC3E}">
        <p14:creationId xmlns:p14="http://schemas.microsoft.com/office/powerpoint/2010/main" val="15113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DB3D20E2-4D4A-4925-B3F6-08C3EB25AA27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DB3D20E2-4D4A-4925-B3F6-08C3EB25A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E84D28B7-151E-41BD-BCD1-57B573A5E9DA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  <p:sp>
        <p:nvSpPr>
          <p:cNvPr id="32" name="Bulle narrative : rectangle 31">
            <a:extLst>
              <a:ext uri="{FF2B5EF4-FFF2-40B4-BE49-F238E27FC236}">
                <a16:creationId xmlns:a16="http://schemas.microsoft.com/office/drawing/2014/main" id="{814A2E14-CB2D-4639-83A8-E99A05562812}"/>
              </a:ext>
            </a:extLst>
          </p:cNvPr>
          <p:cNvSpPr/>
          <p:nvPr/>
        </p:nvSpPr>
        <p:spPr>
          <a:xfrm>
            <a:off x="6909405" y="6019873"/>
            <a:ext cx="3120272" cy="629402"/>
          </a:xfrm>
          <a:prstGeom prst="wedgeRectCallout">
            <a:avLst>
              <a:gd name="adj1" fmla="val -124653"/>
              <a:gd name="adj2" fmla="val -7529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weights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50BBC969-0468-47F3-92C1-7BD5B40A1761}"/>
              </a:ext>
            </a:extLst>
          </p:cNvPr>
          <p:cNvSpPr/>
          <p:nvPr/>
        </p:nvSpPr>
        <p:spPr>
          <a:xfrm>
            <a:off x="6909404" y="6019873"/>
            <a:ext cx="3565689" cy="629402"/>
          </a:xfrm>
          <a:prstGeom prst="wedgeRectCallout">
            <a:avLst>
              <a:gd name="adj1" fmla="val -84471"/>
              <a:gd name="adj2" fmla="val -9326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Weights and bias can be </a:t>
            </a:r>
            <a:r>
              <a:rPr lang="en-US" b="1" dirty="0">
                <a:solidFill>
                  <a:srgbClr val="FF0000"/>
                </a:solidFill>
              </a:rPr>
              <a:t>optimized</a:t>
            </a:r>
            <a:r>
              <a:rPr lang="en-US" dirty="0"/>
              <a:t>, depending on application</a:t>
            </a:r>
          </a:p>
        </p:txBody>
      </p:sp>
    </p:spTree>
    <p:extLst>
      <p:ext uri="{BB962C8B-B14F-4D97-AF65-F5344CB8AC3E}">
        <p14:creationId xmlns:p14="http://schemas.microsoft.com/office/powerpoint/2010/main" val="26824828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F07CD-4D1C-4FF0-8D19-D258D0FE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ABDC71-6E22-4C42-9C88-729A841C0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network is an instance of a </a:t>
            </a:r>
            <a:r>
              <a:rPr lang="en-US" dirty="0" err="1"/>
              <a:t>torch.nn.</a:t>
            </a:r>
            <a:r>
              <a:rPr lang="en-US" b="1" dirty="0" err="1"/>
              <a:t>Module</a:t>
            </a:r>
            <a:r>
              <a:rPr lang="en-US" dirty="0"/>
              <a:t> object</a:t>
            </a:r>
          </a:p>
          <a:p>
            <a:r>
              <a:rPr lang="en-US" dirty="0"/>
              <a:t>Methods inside a </a:t>
            </a:r>
            <a:r>
              <a:rPr lang="en-US" b="1" dirty="0"/>
              <a:t>Module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__(self)</a:t>
            </a:r>
            <a:r>
              <a:rPr lang="en-US" dirty="0"/>
              <a:t> : builder, used to set up layers (and other stuff)</a:t>
            </a:r>
          </a:p>
          <a:p>
            <a:pPr lvl="1"/>
            <a:r>
              <a:rPr lang="en-US" i="1" dirty="0"/>
              <a:t>forward(self, X)</a:t>
            </a:r>
            <a:r>
              <a:rPr lang="en-US" dirty="0"/>
              <a:t> : forward pass of the Module</a:t>
            </a:r>
          </a:p>
          <a:p>
            <a:pPr lvl="1"/>
            <a:r>
              <a:rPr lang="en-US" i="1" dirty="0"/>
              <a:t>backward(self, X) </a:t>
            </a:r>
            <a:r>
              <a:rPr lang="en-US" dirty="0"/>
              <a:t>: </a:t>
            </a:r>
            <a:r>
              <a:rPr lang="en-US"/>
              <a:t>backward pass of the Module</a:t>
            </a:r>
            <a:endParaRPr lang="en-US" i="1" dirty="0"/>
          </a:p>
          <a:p>
            <a:r>
              <a:rPr lang="en-US" i="1" dirty="0"/>
              <a:t>forward()</a:t>
            </a:r>
            <a:r>
              <a:rPr lang="en-US" dirty="0"/>
              <a:t> is called during training, so it’s necessary</a:t>
            </a:r>
          </a:p>
        </p:txBody>
      </p:sp>
    </p:spTree>
    <p:extLst>
      <p:ext uri="{BB962C8B-B14F-4D97-AF65-F5344CB8AC3E}">
        <p14:creationId xmlns:p14="http://schemas.microsoft.com/office/powerpoint/2010/main" val="37356278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BA421-A47D-4390-AE7D-8C8E0561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E82577-6413-462A-8039-0AA88B95D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964394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2002E-F6A8-404A-AB15-0A3F841F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943E4A-0036-4418-A6A6-339F75DDA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(1) Considerable improvements over classic Neural Networks</a:t>
            </a:r>
          </a:p>
          <a:p>
            <a:pPr lvl="1"/>
            <a:r>
              <a:rPr lang="en-US" dirty="0"/>
              <a:t>New (more effective!) algorithms to optimize parameters</a:t>
            </a:r>
          </a:p>
          <a:p>
            <a:pPr lvl="1"/>
            <a:r>
              <a:rPr lang="en-US" dirty="0"/>
              <a:t>New architectures to deal with structured data</a:t>
            </a:r>
          </a:p>
          <a:p>
            <a:pPr lvl="1"/>
            <a:r>
              <a:rPr lang="en-US" dirty="0"/>
              <a:t>Better software engineering</a:t>
            </a:r>
          </a:p>
          <a:p>
            <a:pPr lvl="1"/>
            <a:r>
              <a:rPr lang="en-US" dirty="0"/>
              <a:t>More computing power available, better results</a:t>
            </a:r>
          </a:p>
          <a:p>
            <a:r>
              <a:rPr lang="en-US" dirty="0"/>
              <a:t>(2) Rebranding</a:t>
            </a:r>
          </a:p>
          <a:p>
            <a:pPr lvl="1"/>
            <a:r>
              <a:rPr lang="en-US" dirty="0"/>
              <a:t>Interest for Neural Networks declined in the 1990s</a:t>
            </a:r>
          </a:p>
          <a:p>
            <a:pPr lvl="1"/>
            <a:r>
              <a:rPr lang="en-US" dirty="0"/>
              <a:t>At the time, considered less effective than other methods</a:t>
            </a:r>
          </a:p>
          <a:p>
            <a:r>
              <a:rPr lang="en-US" dirty="0"/>
              <a:t>Any network with more than one hidden layer is “deep”</a:t>
            </a:r>
          </a:p>
        </p:txBody>
      </p:sp>
    </p:spTree>
    <p:extLst>
      <p:ext uri="{BB962C8B-B14F-4D97-AF65-F5344CB8AC3E}">
        <p14:creationId xmlns:p14="http://schemas.microsoft.com/office/powerpoint/2010/main" val="40934422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83CBF-4872-41DE-9E68-63B9B296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D8B43-958B-42A1-80EE-469723338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sz="4800" dirty="0"/>
              <a:t>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Time</a:t>
            </a:r>
          </a:p>
        </p:txBody>
      </p:sp>
      <p:pic>
        <p:nvPicPr>
          <p:cNvPr id="1026" name="Picture 2" descr="What is time? | Space">
            <a:extLst>
              <a:ext uri="{FF2B5EF4-FFF2-40B4-BE49-F238E27FC236}">
                <a16:creationId xmlns:a16="http://schemas.microsoft.com/office/drawing/2014/main" id="{B1E70EBD-0569-4EAF-8853-F3EEA776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36" y="2198890"/>
            <a:ext cx="5945015" cy="33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'espace | Il y a quoi dans l'espace | Qu'est-ce qu'on trouve dans l'espace  | Star Walk">
            <a:extLst>
              <a:ext uri="{FF2B5EF4-FFF2-40B4-BE49-F238E27FC236}">
                <a16:creationId xmlns:a16="http://schemas.microsoft.com/office/drawing/2014/main" id="{FA41CA6D-BBF5-4B78-88A1-C26301AE8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6" y="2198891"/>
            <a:ext cx="5945013" cy="33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ello world! | hololive English 1st Concert - Connect the World - Supported  By Bushiroad | hololive production">
            <a:extLst>
              <a:ext uri="{FF2B5EF4-FFF2-40B4-BE49-F238E27FC236}">
                <a16:creationId xmlns:a16="http://schemas.microsoft.com/office/drawing/2014/main" id="{40C25DE9-614D-4C68-81FC-C830F5337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91" y="2498103"/>
            <a:ext cx="4603720" cy="703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sukumo Sana (Hololive) Render by TheGreatKaio on DeviantArt">
            <a:extLst>
              <a:ext uri="{FF2B5EF4-FFF2-40B4-BE49-F238E27FC236}">
                <a16:creationId xmlns:a16="http://schemas.microsoft.com/office/drawing/2014/main" id="{EA9DF239-FF82-4C79-9076-711D3BBC7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r="15619"/>
          <a:stretch/>
        </p:blipFill>
        <p:spPr bwMode="auto">
          <a:xfrm>
            <a:off x="0" y="2291965"/>
            <a:ext cx="4544462" cy="628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402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78487-21D2-4119-B6A2-CDA059BD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3F25C9-C9B4-44C8-9A0E-1B9AA7539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(Disk) Space</a:t>
            </a:r>
          </a:p>
          <a:p>
            <a:pPr lvl="1"/>
            <a:r>
              <a:rPr lang="en-US" dirty="0"/>
              <a:t>Modern DL models contain </a:t>
            </a:r>
            <a:r>
              <a:rPr lang="en-US" b="1" dirty="0"/>
              <a:t>billions</a:t>
            </a:r>
            <a:r>
              <a:rPr lang="en-US" dirty="0"/>
              <a:t> (10</a:t>
            </a:r>
            <a:r>
              <a:rPr lang="en-US" baseline="30000" dirty="0"/>
              <a:t>9</a:t>
            </a:r>
            <a:r>
              <a:rPr lang="en-US" dirty="0"/>
              <a:t>) of parameters</a:t>
            </a:r>
          </a:p>
          <a:p>
            <a:pPr lvl="1"/>
            <a:r>
              <a:rPr lang="en-US" dirty="0"/>
              <a:t>GPT-4 has ~220 billion parameters</a:t>
            </a:r>
          </a:p>
          <a:p>
            <a:pPr lvl="1"/>
            <a:r>
              <a:rPr lang="en-US" dirty="0"/>
              <a:t>If a single parameter is a floating point represented on 32 bits…</a:t>
            </a:r>
          </a:p>
          <a:p>
            <a:pPr lvl="1"/>
            <a:r>
              <a:rPr lang="en-US" dirty="0"/>
              <a:t>…that is 220 * 10</a:t>
            </a:r>
            <a:r>
              <a:rPr lang="en-US" baseline="30000" dirty="0"/>
              <a:t>9</a:t>
            </a:r>
            <a:r>
              <a:rPr lang="en-US" dirty="0"/>
              <a:t> * 32 / 8 = 880 Giga Bytes (!!!)</a:t>
            </a:r>
          </a:p>
          <a:p>
            <a:pPr lvl="1"/>
            <a:r>
              <a:rPr lang="en-US" dirty="0"/>
              <a:t>They have to be stored on a hard drive and IN MEMORY!</a:t>
            </a:r>
          </a:p>
          <a:p>
            <a:pPr lvl="1"/>
            <a:r>
              <a:rPr lang="en-US" dirty="0"/>
              <a:t>During training, you’ll need to also </a:t>
            </a:r>
            <a:r>
              <a:rPr lang="en-US" u="sng" dirty="0"/>
              <a:t>store the gradient</a:t>
            </a:r>
            <a:r>
              <a:rPr lang="en-US" dirty="0"/>
              <a:t> IN MEMORY!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221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BC317-2889-4ADC-9D07-47EE7E3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016B1E-4FBB-41EE-9A71-17A49DA36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(Training) Time</a:t>
            </a:r>
          </a:p>
          <a:p>
            <a:pPr lvl="1"/>
            <a:r>
              <a:rPr lang="en-US" dirty="0"/>
              <a:t>Training iterations take a lot of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02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6C41E-F5B5-46E1-9300-CDF4D0CD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issues with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C8B6D5-CEBE-4093-B9A8-58ADC56A9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Size of parameters (</a:t>
            </a:r>
            <a:r>
              <a:rPr lang="en-US" dirty="0" err="1"/>
              <a:t>downcasting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61910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Lots of competitors! Why is Deep Learning so dominant?</a:t>
            </a:r>
          </a:p>
        </p:txBody>
      </p:sp>
    </p:spTree>
    <p:extLst>
      <p:ext uri="{BB962C8B-B14F-4D97-AF65-F5344CB8AC3E}">
        <p14:creationId xmlns:p14="http://schemas.microsoft.com/office/powerpoint/2010/main" val="23987090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b="1" dirty="0"/>
              <a:t>tabular data</a:t>
            </a:r>
            <a:r>
              <a:rPr lang="en-US" dirty="0"/>
              <a:t>, they are not winning</a:t>
            </a:r>
          </a:p>
          <a:p>
            <a:pPr lvl="1"/>
            <a:r>
              <a:rPr lang="en-US" dirty="0"/>
              <a:t>Current consensus is that ensembles of boosted trees are better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Grinsztajn</a:t>
            </a:r>
            <a:r>
              <a:rPr lang="en-US" dirty="0"/>
              <a:t> et al. (2022) </a:t>
            </a:r>
            <a:r>
              <a:rPr lang="en-US" i="1" dirty="0"/>
              <a:t>Why do tree-based models still outperform deep learning on tabular data?</a:t>
            </a:r>
          </a:p>
          <a:p>
            <a:endParaRPr lang="en-US" dirty="0"/>
          </a:p>
          <a:p>
            <a:r>
              <a:rPr lang="en-US" dirty="0"/>
              <a:t>On </a:t>
            </a:r>
            <a:r>
              <a:rPr lang="en-US" b="1" dirty="0"/>
              <a:t>structured data</a:t>
            </a:r>
            <a:r>
              <a:rPr lang="en-US" dirty="0"/>
              <a:t>, they are </a:t>
            </a:r>
            <a:r>
              <a:rPr lang="en-US" i="1" dirty="0"/>
              <a:t>massively</a:t>
            </a:r>
            <a:r>
              <a:rPr lang="en-US" dirty="0"/>
              <a:t> dominant</a:t>
            </a:r>
          </a:p>
          <a:p>
            <a:pPr lvl="1"/>
            <a:r>
              <a:rPr lang="en-US" dirty="0"/>
              <a:t>Remove the need for feature construction (and maybe selection)</a:t>
            </a:r>
          </a:p>
          <a:p>
            <a:pPr lvl="1"/>
            <a:r>
              <a:rPr lang="en-US" dirty="0"/>
              <a:t>Any type of structure: sequences, graphs, images, videos, …</a:t>
            </a:r>
          </a:p>
        </p:txBody>
      </p:sp>
    </p:spTree>
    <p:extLst>
      <p:ext uri="{BB962C8B-B14F-4D97-AF65-F5344CB8AC3E}">
        <p14:creationId xmlns:p14="http://schemas.microsoft.com/office/powerpoint/2010/main" val="15962569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Generative models: how can a NNs output an </a:t>
            </a:r>
            <a:r>
              <a:rPr lang="en-US" i="1" dirty="0"/>
              <a:t>image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746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ulle narrative : rectangle 24">
            <a:extLst>
              <a:ext uri="{FF2B5EF4-FFF2-40B4-BE49-F238E27FC236}">
                <a16:creationId xmlns:a16="http://schemas.microsoft.com/office/drawing/2014/main" id="{85FC7880-1C03-4E32-AE24-74BFBC43C749}"/>
              </a:ext>
            </a:extLst>
          </p:cNvPr>
          <p:cNvSpPr/>
          <p:nvPr/>
        </p:nvSpPr>
        <p:spPr>
          <a:xfrm>
            <a:off x="375863" y="4562781"/>
            <a:ext cx="2581275" cy="629402"/>
          </a:xfrm>
          <a:prstGeom prst="wedgeRectCallout">
            <a:avLst>
              <a:gd name="adj1" fmla="val 54083"/>
              <a:gd name="adj2" fmla="val 1134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a </a:t>
            </a:r>
            <a:r>
              <a:rPr lang="en-US" b="1" dirty="0"/>
              <a:t>non-linearity</a:t>
            </a:r>
            <a:r>
              <a:rPr lang="en-US" dirty="0"/>
              <a:t>, increases </a:t>
            </a:r>
            <a:r>
              <a:rPr lang="en-US" b="1" dirty="0"/>
              <a:t>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49B57B8-A953-4A8E-93C9-33A3B8CDB806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49B57B8-A953-4A8E-93C9-33A3B8CDB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B15ABEA6-90F4-4010-AD4F-96095D98A1DD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FE2817D4-A1F8-4DC5-93D8-6CCB6C64C1D5}"/>
              </a:ext>
            </a:extLst>
          </p:cNvPr>
          <p:cNvSpPr/>
          <p:nvPr/>
        </p:nvSpPr>
        <p:spPr>
          <a:xfrm>
            <a:off x="6909405" y="6019873"/>
            <a:ext cx="3120272" cy="629402"/>
          </a:xfrm>
          <a:prstGeom prst="wedgeRectCallout">
            <a:avLst>
              <a:gd name="adj1" fmla="val -124653"/>
              <a:gd name="adj2" fmla="val -7529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weights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  <p:sp>
        <p:nvSpPr>
          <p:cNvPr id="34" name="Bulle narrative : rectangle 33">
            <a:extLst>
              <a:ext uri="{FF2B5EF4-FFF2-40B4-BE49-F238E27FC236}">
                <a16:creationId xmlns:a16="http://schemas.microsoft.com/office/drawing/2014/main" id="{7EAF5E45-46CA-4F99-AF49-04F3E320D005}"/>
              </a:ext>
            </a:extLst>
          </p:cNvPr>
          <p:cNvSpPr/>
          <p:nvPr/>
        </p:nvSpPr>
        <p:spPr>
          <a:xfrm>
            <a:off x="6909404" y="6019873"/>
            <a:ext cx="3565689" cy="629402"/>
          </a:xfrm>
          <a:prstGeom prst="wedgeRectCallout">
            <a:avLst>
              <a:gd name="adj1" fmla="val -84471"/>
              <a:gd name="adj2" fmla="val -9326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Weights and bias can be </a:t>
            </a:r>
            <a:r>
              <a:rPr lang="en-US" b="1" dirty="0">
                <a:solidFill>
                  <a:srgbClr val="FF0000"/>
                </a:solidFill>
              </a:rPr>
              <a:t>optimized</a:t>
            </a:r>
            <a:r>
              <a:rPr lang="en-US" dirty="0"/>
              <a:t>, depending on application</a:t>
            </a:r>
          </a:p>
        </p:txBody>
      </p:sp>
    </p:spTree>
    <p:extLst>
      <p:ext uri="{BB962C8B-B14F-4D97-AF65-F5344CB8AC3E}">
        <p14:creationId xmlns:p14="http://schemas.microsoft.com/office/powerpoint/2010/main" val="42727228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649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Output tensors interpreted as (approximately) </a:t>
            </a:r>
            <a:r>
              <a:rPr lang="en-US" i="1" dirty="0"/>
              <a:t>anything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Example: image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3E0261C-4ED1-4A18-A7FB-8A1F0B19E65C}"/>
              </a:ext>
            </a:extLst>
          </p:cNvPr>
          <p:cNvSpPr/>
          <p:nvPr/>
        </p:nvSpPr>
        <p:spPr>
          <a:xfrm>
            <a:off x="1537356" y="3490994"/>
            <a:ext cx="1772239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(c * w * 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EA68-0304-421D-B32A-071A459630F9}"/>
              </a:ext>
            </a:extLst>
          </p:cNvPr>
          <p:cNvSpPr/>
          <p:nvPr/>
        </p:nvSpPr>
        <p:spPr>
          <a:xfrm>
            <a:off x="4883871" y="3490994"/>
            <a:ext cx="1348033" cy="1211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D241-7A96-4867-890B-A5961ACB16EA}"/>
              </a:ext>
            </a:extLst>
          </p:cNvPr>
          <p:cNvSpPr/>
          <p:nvPr/>
        </p:nvSpPr>
        <p:spPr>
          <a:xfrm>
            <a:off x="4737754" y="3637896"/>
            <a:ext cx="1348033" cy="1211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330F0-738F-45FE-8294-C80F919EF3FA}"/>
              </a:ext>
            </a:extLst>
          </p:cNvPr>
          <p:cNvSpPr/>
          <p:nvPr/>
        </p:nvSpPr>
        <p:spPr>
          <a:xfrm>
            <a:off x="4592426" y="3827676"/>
            <a:ext cx="1348033" cy="1211373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channel</a:t>
            </a:r>
            <a:br>
              <a:rPr lang="en-US" dirty="0"/>
            </a:br>
            <a:r>
              <a:rPr lang="en-US" dirty="0"/>
              <a:t>(w * h)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A329563-3BC1-4F23-8B5D-12DE783B4554}"/>
              </a:ext>
            </a:extLst>
          </p:cNvPr>
          <p:cNvSpPr/>
          <p:nvPr/>
        </p:nvSpPr>
        <p:spPr>
          <a:xfrm>
            <a:off x="3481634" y="4165039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/>
              <p:nvPr/>
            </p:nvSpPr>
            <p:spPr>
              <a:xfrm>
                <a:off x="7088170" y="3429000"/>
                <a:ext cx="4265630" cy="1629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inside each channel indicates the level or red, blue, or green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respectively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170" y="3429000"/>
                <a:ext cx="4265630" cy="1629164"/>
              </a:xfrm>
              <a:prstGeom prst="rect">
                <a:avLst/>
              </a:prstGeom>
              <a:blipFill>
                <a:blip r:embed="rId2"/>
                <a:stretch>
                  <a:fillRect l="-2286" t="-2622" b="-7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6739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649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Output tensors interpreted as (approximately) </a:t>
            </a:r>
            <a:r>
              <a:rPr lang="en-US" i="1" dirty="0"/>
              <a:t>anything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Example: video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3E0261C-4ED1-4A18-A7FB-8A1F0B19E65C}"/>
              </a:ext>
            </a:extLst>
          </p:cNvPr>
          <p:cNvSpPr/>
          <p:nvPr/>
        </p:nvSpPr>
        <p:spPr>
          <a:xfrm>
            <a:off x="245884" y="3490994"/>
            <a:ext cx="1772239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(t*c*w*h)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EA68-0304-421D-B32A-071A459630F9}"/>
              </a:ext>
            </a:extLst>
          </p:cNvPr>
          <p:cNvSpPr/>
          <p:nvPr/>
        </p:nvSpPr>
        <p:spPr>
          <a:xfrm>
            <a:off x="3592399" y="3490994"/>
            <a:ext cx="1348033" cy="1211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D241-7A96-4867-890B-A5961ACB16EA}"/>
              </a:ext>
            </a:extLst>
          </p:cNvPr>
          <p:cNvSpPr/>
          <p:nvPr/>
        </p:nvSpPr>
        <p:spPr>
          <a:xfrm>
            <a:off x="3446282" y="3637896"/>
            <a:ext cx="1348033" cy="1211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330F0-738F-45FE-8294-C80F919EF3FA}"/>
              </a:ext>
            </a:extLst>
          </p:cNvPr>
          <p:cNvSpPr/>
          <p:nvPr/>
        </p:nvSpPr>
        <p:spPr>
          <a:xfrm>
            <a:off x="3300954" y="3827676"/>
            <a:ext cx="1348033" cy="1211373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channel</a:t>
            </a:r>
            <a:br>
              <a:rPr lang="en-US" dirty="0"/>
            </a:br>
            <a:r>
              <a:rPr lang="en-US" dirty="0"/>
              <a:t>(w * h)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A329563-3BC1-4F23-8B5D-12DE783B4554}"/>
              </a:ext>
            </a:extLst>
          </p:cNvPr>
          <p:cNvSpPr/>
          <p:nvPr/>
        </p:nvSpPr>
        <p:spPr>
          <a:xfrm>
            <a:off x="2190162" y="4165039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/>
              <p:nvPr/>
            </p:nvSpPr>
            <p:spPr>
              <a:xfrm>
                <a:off x="8279090" y="3369456"/>
                <a:ext cx="3843780" cy="1658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400" dirty="0"/>
                  <a:t>inside each channel indicates the level or red, blue, or green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for the frame at time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90" y="3369456"/>
                <a:ext cx="3843780" cy="1658659"/>
              </a:xfrm>
              <a:prstGeom prst="rect">
                <a:avLst/>
              </a:prstGeom>
              <a:blipFill>
                <a:blip r:embed="rId2"/>
                <a:stretch>
                  <a:fillRect l="-2377" t="-1838" r="-285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e 13">
            <a:extLst>
              <a:ext uri="{FF2B5EF4-FFF2-40B4-BE49-F238E27FC236}">
                <a16:creationId xmlns:a16="http://schemas.microsoft.com/office/drawing/2014/main" id="{77C64E4C-53CF-4D2E-82FF-FC9E776745E3}"/>
              </a:ext>
            </a:extLst>
          </p:cNvPr>
          <p:cNvGrpSpPr/>
          <p:nvPr/>
        </p:nvGrpSpPr>
        <p:grpSpPr>
          <a:xfrm>
            <a:off x="6096000" y="3490994"/>
            <a:ext cx="1639478" cy="1548055"/>
            <a:chOff x="5395275" y="3473710"/>
            <a:chExt cx="1639478" cy="15480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399527-6233-4969-8AE6-D5729E000C9C}"/>
                </a:ext>
              </a:extLst>
            </p:cNvPr>
            <p:cNvSpPr/>
            <p:nvPr/>
          </p:nvSpPr>
          <p:spPr>
            <a:xfrm>
              <a:off x="5686720" y="3473710"/>
              <a:ext cx="1348033" cy="12113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D1A16E-3CFE-4230-83FE-5D2415A52F9B}"/>
                </a:ext>
              </a:extLst>
            </p:cNvPr>
            <p:cNvSpPr/>
            <p:nvPr/>
          </p:nvSpPr>
          <p:spPr>
            <a:xfrm>
              <a:off x="5540603" y="3620612"/>
              <a:ext cx="1348033" cy="12113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A5C3CE-6771-4A6B-9F6C-B676B4D5FC1F}"/>
                </a:ext>
              </a:extLst>
            </p:cNvPr>
            <p:cNvSpPr/>
            <p:nvPr/>
          </p:nvSpPr>
          <p:spPr>
            <a:xfrm>
              <a:off x="5395275" y="3810392"/>
              <a:ext cx="1348033" cy="1211373"/>
            </a:xfrm>
            <a:prstGeom prst="rect">
              <a:avLst/>
            </a:prstGeom>
            <a:solidFill>
              <a:srgbClr val="F496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channel</a:t>
              </a:r>
              <a:br>
                <a:rPr lang="en-US" dirty="0"/>
              </a:br>
              <a:r>
                <a:rPr lang="en-US" dirty="0"/>
                <a:t>(w * h)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C86E93BE-C815-4F1E-9DCA-A6E5D1E20F31}"/>
              </a:ext>
            </a:extLst>
          </p:cNvPr>
          <p:cNvSpPr txBox="1"/>
          <p:nvPr/>
        </p:nvSpPr>
        <p:spPr>
          <a:xfrm>
            <a:off x="5061409" y="3994481"/>
            <a:ext cx="84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7B5173-4709-4AF3-90F1-6216617BE79A}"/>
              </a:ext>
            </a:extLst>
          </p:cNvPr>
          <p:cNvSpPr txBox="1"/>
          <p:nvPr/>
        </p:nvSpPr>
        <p:spPr>
          <a:xfrm>
            <a:off x="3300954" y="5164609"/>
            <a:ext cx="134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t=0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41B71D-5D31-401E-B00F-3C12062A1CE2}"/>
              </a:ext>
            </a:extLst>
          </p:cNvPr>
          <p:cNvSpPr txBox="1"/>
          <p:nvPr/>
        </p:nvSpPr>
        <p:spPr>
          <a:xfrm>
            <a:off x="6095999" y="5164608"/>
            <a:ext cx="134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t=T</a:t>
            </a:r>
          </a:p>
        </p:txBody>
      </p:sp>
    </p:spTree>
    <p:extLst>
      <p:ext uri="{BB962C8B-B14F-4D97-AF65-F5344CB8AC3E}">
        <p14:creationId xmlns:p14="http://schemas.microsoft.com/office/powerpoint/2010/main" val="26928857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when we have to choose between </a:t>
            </a:r>
            <a:r>
              <a:rPr lang="en-US" i="1" dirty="0"/>
              <a:t>n </a:t>
            </a:r>
            <a:r>
              <a:rPr lang="en-US" dirty="0"/>
              <a:t>discrete values?</a:t>
            </a:r>
          </a:p>
        </p:txBody>
      </p:sp>
    </p:spTree>
    <p:extLst>
      <p:ext uri="{BB962C8B-B14F-4D97-AF65-F5344CB8AC3E}">
        <p14:creationId xmlns:p14="http://schemas.microsoft.com/office/powerpoint/2010/main" val="33715756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 is interpreted as a </a:t>
            </a:r>
            <a:r>
              <a:rPr lang="en-US" i="1" dirty="0"/>
              <a:t>probability distribution</a:t>
            </a:r>
          </a:p>
          <a:p>
            <a:r>
              <a:rPr lang="en-US" dirty="0"/>
              <a:t>Each cell in output tensor is “probability” of picking element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E957AD8-2C97-44FB-BA51-A1374F668F8C}"/>
              </a:ext>
            </a:extLst>
          </p:cNvPr>
          <p:cNvSpPr/>
          <p:nvPr/>
        </p:nvSpPr>
        <p:spPr>
          <a:xfrm>
            <a:off x="1311114" y="3429000"/>
            <a:ext cx="1111576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(1 * n)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AD8B6B3-CBAD-4A33-A078-AA985245F449}"/>
              </a:ext>
            </a:extLst>
          </p:cNvPr>
          <p:cNvSpPr/>
          <p:nvPr/>
        </p:nvSpPr>
        <p:spPr>
          <a:xfrm>
            <a:off x="2793478" y="4146186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to Get Better Outputs from Your Large Language Model | NVIDIA Technical  Blog">
            <a:extLst>
              <a:ext uri="{FF2B5EF4-FFF2-40B4-BE49-F238E27FC236}">
                <a16:creationId xmlns:a16="http://schemas.microsoft.com/office/drawing/2014/main" id="{A99C3C0B-98C8-44D7-974A-F8F592F0A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18224" y="2917423"/>
            <a:ext cx="7449582" cy="267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3941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 is interpreted as a </a:t>
            </a:r>
            <a:r>
              <a:rPr lang="en-US" i="1" dirty="0"/>
              <a:t>probability distribution</a:t>
            </a:r>
          </a:p>
          <a:p>
            <a:r>
              <a:rPr lang="en-US" dirty="0"/>
              <a:t>Each cell in output tensor is “probability” of picking element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E957AD8-2C97-44FB-BA51-A1374F668F8C}"/>
              </a:ext>
            </a:extLst>
          </p:cNvPr>
          <p:cNvSpPr/>
          <p:nvPr/>
        </p:nvSpPr>
        <p:spPr>
          <a:xfrm>
            <a:off x="1311114" y="3429000"/>
            <a:ext cx="1111576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(1 * n)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AD8B6B3-CBAD-4A33-A078-AA985245F449}"/>
              </a:ext>
            </a:extLst>
          </p:cNvPr>
          <p:cNvSpPr/>
          <p:nvPr/>
        </p:nvSpPr>
        <p:spPr>
          <a:xfrm>
            <a:off x="2793478" y="4146186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B777ED-C1F5-4E40-B9DF-206D96B12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0561" y="2561594"/>
            <a:ext cx="2892659" cy="33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8736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  <a:p>
            <a:pPr lvl="1"/>
            <a:r>
              <a:rPr lang="en-US" dirty="0"/>
              <a:t>Somehow, using multiple layers </a:t>
            </a:r>
          </a:p>
        </p:txBody>
      </p:sp>
    </p:spTree>
    <p:extLst>
      <p:ext uri="{BB962C8B-B14F-4D97-AF65-F5344CB8AC3E}">
        <p14:creationId xmlns:p14="http://schemas.microsoft.com/office/powerpoint/2010/main" val="21438199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57231-BED8-4C0D-A1CE-832FAC50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architectures!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C26C1-12EE-4478-B0A9-C03917841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C8AFBE-4906-4889-A0CF-79DD8A95B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996201"/>
            <a:ext cx="6096000" cy="50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629F70-8095-4E31-B431-BE6837884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1423358"/>
            <a:ext cx="5472319" cy="478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DDE84F-F755-4BA2-B645-C3CA58DACC82}"/>
              </a:ext>
            </a:extLst>
          </p:cNvPr>
          <p:cNvSpPr/>
          <p:nvPr/>
        </p:nvSpPr>
        <p:spPr>
          <a:xfrm>
            <a:off x="5881481" y="6099175"/>
            <a:ext cx="5472319" cy="480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https://www.asimovinstitute.org/neural-network-zoo/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730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7B2FE-95FF-4919-841B-B4EC1E6C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Pseudo-random number generation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205BCD-2FEE-456E-93BC-62FA819BC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Unfortunately, it’s not easy</a:t>
            </a:r>
          </a:p>
          <a:p>
            <a:r>
              <a:rPr lang="en-US" dirty="0"/>
              <a:t>Computing on GPUs makes consistent PRNG difficult</a:t>
            </a:r>
          </a:p>
          <a:p>
            <a:r>
              <a:rPr lang="en-US" dirty="0"/>
              <a:t>Libraries optimized for </a:t>
            </a:r>
            <a:r>
              <a:rPr lang="en-US" i="1" dirty="0"/>
              <a:t>speed</a:t>
            </a:r>
            <a:r>
              <a:rPr lang="en-US" dirty="0"/>
              <a:t>, not consistent behavior</a:t>
            </a:r>
          </a:p>
          <a:p>
            <a:endParaRPr lang="en-US" dirty="0"/>
          </a:p>
          <a:p>
            <a:r>
              <a:rPr lang="en-US" dirty="0"/>
              <a:t>Still, a few good practices: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https://pytorch.org/docs/stable/notes/randomness.html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211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F1EB6-DAD9-457F-9439-B1EFD219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FAQ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CEC01E-0BD0-4703-9F2F-562C1722F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Excellent resource for most common issues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https://pytorch.org/docs/stable/notes/faq.html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5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F7ADE-6865-4517-B2ED-DD1107B6596D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C73F591C-B15D-4BB1-883D-F3CB44651285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FE98BE7-4690-47BB-A8A2-A9975D3B8441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39FCF91-5B46-4B21-95B0-3B048C8CB5C6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0D8700F4-22F9-46DD-B510-EE8221470967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32BA8B0-4691-4A7A-AB82-9DED6E23CE2D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1CF0833-FCA1-4B00-990E-2EF92AA14544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1C7EA84-3342-46EF-9A91-FDFD5C8ACB79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A65CF43C-44CF-4DB7-8CDD-FEA81865E450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1E22C93-815D-4582-8222-70299C029BB2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7C8BA8A-6881-49F5-93E5-E1D4AEC830FC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4DB6D6-06C7-4BFB-91E9-F790FEA6533F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1D31C3-FF17-4D8D-AFFA-5DCB6AC5F5B8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5F3F0C-8E93-4547-8C50-8F197575A87D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43BE88-36DC-4D94-A4F7-DEE95AA13967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9D1B2C5B-8487-4373-BFB0-A7B9F4147E1A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CFBF0707-D9FE-494E-A7BA-FA640BB5D063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288E7088-2235-4968-821E-43A02DD66327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AA9C361C-388F-46A8-BF4A-23A3683E6541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DA5AAF4C-F627-4EE6-8994-C7BE791A3AD5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BA3C29-3F23-40FC-BA59-1BE736BCD48C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9A16E28-DE90-4BC7-9E57-BC5A3C559D6A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175EC72E-C2FB-48E5-824F-E9A226CB374D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2A28245A-6F42-4359-A174-544E4F9FF8F9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E40E155A-5BF5-4682-A1F9-3B0028ADFA10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A46765E-7C01-4F67-8DD5-35B2307A34F2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89DB1880-7006-48BB-AF8E-F8EB3BC2291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790A54D3-85B1-4AFE-ACA7-AA6BBFBBA9D6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E5E7FE7-D6DC-4ECB-8745-1648EA3D7C9F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5B06E700-BD14-4D9F-B6CB-62B8FC17043B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0B04650D-A357-400E-82D3-59388DAAC2B7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3095F8BD-C991-4120-8543-EF81B5C38BBE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A45AFB53-EDF6-4136-83E8-2389E6938624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41BC582F-0A92-4B37-AE23-E578FCA0E274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358449D-21E0-4688-846B-0C7949045E2B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D261A490-0B39-409B-BEE2-98C65431A065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1FE2F99F-D749-4CA6-93CD-94CA816D37CA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042B6950-E0A2-436D-B166-2102F77D9306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CE188B1E-8A06-4D0F-AD4C-171DF974ADD8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E9B4BE75-5D82-4AEC-A339-1434EDA18DC7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73680424-A795-4224-A6BB-6AF1B4AE5C7D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2D0018FB-5B18-4456-90D6-B82F366BE4BF}"/>
                </a:ext>
              </a:extLst>
            </p:cNvPr>
            <p:cNvCxnSpPr>
              <a:endCxn id="8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C5FFBFA-0E53-410F-9CC7-1673894D78DF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385C42-7432-4B7D-9C0C-08C9DC8A7BFD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EFB5B6F6-C4DF-4EC0-98AC-9BDDC4F0B6C8}"/>
                </a:ext>
              </a:extLst>
            </p:cNvPr>
            <p:cNvCxnSpPr>
              <a:stCxn id="5" idx="6"/>
              <a:endCxn id="2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11676966-4349-4624-A795-3C3F840F4546}"/>
                </a:ext>
              </a:extLst>
            </p:cNvPr>
            <p:cNvCxnSpPr>
              <a:stCxn id="5" idx="6"/>
              <a:endCxn id="2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8A550CA5-44B1-401D-8614-6962C7ED6FF1}"/>
                </a:ext>
              </a:extLst>
            </p:cNvPr>
            <p:cNvCxnSpPr>
              <a:stCxn id="5" idx="6"/>
              <a:endCxn id="2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1B46E5F5-2A5E-43C0-B4C8-48FDF870EB39}"/>
                </a:ext>
              </a:extLst>
            </p:cNvPr>
            <p:cNvCxnSpPr>
              <a:stCxn id="6" idx="6"/>
              <a:endCxn id="2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C3EC40DB-2EA4-4E3A-8C75-89B9107C219A}"/>
                </a:ext>
              </a:extLst>
            </p:cNvPr>
            <p:cNvCxnSpPr>
              <a:stCxn id="6" idx="6"/>
              <a:endCxn id="2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BA6AFD6D-CF69-4935-9E10-034BC04D5346}"/>
                </a:ext>
              </a:extLst>
            </p:cNvPr>
            <p:cNvCxnSpPr>
              <a:stCxn id="6" idx="6"/>
              <a:endCxn id="2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BDC6B25A-5A30-40AF-8AD3-C6C23647DFE0}"/>
                </a:ext>
              </a:extLst>
            </p:cNvPr>
            <p:cNvCxnSpPr>
              <a:stCxn id="7" idx="6"/>
              <a:endCxn id="2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FF4197BB-4AAA-4A60-BFDD-3CFD272C9952}"/>
                </a:ext>
              </a:extLst>
            </p:cNvPr>
            <p:cNvCxnSpPr>
              <a:stCxn id="7" idx="6"/>
              <a:endCxn id="2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06091B30-553D-4759-80E2-38011B898B60}"/>
                </a:ext>
              </a:extLst>
            </p:cNvPr>
            <p:cNvCxnSpPr>
              <a:stCxn id="7" idx="6"/>
              <a:endCxn id="2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D58B158D-9FE9-4291-A161-ABDF15B41C3D}"/>
                </a:ext>
              </a:extLst>
            </p:cNvPr>
            <p:cNvCxnSpPr>
              <a:stCxn id="8" idx="6"/>
              <a:endCxn id="2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BA467873-4512-4B4E-A10B-47A9A5C94DFD}"/>
                </a:ext>
              </a:extLst>
            </p:cNvPr>
            <p:cNvCxnSpPr>
              <a:stCxn id="8" idx="6"/>
              <a:endCxn id="2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8045C41B-65CB-461D-BEDE-DE0A86818674}"/>
                </a:ext>
              </a:extLst>
            </p:cNvPr>
            <p:cNvCxnSpPr>
              <a:stCxn id="8" idx="6"/>
              <a:endCxn id="2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BA1B2291-9994-412D-AC09-2E043F23ACF0}"/>
                </a:ext>
              </a:extLst>
            </p:cNvPr>
            <p:cNvCxnSpPr>
              <a:stCxn id="9" idx="6"/>
              <a:endCxn id="2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7A77F6E7-9F7F-4D9A-8FE1-FDCB74A4C548}"/>
                </a:ext>
              </a:extLst>
            </p:cNvPr>
            <p:cNvCxnSpPr>
              <a:stCxn id="9" idx="6"/>
              <a:endCxn id="2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73101E27-47C6-49BD-A22B-5DC3D42407E4}"/>
                </a:ext>
              </a:extLst>
            </p:cNvPr>
            <p:cNvCxnSpPr>
              <a:stCxn id="9" idx="6"/>
              <a:endCxn id="2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9AC07330-1CE5-4D91-AF01-3DE27FE161CE}"/>
                </a:ext>
              </a:extLst>
            </p:cNvPr>
            <p:cNvCxnSpPr>
              <a:stCxn id="10" idx="6"/>
              <a:endCxn id="2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602904D9-A6CB-4A24-923E-FB0A58BFD59D}"/>
                </a:ext>
              </a:extLst>
            </p:cNvPr>
            <p:cNvCxnSpPr>
              <a:stCxn id="10" idx="6"/>
              <a:endCxn id="2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ABF6152F-639A-4663-BC6C-2CC4F953C56B}"/>
                </a:ext>
              </a:extLst>
            </p:cNvPr>
            <p:cNvCxnSpPr>
              <a:stCxn id="10" idx="6"/>
              <a:endCxn id="2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387CB88-1047-4A70-BE01-7DC9F3D31BD6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A4CF0947-1DB6-405C-9F4D-C78FAA376D4B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385142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98282BA-85A7-42CD-8946-7BA3D48C1465}"/>
              </a:ext>
            </a:extLst>
          </p:cNvPr>
          <p:cNvSpPr/>
          <p:nvPr/>
        </p:nvSpPr>
        <p:spPr>
          <a:xfrm>
            <a:off x="571205" y="4132162"/>
            <a:ext cx="2370104" cy="1302479"/>
          </a:xfrm>
          <a:prstGeom prst="wedgeRectCallout">
            <a:avLst>
              <a:gd name="adj1" fmla="val 102299"/>
              <a:gd name="adj2" fmla="val -941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 does not really have neurons, just </a:t>
            </a:r>
            <a:r>
              <a:rPr lang="en-US" b="1" dirty="0">
                <a:solidFill>
                  <a:schemeClr val="accent6"/>
                </a:solidFill>
              </a:rPr>
              <a:t>feature values</a:t>
            </a:r>
            <a:r>
              <a:rPr lang="en-US" b="1" dirty="0"/>
              <a:t> </a:t>
            </a:r>
            <a:r>
              <a:rPr lang="en-US" dirty="0"/>
              <a:t>(inputs)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02377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3601</Words>
  <Application>Microsoft Office PowerPoint</Application>
  <PresentationFormat>Grand écran</PresentationFormat>
  <Paragraphs>600</Paragraphs>
  <Slides>78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Raleway</vt:lpstr>
      <vt:lpstr>Thème Office</vt:lpstr>
      <vt:lpstr>Refresher on Neural Networks and Philosophy of pytorch</vt:lpstr>
      <vt:lpstr>Outline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Machine learning (supervised)</vt:lpstr>
      <vt:lpstr>What is a neural network?</vt:lpstr>
      <vt:lpstr>What is a neural network?</vt:lpstr>
      <vt:lpstr>What is a neural network?</vt:lpstr>
      <vt:lpstr>What is a neural network?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A flow of tensors through modules</vt:lpstr>
      <vt:lpstr>Notations?</vt:lpstr>
      <vt:lpstr>Machine learning (supervised)</vt:lpstr>
      <vt:lpstr>Machine learning with neural networks</vt:lpstr>
      <vt:lpstr>Gradient descent</vt:lpstr>
      <vt:lpstr>Gradient descent</vt:lpstr>
      <vt:lpstr>Gradient descent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A few remarks</vt:lpstr>
      <vt:lpstr>Philosophy of pytorch</vt:lpstr>
      <vt:lpstr>Philosophy of pytorch</vt:lpstr>
      <vt:lpstr>Philosophy of pytorch</vt:lpstr>
      <vt:lpstr>Philosophy of pytorch</vt:lpstr>
      <vt:lpstr>Philosophy of pytorch</vt:lpstr>
      <vt:lpstr>Philosophy of pytorch</vt:lpstr>
      <vt:lpstr>Philosophy of pytorch</vt:lpstr>
      <vt:lpstr>pytorch modules</vt:lpstr>
      <vt:lpstr>Philosophy of pytorch: inheritance</vt:lpstr>
      <vt:lpstr>General view, shared by multiple libraries</vt:lpstr>
      <vt:lpstr>Philosophy of pytorch</vt:lpstr>
      <vt:lpstr>Neural networks vs Deep learning</vt:lpstr>
      <vt:lpstr>Neural networks vs Deep learning</vt:lpstr>
      <vt:lpstr>Worst enemies of DL (in this class, at least)</vt:lpstr>
      <vt:lpstr>Worst enemies of DL (in this class, at least)</vt:lpstr>
      <vt:lpstr>Worst enemies of DL (in this class, at least)</vt:lpstr>
      <vt:lpstr>Practical issues with neural networks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Multiple architectures!</vt:lpstr>
      <vt:lpstr>Pseudo-random number generation in pytorch</vt:lpstr>
      <vt:lpstr>pytorch FAQ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229</cp:revision>
  <dcterms:created xsi:type="dcterms:W3CDTF">2020-06-05T13:14:31Z</dcterms:created>
  <dcterms:modified xsi:type="dcterms:W3CDTF">2024-04-01T19:13:54Z</dcterms:modified>
</cp:coreProperties>
</file>