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5" r:id="rId7"/>
    <p:sldId id="287" r:id="rId8"/>
    <p:sldId id="282" r:id="rId9"/>
    <p:sldId id="283" r:id="rId10"/>
    <p:sldId id="284" r:id="rId11"/>
    <p:sldId id="285" r:id="rId12"/>
    <p:sldId id="286" r:id="rId13"/>
    <p:sldId id="276" r:id="rId14"/>
    <p:sldId id="278" r:id="rId15"/>
    <p:sldId id="277" r:id="rId16"/>
    <p:sldId id="273" r:id="rId17"/>
    <p:sldId id="274" r:id="rId18"/>
    <p:sldId id="270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/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/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=26.75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5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/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/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=26.75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/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/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01A259-8025-40E9-A5A8-7E3F401C9AF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6398443" y="4270342"/>
            <a:ext cx="282882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1892859-CA86-479A-91BE-BEA5BFA1383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227271" y="4270342"/>
            <a:ext cx="107445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/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/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3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/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/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=26.75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/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/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01A259-8025-40E9-A5A8-7E3F401C9AF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6398443" y="4270342"/>
            <a:ext cx="282882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1892859-CA86-479A-91BE-BEA5BFA1383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227271" y="4270342"/>
            <a:ext cx="107445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/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/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64706286-A11A-4E25-9CE1-DC65E4CAE602}"/>
              </a:ext>
            </a:extLst>
          </p:cNvPr>
          <p:cNvSpPr/>
          <p:nvPr/>
        </p:nvSpPr>
        <p:spPr>
          <a:xfrm>
            <a:off x="10555270" y="3984011"/>
            <a:ext cx="1556601" cy="572661"/>
          </a:xfrm>
          <a:prstGeom prst="wedgeRectCallout">
            <a:avLst>
              <a:gd name="adj1" fmla="val 23769"/>
              <a:gd name="adj2" fmla="val 156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Unfeasible</a:t>
            </a:r>
            <a:br>
              <a:rPr lang="en-US" sz="1600" dirty="0"/>
            </a:br>
            <a:r>
              <a:rPr lang="en-US" sz="1600" dirty="0"/>
              <a:t>(no solutions)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104D848-94CC-4A41-881D-53ED99EB6F3A}"/>
                  </a:ext>
                </a:extLst>
              </p:cNvPr>
              <p:cNvSpPr/>
              <p:nvPr/>
            </p:nvSpPr>
            <p:spPr>
              <a:xfrm>
                <a:off x="4868746" y="3643766"/>
                <a:ext cx="2051509" cy="980387"/>
              </a:xfrm>
              <a:prstGeom prst="wedgeRectCallout">
                <a:avLst>
                  <a:gd name="adj1" fmla="val -6915"/>
                  <a:gd name="adj2" fmla="val 9494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=25.57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104D848-94CC-4A41-881D-53ED99EB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46" y="3643766"/>
                <a:ext cx="2051509" cy="980387"/>
              </a:xfrm>
              <a:prstGeom prst="wedgeRectCallout">
                <a:avLst>
                  <a:gd name="adj1" fmla="val -6915"/>
                  <a:gd name="adj2" fmla="val 94944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67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(arguably)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MILP: Class of problems with different solvers</a:t>
            </a:r>
          </a:p>
          <a:p>
            <a:r>
              <a:rPr lang="en-US" dirty="0"/>
              <a:t>Example: Branch-and-cut</a:t>
            </a:r>
          </a:p>
          <a:p>
            <a:pPr lvl="1"/>
            <a:r>
              <a:rPr lang="en-US" dirty="0"/>
              <a:t>Similar to Branch and Bound + cutting planes (multiple variables)</a:t>
            </a:r>
          </a:p>
          <a:p>
            <a:pPr lvl="1"/>
            <a:r>
              <a:rPr lang="en-US" dirty="0"/>
              <a:t>Different strategies to find best possible cutting planes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16282D-0E3A-4211-A923-A25A9EF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8" y="3843780"/>
            <a:ext cx="7412723" cy="2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expression (binary variables)</a:t>
            </a:r>
          </a:p>
          <a:p>
            <a:r>
              <a:rPr lang="en-US" dirty="0"/>
              <a:t>Existence of a candidate solution that outputs </a:t>
            </a:r>
            <a:r>
              <a:rPr lang="en-US" i="1" dirty="0"/>
              <a:t>true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Complex problem</a:t>
            </a:r>
          </a:p>
          <a:p>
            <a:r>
              <a:rPr lang="en-US" dirty="0"/>
              <a:t>Specialized techniques called SAT solvers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7CE80F-DF07-4AFC-9E02-E61145E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78" y="2714525"/>
            <a:ext cx="537285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representation of a candidate solution mixed integer</a:t>
            </a:r>
          </a:p>
          <a:p>
            <a:pPr lvl="1"/>
            <a:r>
              <a:rPr lang="en-US" dirty="0"/>
              <a:t>Requires problem-specific variators (int for int parameters, …)</a:t>
            </a:r>
          </a:p>
          <a:p>
            <a:pPr lvl="1"/>
            <a:r>
              <a:rPr lang="en-US" dirty="0"/>
              <a:t>But in general, it’s relatively straightforward</a:t>
            </a:r>
          </a:p>
          <a:p>
            <a:pPr lvl="1"/>
            <a:r>
              <a:rPr lang="en-US" dirty="0"/>
              <a:t>No guarantee to find the global optimum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B17C062-F434-4018-AF9F-B5EE58BEF6F9}"/>
              </a:ext>
            </a:extLst>
          </p:cNvPr>
          <p:cNvGrpSpPr/>
          <p:nvPr/>
        </p:nvGrpSpPr>
        <p:grpSpPr>
          <a:xfrm>
            <a:off x="1733684" y="3532695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3E8566B-4EE9-4998-AFCE-9603B774B33D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B10EDA2-A93F-471B-B021-A47653B35034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B489FD7B-CD8A-4950-8A51-BB4A59C15A1A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F5481FFF-725F-415D-BE86-9902C5118B15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7B12E79D-C5C2-4A1F-9ED3-E23D90E779DC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703E5D7C-36E0-4B7F-B890-5146B734AC44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46D97A32-890F-44B0-877A-6EC55B51FD4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4C681EEE-429D-4418-8699-6FF16D60FFB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A3639D5-0396-4CEB-9A8D-CCDCC94C9BB1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CE059A3D-884A-434F-95C3-ABC214B11C38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BA9EA46-1C96-40EE-B5CC-AA6B05E66E75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4263DBE2-98EC-4F7D-9F6F-B6CA21E90E21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3E022244-1C2A-4250-A9CA-276D601AF4D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EBADCFA1-9A0A-4226-92DB-3F21389589A8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6A302E38-2701-458B-A3D1-467C8B414CE6}"/>
              </a:ext>
            </a:extLst>
          </p:cNvPr>
          <p:cNvSpPr/>
          <p:nvPr/>
        </p:nvSpPr>
        <p:spPr>
          <a:xfrm>
            <a:off x="7381730" y="3372822"/>
            <a:ext cx="3313911" cy="1172687"/>
          </a:xfrm>
          <a:prstGeom prst="wedgeRectCallout">
            <a:avLst>
              <a:gd name="adj1" fmla="val -66558"/>
              <a:gd name="adj2" fmla="val 8069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candidate solutions, must create valid solutions (e.g. integer values)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59DB4836-D64B-4896-BA5D-BFA54D4625CB}"/>
              </a:ext>
            </a:extLst>
          </p:cNvPr>
          <p:cNvSpPr/>
          <p:nvPr/>
        </p:nvSpPr>
        <p:spPr>
          <a:xfrm>
            <a:off x="252848" y="3563121"/>
            <a:ext cx="2311237" cy="792088"/>
          </a:xfrm>
          <a:prstGeom prst="wedgeRectCallout">
            <a:avLst>
              <a:gd name="adj1" fmla="val 26616"/>
              <a:gd name="adj2" fmla="val 11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Appropriate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</a:p>
              <a:p>
                <a:pPr lvl="1"/>
                <a:r>
                  <a:rPr lang="en-US" dirty="0"/>
                  <a:t>E.g. x={red, green, blue}; there is no default way of sorting</a:t>
                </a:r>
              </a:p>
              <a:p>
                <a:pPr lvl="1"/>
                <a:r>
                  <a:rPr lang="en-US" dirty="0"/>
                  <a:t>Some algorithms can manage them natively</a:t>
                </a:r>
              </a:p>
              <a:p>
                <a:pPr lvl="1"/>
                <a:r>
                  <a:rPr lang="en-US" dirty="0"/>
                  <a:t>Others encode them as </a:t>
                </a:r>
                <a:r>
                  <a:rPr lang="en-US" b="1" dirty="0"/>
                  <a:t>bitstrings</a:t>
                </a:r>
                <a:r>
                  <a:rPr lang="en-US" dirty="0"/>
                  <a:t> with constraints</a:t>
                </a:r>
              </a:p>
              <a:p>
                <a:pPr lvl="1"/>
                <a:r>
                  <a:rPr lang="en-US" dirty="0"/>
                  <a:t>In ML sometimes called “one-hot encoding”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5FB-C901-4A83-97DA-F0FBFDB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89480-BBFB-4A67-A0D9-DFEE6C86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Trivial (and </a:t>
            </a:r>
            <a:r>
              <a:rPr lang="en-US" i="1" dirty="0"/>
              <a:t>ineffective</a:t>
            </a:r>
            <a:r>
              <a:rPr lang="en-US" dirty="0"/>
              <a:t>) solution</a:t>
            </a:r>
          </a:p>
          <a:p>
            <a:pPr lvl="1"/>
            <a:r>
              <a:rPr lang="en-US" dirty="0"/>
              <a:t>“Relax” the problem into a continuous one</a:t>
            </a:r>
          </a:p>
          <a:p>
            <a:pPr lvl="1"/>
            <a:r>
              <a:rPr lang="en-US" dirty="0"/>
              <a:t>Round up variable values of best solution to the closest integer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CFC91-A39E-4588-BF6A-C3A57F3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8" y="3018346"/>
            <a:ext cx="4204780" cy="308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CAC742E-8BC5-4BE9-A9D5-CC27CCD071DB}"/>
              </a:ext>
            </a:extLst>
          </p:cNvPr>
          <p:cNvSpPr txBox="1"/>
          <p:nvPr/>
        </p:nvSpPr>
        <p:spPr>
          <a:xfrm>
            <a:off x="2573516" y="3244334"/>
            <a:ext cx="15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values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1E41ED-FF97-4A45-A083-C5979B608094}"/>
              </a:ext>
            </a:extLst>
          </p:cNvPr>
          <p:cNvCxnSpPr/>
          <p:nvPr/>
        </p:nvCxnSpPr>
        <p:spPr>
          <a:xfrm>
            <a:off x="4138367" y="3429000"/>
            <a:ext cx="405353" cy="14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CA02D4-DF20-484E-A67B-22A36FCA9DFD}"/>
              </a:ext>
            </a:extLst>
          </p:cNvPr>
          <p:cNvCxnSpPr>
            <a:cxnSpLocks/>
          </p:cNvCxnSpPr>
          <p:nvPr/>
        </p:nvCxnSpPr>
        <p:spPr>
          <a:xfrm>
            <a:off x="4110087" y="3429000"/>
            <a:ext cx="1423447" cy="1039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83BD7DB-01B8-4A27-83CB-9A5E0EE37BD4}"/>
              </a:ext>
            </a:extLst>
          </p:cNvPr>
          <p:cNvSpPr txBox="1"/>
          <p:nvPr/>
        </p:nvSpPr>
        <p:spPr>
          <a:xfrm>
            <a:off x="7957793" y="3017676"/>
            <a:ext cx="38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Area of search space within boundaries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EF23A0-5F1E-4178-A615-37572AC7200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30739" y="3202342"/>
            <a:ext cx="1227054" cy="3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790FC79-7906-449D-83FA-AE015DC4EC90}"/>
              </a:ext>
            </a:extLst>
          </p:cNvPr>
          <p:cNvSpPr txBox="1"/>
          <p:nvPr/>
        </p:nvSpPr>
        <p:spPr>
          <a:xfrm>
            <a:off x="8276734" y="5099901"/>
            <a:ext cx="30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value found (but the variable is not an integer!)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9E48748-BA48-4E22-B2D9-0E10EEA078E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008496" y="5202555"/>
            <a:ext cx="1268238" cy="220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9FC09C-E02D-4480-9288-E337AA8A6CCE}"/>
                  </a:ext>
                </a:extLst>
              </p:cNvPr>
              <p:cNvSpPr/>
              <p:nvPr/>
            </p:nvSpPr>
            <p:spPr>
              <a:xfrm>
                <a:off x="2234578" y="5202555"/>
                <a:ext cx="2587232" cy="843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9FC09C-E02D-4480-9288-E337AA8A6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78" y="5202555"/>
                <a:ext cx="2587232" cy="843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can enumerate all possible solutions of a problem</a:t>
            </a:r>
          </a:p>
          <a:p>
            <a:r>
              <a:rPr lang="en-US" dirty="0"/>
              <a:t>Exhaustive approach: evaluate them all, find global optimum</a:t>
            </a:r>
          </a:p>
          <a:p>
            <a:r>
              <a:rPr lang="en-US" dirty="0"/>
              <a:t>Branch &amp; Bound guarantees finding the global optimum</a:t>
            </a:r>
          </a:p>
          <a:p>
            <a:pPr lvl="1"/>
            <a:r>
              <a:rPr lang="en-US" dirty="0"/>
              <a:t>Without exploring everything, creates a tree</a:t>
            </a:r>
          </a:p>
          <a:p>
            <a:pPr lvl="1"/>
            <a:r>
              <a:rPr lang="en-US" dirty="0"/>
              <a:t>Branch: divide search space into partitions with extra constraints</a:t>
            </a:r>
          </a:p>
          <a:p>
            <a:pPr lvl="1"/>
            <a:r>
              <a:rPr lang="en-US" dirty="0"/>
              <a:t>Bound: compute lower bound for a partition, linear programming</a:t>
            </a:r>
          </a:p>
          <a:p>
            <a:pPr lvl="1"/>
            <a:r>
              <a:rPr lang="en-US" dirty="0"/>
              <a:t>Pruning: decide what branches are not worthy of being explored</a:t>
            </a:r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535F5-03CD-4872-838B-84939F630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32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535F5-03CD-4872-838B-84939F630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32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92BE36E7-83FE-4F6E-811A-971FD87EEF09}"/>
                  </a:ext>
                </a:extLst>
              </p:cNvPr>
              <p:cNvSpPr/>
              <p:nvPr/>
            </p:nvSpPr>
            <p:spPr>
              <a:xfrm>
                <a:off x="8313655" y="423585"/>
                <a:ext cx="3724374" cy="1753385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=2.67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92BE36E7-83FE-4F6E-811A-971FD87E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655" y="423585"/>
                <a:ext cx="3724374" cy="1753385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0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88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Grand écran</PresentationFormat>
  <Paragraphs>213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Definition of discrete optimization</vt:lpstr>
      <vt:lpstr>Discrete optimization</vt:lpstr>
      <vt:lpstr>Branch and bound</vt:lpstr>
      <vt:lpstr>Branch and bound</vt:lpstr>
      <vt:lpstr>Branch and bound</vt:lpstr>
      <vt:lpstr>Branch and bound</vt:lpstr>
      <vt:lpstr>Branch and bound</vt:lpstr>
      <vt:lpstr>Branch and bound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110</cp:revision>
  <dcterms:created xsi:type="dcterms:W3CDTF">2020-06-05T13:14:31Z</dcterms:created>
  <dcterms:modified xsi:type="dcterms:W3CDTF">2025-04-03T08:28:41Z</dcterms:modified>
</cp:coreProperties>
</file>