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7" r:id="rId6"/>
    <p:sldId id="262" r:id="rId7"/>
    <p:sldId id="263" r:id="rId8"/>
    <p:sldId id="261" r:id="rId9"/>
    <p:sldId id="267" r:id="rId10"/>
    <p:sldId id="276" r:id="rId11"/>
    <p:sldId id="264" r:id="rId12"/>
    <p:sldId id="270" r:id="rId13"/>
    <p:sldId id="265" r:id="rId14"/>
    <p:sldId id="268" r:id="rId15"/>
    <p:sldId id="271" r:id="rId16"/>
    <p:sldId id="272" r:id="rId17"/>
    <p:sldId id="273" r:id="rId18"/>
    <p:sldId id="275" r:id="rId19"/>
    <p:sldId id="266" r:id="rId20"/>
    <p:sldId id="274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 in iterative search algorithms</a:t>
            </a:r>
          </a:p>
          <a:p>
            <a:pPr lvl="1"/>
            <a:r>
              <a:rPr lang="it-IT" dirty="0"/>
              <a:t>Initially, </a:t>
            </a:r>
            <a:r>
              <a:rPr lang="it-IT" b="1" dirty="0"/>
              <a:t>explore</a:t>
            </a:r>
            <a:r>
              <a:rPr lang="it-IT" dirty="0"/>
              <a:t> the search space as much as possible</a:t>
            </a:r>
          </a:p>
          <a:p>
            <a:pPr lvl="1"/>
            <a:r>
              <a:rPr lang="en-US" dirty="0"/>
              <a:t>Then, focus on</a:t>
            </a:r>
            <a:r>
              <a:rPr lang="it-IT" dirty="0"/>
              <a:t>/</a:t>
            </a:r>
            <a:r>
              <a:rPr lang="it-IT" b="1" dirty="0"/>
              <a:t>exploit</a:t>
            </a:r>
            <a:r>
              <a:rPr lang="en-US" dirty="0"/>
              <a:t> the most promising parts found</a:t>
            </a:r>
          </a:p>
          <a:p>
            <a:pPr lvl="1"/>
            <a:r>
              <a:rPr lang="en-US" dirty="0"/>
              <a:t>Switch between exploration and exploitation is </a:t>
            </a:r>
            <a:r>
              <a:rPr lang="en-US" b="1" dirty="0"/>
              <a:t>hard to time</a:t>
            </a:r>
          </a:p>
          <a:p>
            <a:pPr lvl="1"/>
            <a:r>
              <a:rPr lang="en-US" dirty="0"/>
              <a:t>Vocabulary: horizontal/vertical, breadth/depth, …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01" y="4025245"/>
            <a:ext cx="3590258" cy="23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  <p:pic>
        <p:nvPicPr>
          <p:cNvPr id="1026" name="Picture 2" descr="Brainstorm MtG Art from Conspiracy Set by Willian Murai - Art of Magic: the  Gathering">
            <a:extLst>
              <a:ext uri="{FF2B5EF4-FFF2-40B4-BE49-F238E27FC236}">
                <a16:creationId xmlns:a16="http://schemas.microsoft.com/office/drawing/2014/main" id="{075B7F44-7D25-4561-BB6C-521979735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95" y="3226545"/>
            <a:ext cx="3934905" cy="2872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</a:t>
            </a:r>
            <a:r>
              <a:rPr lang="en-US" b="1" dirty="0"/>
              <a:t>impossible</a:t>
            </a:r>
            <a:r>
              <a:rPr lang="en-US" dirty="0"/>
              <a:t>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b="1" dirty="0"/>
              <a:t>Does not take into account the feedback </a:t>
            </a:r>
            <a:r>
              <a:rPr lang="en-US" dirty="0"/>
              <a:t>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Stochastic/Approximate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Too much time or incorrect assumptions on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  <a:p>
            <a:pPr lvl="1"/>
            <a:r>
              <a:rPr lang="en-US" dirty="0"/>
              <a:t>Terminology: </a:t>
            </a:r>
            <a:r>
              <a:rPr lang="en-US" u="sng" dirty="0"/>
              <a:t>“Stochastic’’ might also refer to stochastic variables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pPr lvl="1"/>
            <a:r>
              <a:rPr lang="en-US" dirty="0"/>
              <a:t>Lots of function evaluations! Also, memory occupation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  <a:p>
            <a:r>
              <a:rPr lang="en-US" dirty="0"/>
              <a:t>Objective function’s search space is deceptive/flat</a:t>
            </a:r>
          </a:p>
          <a:p>
            <a:pPr lvl="1"/>
            <a:r>
              <a:rPr lang="en-US" dirty="0"/>
              <a:t>Assumption: “good solutions are close to other good solutions”</a:t>
            </a:r>
          </a:p>
          <a:p>
            <a:pPr lvl="1"/>
            <a:r>
              <a:rPr lang="en-US" dirty="0"/>
              <a:t>If this is not true, most algorithms don’t work</a:t>
            </a:r>
          </a:p>
          <a:p>
            <a:pPr lvl="1"/>
            <a:r>
              <a:rPr lang="en-US" dirty="0"/>
              <a:t>Better off with a completely random sampling</a:t>
            </a:r>
          </a:p>
          <a:p>
            <a:pPr lvl="1"/>
            <a:r>
              <a:rPr lang="en-US" dirty="0"/>
              <a:t>Flat search space has no clues on where to move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</a:t>
            </a:r>
            <a:r>
              <a:rPr lang="en-US" i="1" dirty="0"/>
              <a:t>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of trees…</a:t>
            </a:r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order of visit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</a:t>
            </a:r>
            <a:r>
              <a:rPr lang="en-US" b="1" dirty="0"/>
              <a:t>ad-hoc for the target problem</a:t>
            </a:r>
          </a:p>
          <a:p>
            <a:pPr lvl="1"/>
            <a:r>
              <a:rPr lang="en-US" dirty="0"/>
              <a:t>Employs </a:t>
            </a:r>
            <a:r>
              <a:rPr lang="en-US" b="1" dirty="0"/>
              <a:t>domain knowledge</a:t>
            </a:r>
            <a:r>
              <a:rPr lang="en-US" dirty="0"/>
              <a:t>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b="1" dirty="0"/>
              <a:t>Limits</a:t>
            </a:r>
            <a:r>
              <a:rPr lang="en-US" dirty="0"/>
              <a:t> of variable values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b="1" dirty="0"/>
              <a:t>Point in search space</a:t>
            </a:r>
            <a:r>
              <a:rPr lang="en-US" dirty="0"/>
              <a:t> that </a:t>
            </a:r>
            <a:r>
              <a:rPr lang="en-US" i="1" dirty="0"/>
              <a:t>could</a:t>
            </a:r>
            <a:r>
              <a:rPr lang="en-US" dirty="0"/>
              <a:t>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F62E3-A562-45C6-B902-D15212AF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2AE8A5B-406D-4D04-BE3B-0A0ECC7C8E6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Neighborhood</a:t>
                </a:r>
              </a:p>
              <a:p>
                <a:pPr lvl="1"/>
                <a:r>
                  <a:rPr lang="en-US" dirty="0"/>
                  <a:t>Part of the search space “near” a given solution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In a </a:t>
                </a:r>
                <a:r>
                  <a:rPr lang="en-US" b="1" dirty="0"/>
                  <a:t>continuous search space</a:t>
                </a:r>
                <a:r>
                  <a:rPr lang="en-US" dirty="0"/>
                  <a:t>, small hypervolume around point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 a </a:t>
                </a:r>
                <a:r>
                  <a:rPr lang="en-US" b="1" dirty="0"/>
                  <a:t>discrete search space</a:t>
                </a:r>
                <a:r>
                  <a:rPr lang="en-US" dirty="0"/>
                  <a:t>, we need to define a </a:t>
                </a:r>
                <a:r>
                  <a:rPr lang="en-US" b="1" dirty="0"/>
                  <a:t>move operator</a:t>
                </a:r>
              </a:p>
              <a:p>
                <a:pPr marL="457200" lvl="1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reachable from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using a single move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for a bit string, 0101010…1 move can be “flip bit”</a:t>
                </a:r>
              </a:p>
              <a:p>
                <a:r>
                  <a:rPr lang="en-US" dirty="0"/>
                  <a:t>Local vs global search</a:t>
                </a:r>
              </a:p>
              <a:p>
                <a:pPr lvl="1"/>
                <a:r>
                  <a:rPr lang="en-US" dirty="0"/>
                  <a:t>Local search moves only inside the neighborhood</a:t>
                </a:r>
              </a:p>
              <a:p>
                <a:pPr lvl="1"/>
                <a:r>
                  <a:rPr lang="en-US" dirty="0"/>
                  <a:t>Sometimes used loosely, definition is not precise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2AE8A5B-406D-4D04-BE3B-0A0ECC7C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8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Grand écran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162</cp:revision>
  <dcterms:created xsi:type="dcterms:W3CDTF">2020-06-05T13:14:31Z</dcterms:created>
  <dcterms:modified xsi:type="dcterms:W3CDTF">2025-03-31T17:13:18Z</dcterms:modified>
</cp:coreProperties>
</file>