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92" r:id="rId4"/>
    <p:sldId id="324" r:id="rId5"/>
    <p:sldId id="326" r:id="rId6"/>
    <p:sldId id="325" r:id="rId7"/>
    <p:sldId id="327" r:id="rId8"/>
    <p:sldId id="293" r:id="rId9"/>
    <p:sldId id="294" r:id="rId10"/>
    <p:sldId id="295" r:id="rId11"/>
    <p:sldId id="276" r:id="rId12"/>
    <p:sldId id="275" r:id="rId13"/>
    <p:sldId id="315" r:id="rId14"/>
    <p:sldId id="320" r:id="rId15"/>
    <p:sldId id="321" r:id="rId16"/>
    <p:sldId id="406" r:id="rId17"/>
    <p:sldId id="322" r:id="rId18"/>
    <p:sldId id="323" r:id="rId19"/>
    <p:sldId id="291" r:id="rId20"/>
    <p:sldId id="408" r:id="rId21"/>
    <p:sldId id="409" r:id="rId22"/>
    <p:sldId id="407" r:id="rId23"/>
    <p:sldId id="405" r:id="rId2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3A6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0.png"/><Relationship Id="rId7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- Version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4405A067-B49C-4F11-A938-80BC29FEEB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37638"/>
            <a:ext cx="4076700" cy="279082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C5A9449-A06C-4EA1-A540-CB2DC3C4934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308" y="2862269"/>
            <a:ext cx="314325" cy="4286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A9A26A8-F041-4097-AF69-174D33070FC9}"/>
              </a:ext>
            </a:extLst>
          </p:cNvPr>
          <p:cNvSpPr/>
          <p:nvPr userDrawn="1"/>
        </p:nvSpPr>
        <p:spPr>
          <a:xfrm>
            <a:off x="0" y="5994603"/>
            <a:ext cx="12192000" cy="8645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0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BF5AA71-3F4D-4E9E-BA5E-688B6C5A5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43" y="2767207"/>
            <a:ext cx="9144000" cy="105770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FontTx/>
              <a:buNone/>
              <a:defRPr sz="3600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4FC2D0F-6FA4-4470-9D28-7A0490629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1843" y="3634445"/>
            <a:ext cx="9144000" cy="65492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275662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BA136EC-F916-4BA0-840B-3A2D3BEC369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852" y="1272218"/>
            <a:ext cx="1546667" cy="417777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00" y="1018800"/>
            <a:ext cx="752657" cy="919914"/>
          </a:xfrm>
          <a:prstGeom prst="rect">
            <a:avLst/>
          </a:prstGeom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0DB0872A-BB4A-4EE2-9A56-0F99099C2B9B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2283" b="75673" l="54554" r="909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5610" r="4463" b="17653"/>
          <a:stretch/>
        </p:blipFill>
        <p:spPr bwMode="auto">
          <a:xfrm>
            <a:off x="4938382" y="1037974"/>
            <a:ext cx="1295445" cy="88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9225937B-EC8E-4D79-AB1F-033EA440FC8F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383826" y="1073027"/>
            <a:ext cx="1642424" cy="57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323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- Version 2">
    <p:bg>
      <p:bgPr>
        <a:solidFill>
          <a:srgbClr val="00A3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48F33C8C-4663-47F8-AAC2-AA7669DF27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852" y="1272218"/>
            <a:ext cx="1546667" cy="41777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4405A067-B49C-4F11-A938-80BC29FEEB6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" y="2837638"/>
            <a:ext cx="4076190" cy="2790476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C5A9449-A06C-4EA1-A540-CB2DC3C4934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962" y="2109006"/>
            <a:ext cx="379159" cy="51703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A9A26A8-F041-4097-AF69-174D33070FC9}"/>
              </a:ext>
            </a:extLst>
          </p:cNvPr>
          <p:cNvSpPr/>
          <p:nvPr userDrawn="1"/>
        </p:nvSpPr>
        <p:spPr>
          <a:xfrm>
            <a:off x="0" y="5994603"/>
            <a:ext cx="12192000" cy="864524"/>
          </a:xfrm>
          <a:prstGeom prst="rect">
            <a:avLst/>
          </a:prstGeom>
          <a:solidFill>
            <a:srgbClr val="00A3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0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BF5AA71-3F4D-4E9E-BA5E-688B6C5A5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43" y="1985871"/>
            <a:ext cx="9144000" cy="310643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FontTx/>
              <a:buNone/>
              <a:defRPr sz="60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4FC2D0F-6FA4-4470-9D28-7A0490629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1843" y="5092309"/>
            <a:ext cx="9144000" cy="65492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pic>
        <p:nvPicPr>
          <p:cNvPr id="10" name="Image 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7" y="1020307"/>
            <a:ext cx="754036" cy="921600"/>
          </a:xfrm>
          <a:prstGeom prst="rect">
            <a:avLst/>
          </a:prstGeom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B11E0E85-32C3-4940-B7AF-CD3F0802CB2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2283" b="75673" l="54554" r="909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5610" r="4463" b="17653"/>
          <a:stretch/>
        </p:blipFill>
        <p:spPr bwMode="auto">
          <a:xfrm>
            <a:off x="4938382" y="1037974"/>
            <a:ext cx="1295445" cy="88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AA246D40-A200-4021-90C4-4F0A4D1A103B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383826" y="1073027"/>
            <a:ext cx="1642424" cy="57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934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assic slide,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838200" y="1423358"/>
            <a:ext cx="10515600" cy="4675817"/>
          </a:xfrm>
        </p:spPr>
        <p:txBody>
          <a:bodyPr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pic>
        <p:nvPicPr>
          <p:cNvPr id="6" name="Imag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330623"/>
            <a:ext cx="752657" cy="91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2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415981"/>
            <a:ext cx="10515600" cy="4660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84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85EF67C-DB3C-4ADC-829F-14D87A8664F8}"/>
              </a:ext>
            </a:extLst>
          </p:cNvPr>
          <p:cNvSpPr txBox="1"/>
          <p:nvPr userDrawn="1"/>
        </p:nvSpPr>
        <p:spPr>
          <a:xfrm>
            <a:off x="9923119" y="6337738"/>
            <a:ext cx="20889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b="0" dirty="0">
                <a:solidFill>
                  <a:srgbClr val="00A3A6"/>
                </a:solidFill>
                <a:latin typeface="Raleway" panose="020B0503030101060003" pitchFamily="34" charset="0"/>
              </a:rPr>
              <a:t>p. </a:t>
            </a:r>
            <a:fld id="{10B4F56D-375A-4CA4-ABA3-E73F3ECBB440}" type="slidenum">
              <a:rPr lang="fr-FR" sz="1200" b="0" smtClean="0">
                <a:solidFill>
                  <a:srgbClr val="00A3A6"/>
                </a:solidFill>
                <a:latin typeface="Raleway" panose="020B0503030101060003" pitchFamily="34" charset="0"/>
              </a:rPr>
              <a:pPr algn="r"/>
              <a:t>‹N°›</a:t>
            </a:fld>
            <a:endParaRPr lang="fr-FR" sz="1200" b="0" dirty="0">
              <a:solidFill>
                <a:srgbClr val="00A3A6"/>
              </a:solidFill>
              <a:latin typeface="Raleway" panose="020B0503030101060003" pitchFamily="34" charset="0"/>
            </a:endParaRP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C31A273F-8B3B-4FFA-A6A7-5A556F5FD6D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76187"/>
            <a:ext cx="2000250" cy="800100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DB30FD33-E435-4A46-B168-E07C4F5FE24A}"/>
              </a:ext>
            </a:extLst>
          </p:cNvPr>
          <p:cNvSpPr txBox="1"/>
          <p:nvPr userDrawn="1"/>
        </p:nvSpPr>
        <p:spPr>
          <a:xfrm>
            <a:off x="1142999" y="6350734"/>
            <a:ext cx="6716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275662"/>
                </a:solidFill>
                <a:latin typeface="+mn-lt"/>
              </a:rPr>
              <a:t>INTERMEDIATE PYTORCH CONCEPTS</a:t>
            </a:r>
            <a:endParaRPr lang="fr-FR" sz="1000" dirty="0">
              <a:solidFill>
                <a:srgbClr val="275662"/>
              </a:solidFill>
              <a:latin typeface="+mn-lt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EB41401-1E18-450D-B56F-5BE5E627703C}"/>
              </a:ext>
            </a:extLst>
          </p:cNvPr>
          <p:cNvSpPr txBox="1"/>
          <p:nvPr userDrawn="1"/>
        </p:nvSpPr>
        <p:spPr>
          <a:xfrm>
            <a:off x="1142999" y="6533137"/>
            <a:ext cx="6716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00A3A6"/>
                </a:solidFill>
                <a:latin typeface="+mj-lt"/>
              </a:rPr>
              <a:t>Alberto</a:t>
            </a:r>
            <a:r>
              <a:rPr lang="it-IT" sz="1000" baseline="0" dirty="0">
                <a:solidFill>
                  <a:srgbClr val="00A3A6"/>
                </a:solidFill>
                <a:latin typeface="+mj-lt"/>
              </a:rPr>
              <a:t> TONDA</a:t>
            </a:r>
            <a:r>
              <a:rPr lang="it-IT" sz="1000" baseline="0">
                <a:solidFill>
                  <a:srgbClr val="00A3A6"/>
                </a:solidFill>
                <a:latin typeface="+mj-lt"/>
              </a:rPr>
              <a:t>, Team EKINOCS</a:t>
            </a:r>
            <a:r>
              <a:rPr lang="it-IT" sz="1000" baseline="0" dirty="0">
                <a:solidFill>
                  <a:srgbClr val="00A3A6"/>
                </a:solidFill>
                <a:latin typeface="+mj-lt"/>
              </a:rPr>
              <a:t>, UMR 518 MIA-PS, INRAE, Université Paris-Saclay</a:t>
            </a:r>
            <a:endParaRPr lang="fr-FR" sz="1000" dirty="0">
              <a:solidFill>
                <a:srgbClr val="00A3A6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39621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62" r:id="rId3"/>
  </p:sldLayoutIdLst>
  <p:txStyles>
    <p:titleStyle>
      <a:lvl1pPr marL="571500" indent="-571500" algn="l" defTabSz="914400" rtl="0" eaLnBrk="1" latinLnBrk="0" hangingPunct="1">
        <a:lnSpc>
          <a:spcPct val="90000"/>
        </a:lnSpc>
        <a:spcBef>
          <a:spcPct val="0"/>
        </a:spcBef>
        <a:buFontTx/>
        <a:buBlip>
          <a:blip r:embed="rId6"/>
        </a:buBlip>
        <a:defRPr sz="4400" b="1" kern="1200" baseline="0">
          <a:solidFill>
            <a:srgbClr val="00A3A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gif"/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deepdatascience.wordpress.com/2017/02/03/optimiser-choice/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pytorch.org/docs/stable/notes/randomness.html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pytorch.org/docs/stable/nn.html#non-linear-activations-other" TargetMode="External"/><Relationship Id="rId2" Type="http://schemas.openxmlformats.org/officeDocument/2006/relationships/hyperlink" Target="https://pytorch.org/docs/stable/nn.html#non-linear-activations-weighted-sum-nonlinearity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pytorch.org/docs/stable/notes/faq.html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sz="8800" dirty="0"/>
              <a:t>Intermediate pytorch concepts</a:t>
            </a:r>
            <a:endParaRPr lang="fr-FR" sz="8800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>
          <a:xfrm>
            <a:off x="2401843" y="5544796"/>
            <a:ext cx="9144000" cy="654923"/>
          </a:xfrm>
        </p:spPr>
        <p:txBody>
          <a:bodyPr>
            <a:noAutofit/>
          </a:bodyPr>
          <a:lstStyle/>
          <a:p>
            <a:r>
              <a:rPr lang="fr-FR" dirty="0"/>
              <a:t>Alberto TONDA, </a:t>
            </a:r>
            <a:r>
              <a:rPr lang="fr-FR" dirty="0" err="1"/>
              <a:t>Ph.D</a:t>
            </a:r>
            <a:r>
              <a:rPr lang="fr-FR" dirty="0"/>
              <a:t>. (Senior permanent </a:t>
            </a:r>
            <a:r>
              <a:rPr lang="fr-FR" dirty="0" err="1"/>
              <a:t>researcher</a:t>
            </a:r>
            <a:r>
              <a:rPr lang="fr-FR" dirty="0"/>
              <a:t>, DR)</a:t>
            </a:r>
          </a:p>
          <a:p>
            <a:r>
              <a:rPr lang="fr-FR" sz="2000" i="1" dirty="0"/>
              <a:t>UMR 518 MIA-PS, INRAE, AgroParisTech, Université Paris-Saclay</a:t>
            </a:r>
            <a:br>
              <a:rPr lang="fr-FR" sz="2000" i="1" dirty="0"/>
            </a:br>
            <a:r>
              <a:rPr lang="fr-FR" sz="2000" i="1" dirty="0"/>
              <a:t>UAR 3611, Institut des Systèmes Complexes de Paris Île-de-France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56445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752D2D-081E-4198-AC08-ECB67391A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Beyond Stochastic Gradient Descent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6E72DC6-DF87-406B-B0CE-A3C661B300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Nobody uses SGD anymore</a:t>
            </a:r>
          </a:p>
          <a:p>
            <a:pPr lvl="1"/>
            <a:r>
              <a:rPr lang="en-US" dirty="0"/>
              <a:t>However, its descendants thrive!</a:t>
            </a:r>
          </a:p>
          <a:p>
            <a:pPr lvl="1"/>
            <a:r>
              <a:rPr lang="en-US" dirty="0"/>
              <a:t>A cumulative research effort over generations to overcome issues</a:t>
            </a:r>
          </a:p>
          <a:p>
            <a:endParaRPr lang="en-US" dirty="0"/>
          </a:p>
          <a:p>
            <a:r>
              <a:rPr lang="en-US" dirty="0"/>
              <a:t>Issues of gradient-based techniques</a:t>
            </a:r>
          </a:p>
          <a:p>
            <a:pPr lvl="1"/>
            <a:r>
              <a:rPr lang="en-US" dirty="0"/>
              <a:t>Hard/impossible to get out of local optima</a:t>
            </a:r>
          </a:p>
          <a:p>
            <a:pPr lvl="1"/>
            <a:r>
              <a:rPr lang="en-US" dirty="0"/>
              <a:t>Starting point of exploration matters</a:t>
            </a:r>
          </a:p>
          <a:p>
            <a:pPr lvl="1"/>
            <a:r>
              <a:rPr lang="en-US" dirty="0"/>
              <a:t>Step size? Too small / too large leads to convergence issues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053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8B27F1-2098-465F-B83F-3123A3370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with gradient-based techniques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E148438-185B-435D-9D83-E60BEDDB88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Starting point of exploration matters</a:t>
            </a:r>
          </a:p>
        </p:txBody>
      </p:sp>
      <p:pic>
        <p:nvPicPr>
          <p:cNvPr id="1026" name="Picture 2" descr="What is Stochastic Gradient Descent- A Super Easy Complete Guide!">
            <a:extLst>
              <a:ext uri="{FF2B5EF4-FFF2-40B4-BE49-F238E27FC236}">
                <a16:creationId xmlns:a16="http://schemas.microsoft.com/office/drawing/2014/main" id="{4BE96C7B-E561-44A3-9382-D23337EE7A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19" b="27595"/>
          <a:stretch/>
        </p:blipFill>
        <p:spPr bwMode="auto">
          <a:xfrm>
            <a:off x="3171727" y="2111015"/>
            <a:ext cx="5848546" cy="3724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57598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8B27F1-2098-465F-B83F-3123A3370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with gradient-based techniques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E148438-185B-435D-9D83-E60BEDDB88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Step size? Too small / too large lead to convergence issues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C40AC21-2824-490D-BCD3-C3E6E4C77A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9546" y="2207326"/>
            <a:ext cx="9192908" cy="3781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4890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D47F70-6651-4222-B872-94F7A2DC9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Modern gradient-based techniques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texte 2">
                <a:extLst>
                  <a:ext uri="{FF2B5EF4-FFF2-40B4-BE49-F238E27FC236}">
                    <a16:creationId xmlns:a16="http://schemas.microsoft.com/office/drawing/2014/main" id="{21932826-8677-4023-A8C9-835A7CBF0EE2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en-US" dirty="0"/>
                  <a:t>Momentum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lvl="1"/>
                <a:r>
                  <a:rPr lang="en-US" dirty="0"/>
                  <a:t>Accumulates “velocity” like a ball rolling down an incline</a:t>
                </a:r>
              </a:p>
              <a:p>
                <a:pPr lvl="1"/>
                <a:r>
                  <a:rPr lang="en-US" dirty="0"/>
                  <a:t>Much faster at traversing nearly flat areas of search space</a:t>
                </a:r>
              </a:p>
              <a:p>
                <a:r>
                  <a:rPr lang="en-US" dirty="0"/>
                  <a:t>However, it adds an extra parameter (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is still the learning rate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represents the importance given to velocity during update</a:t>
                </a:r>
              </a:p>
            </p:txBody>
          </p:sp>
        </mc:Choice>
        <mc:Fallback xmlns="">
          <p:sp>
            <p:nvSpPr>
              <p:cNvPr id="3" name="Espace réservé du texte 2">
                <a:extLst>
                  <a:ext uri="{FF2B5EF4-FFF2-40B4-BE49-F238E27FC236}">
                    <a16:creationId xmlns:a16="http://schemas.microsoft.com/office/drawing/2014/main" id="{21932826-8677-4023-A8C9-835A7CBF0E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1333" t="-2734" b="-16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 4">
            <a:extLst>
              <a:ext uri="{FF2B5EF4-FFF2-40B4-BE49-F238E27FC236}">
                <a16:creationId xmlns:a16="http://schemas.microsoft.com/office/drawing/2014/main" id="{E2245CBF-07A2-48E0-8BAD-0863CCF2E5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0082" y="1857084"/>
            <a:ext cx="3410426" cy="135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1829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5527CB-E0C8-454A-A66E-5DCF5A2F0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Modern gradient-based techniques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B4F2154-FC33-417F-9C31-00CA1C4872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However, now it cumulates </a:t>
            </a:r>
            <a:r>
              <a:rPr lang="en-US" i="1" dirty="0"/>
              <a:t>too much</a:t>
            </a:r>
            <a:r>
              <a:rPr lang="en-US" dirty="0"/>
              <a:t> momentum!</a:t>
            </a:r>
          </a:p>
          <a:p>
            <a:r>
              <a:rPr lang="en-US" dirty="0" err="1"/>
              <a:t>Nesterov</a:t>
            </a:r>
            <a:r>
              <a:rPr lang="en-US" dirty="0"/>
              <a:t> momentum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Evaluate the gradient at the point planned to end in</a:t>
            </a:r>
          </a:p>
          <a:p>
            <a:pPr lvl="1"/>
            <a:r>
              <a:rPr lang="en-US" dirty="0"/>
              <a:t>Velocity is rescaled accordingly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89E6DD5-D23F-40F9-811C-FC5A991CB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1496" y="2738341"/>
            <a:ext cx="5249008" cy="138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5056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28F535-B12A-404A-A778-22A336C00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Modern gradient-based techniques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04B4128-1CCC-4F89-9A4C-556B29B4221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Further issues motivated further advances (</a:t>
            </a:r>
            <a:r>
              <a:rPr lang="en-US" b="1" dirty="0" err="1"/>
              <a:t>Adagrad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The step size could be different in each dimension</a:t>
            </a:r>
          </a:p>
          <a:p>
            <a:pPr lvl="1"/>
            <a:r>
              <a:rPr lang="en-US" dirty="0"/>
              <a:t>Maintain a “memory” of the gradient values in each direction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However, this leads to the step size always decreasing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7517113-2B78-4488-8066-E5FC79C1FB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3046" y="2918148"/>
            <a:ext cx="4305901" cy="1247949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3B4D802E-B5C4-4157-A915-021D834313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2338" y="4052975"/>
            <a:ext cx="2467319" cy="121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8598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E9472A-5C29-4D79-AD60-3772019FC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Modern gradient-based techniques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510B7F4-7E33-45D0-9A64-C7381E1FCF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0756F1B-96C0-4842-AE43-7F047DCAF3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1423358"/>
            <a:ext cx="5905500" cy="457200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C84F8CD7-7B05-4A98-9F28-9AF925692E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0" y="1423358"/>
            <a:ext cx="5905500" cy="4572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810644C-51AB-447F-AD91-77F81330A2FA}"/>
              </a:ext>
            </a:extLst>
          </p:cNvPr>
          <p:cNvSpPr/>
          <p:nvPr/>
        </p:nvSpPr>
        <p:spPr>
          <a:xfrm>
            <a:off x="4072379" y="5882326"/>
            <a:ext cx="7706020" cy="5184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4"/>
              </a:rPr>
              <a:t>https://deepdatascience.wordpress.com/2017/02/03/optimiser-choice/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3554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37C697-5692-4C32-BA45-881788CFB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Modern gradient-based techniques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415DC7E-BAAC-481B-B3CC-48984E7121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Solutions to issues of previous algorithms create new issues</a:t>
            </a:r>
          </a:p>
          <a:p>
            <a:pPr lvl="1"/>
            <a:r>
              <a:rPr lang="en-US" dirty="0"/>
              <a:t>Commonly used </a:t>
            </a:r>
            <a:r>
              <a:rPr lang="en-US" b="1" dirty="0"/>
              <a:t>Adam</a:t>
            </a:r>
            <a:r>
              <a:rPr lang="en-US" dirty="0"/>
              <a:t> and </a:t>
            </a:r>
            <a:r>
              <a:rPr lang="en-US" b="1" dirty="0" err="1"/>
              <a:t>RMSProp</a:t>
            </a:r>
            <a:r>
              <a:rPr lang="en-US" dirty="0"/>
              <a:t> have 3-4 parameters</a:t>
            </a:r>
          </a:p>
          <a:p>
            <a:pPr lvl="1"/>
            <a:r>
              <a:rPr lang="en-US" dirty="0"/>
              <a:t>Also take more memory (history of gradient values)</a:t>
            </a:r>
          </a:p>
          <a:p>
            <a:pPr lvl="1"/>
            <a:r>
              <a:rPr lang="en-US" dirty="0"/>
              <a:t>Default values work reasonably well (but not always)</a:t>
            </a:r>
          </a:p>
          <a:p>
            <a:endParaRPr lang="en-US" dirty="0"/>
          </a:p>
          <a:p>
            <a:r>
              <a:rPr lang="en-US" dirty="0"/>
              <a:t>Practical advice</a:t>
            </a:r>
          </a:p>
          <a:p>
            <a:pPr lvl="1"/>
            <a:r>
              <a:rPr lang="en-US" dirty="0"/>
              <a:t>Use </a:t>
            </a:r>
            <a:r>
              <a:rPr lang="en-US" b="1" dirty="0"/>
              <a:t>Adam</a:t>
            </a:r>
            <a:r>
              <a:rPr lang="en-US" dirty="0"/>
              <a:t> (Adaptive Moment Estimation) in most cases</a:t>
            </a:r>
          </a:p>
          <a:p>
            <a:pPr lvl="1"/>
            <a:r>
              <a:rPr lang="en-US" dirty="0"/>
              <a:t>Check out new algorithms! torch.optim.*</a:t>
            </a:r>
          </a:p>
        </p:txBody>
      </p:sp>
    </p:spTree>
    <p:extLst>
      <p:ext uri="{BB962C8B-B14F-4D97-AF65-F5344CB8AC3E}">
        <p14:creationId xmlns:p14="http://schemas.microsoft.com/office/powerpoint/2010/main" val="18064613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F64417-C8AF-44B1-8DC4-3C255B8AC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texte 2">
                <a:extLst>
                  <a:ext uri="{FF2B5EF4-FFF2-40B4-BE49-F238E27FC236}">
                    <a16:creationId xmlns:a16="http://schemas.microsoft.com/office/drawing/2014/main" id="{7C0BCF54-28F4-47BE-AB76-618F660D422E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Adapt optimizer hyperparameters </a:t>
                </a:r>
                <a:r>
                  <a:rPr lang="en-US" b="1" dirty="0"/>
                  <a:t>during training</a:t>
                </a:r>
                <a:r>
                  <a:rPr lang="en-US" dirty="0"/>
                  <a:t>?</a:t>
                </a:r>
              </a:p>
              <a:p>
                <a:pPr lvl="1"/>
                <a:r>
                  <a:rPr lang="en-US" dirty="0"/>
                  <a:t>Especially learning rate!</a:t>
                </a:r>
              </a:p>
              <a:p>
                <a:pPr lvl="1"/>
                <a:r>
                  <a:rPr lang="en-US" dirty="0"/>
                  <a:t>In general, large(r) initial learning rate, small(er) at the end</a:t>
                </a:r>
              </a:p>
              <a:p>
                <a:pPr lvl="1"/>
                <a:r>
                  <a:rPr lang="en-US" dirty="0"/>
                  <a:t>“Exploration vs Exploitation”</a:t>
                </a:r>
              </a:p>
              <a:p>
                <a:r>
                  <a:rPr lang="en-US" dirty="0"/>
                  <a:t>Example: </a:t>
                </a:r>
                <a:r>
                  <a:rPr lang="en-US" dirty="0" err="1"/>
                  <a:t>torch.optim.lr_scheduler.ExponentialLR</a:t>
                </a:r>
                <a:endParaRPr lang="en-US" dirty="0"/>
              </a:p>
              <a:p>
                <a:pPr lvl="1"/>
                <a:r>
                  <a:rPr lang="en-US" dirty="0"/>
                  <a:t>All hyperparameters, epoch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p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it-IT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it-IT" b="0" i="1" smtClean="0">
                        <a:latin typeface="Cambria Math" panose="02040503050406030204" pitchFamily="18" charset="0"/>
                      </a:rPr>
                      <m:t>γ</m:t>
                    </m:r>
                    <m:r>
                      <a:rPr lang="it-IT" b="0" i="0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it-IT" b="0" dirty="0"/>
                  <a:t>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&lt;1.0</m:t>
                    </m:r>
                  </m:oMath>
                </a14:m>
                <a:endParaRPr lang="it-IT" b="0" dirty="0"/>
              </a:p>
              <a:p>
                <a:pPr lvl="1"/>
                <a:r>
                  <a:rPr lang="it-IT" b="0" dirty="0"/>
                  <a:t>In practice, all hyperparameter values slowly become smaller</a:t>
                </a:r>
              </a:p>
              <a:p>
                <a:pPr lvl="1"/>
                <a:r>
                  <a:rPr lang="it-IT" b="0" dirty="0"/>
                  <a:t>Common values: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=0.9,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=0.99</m:t>
                    </m:r>
                  </m:oMath>
                </a14:m>
                <a:endParaRPr lang="it-IT" b="0" dirty="0"/>
              </a:p>
              <a:p>
                <a:r>
                  <a:rPr lang="en-US" dirty="0"/>
                  <a:t>Other ideas: torch.optim.lr_scheduler.*</a:t>
                </a:r>
              </a:p>
            </p:txBody>
          </p:sp>
        </mc:Choice>
        <mc:Fallback xmlns="">
          <p:sp>
            <p:nvSpPr>
              <p:cNvPr id="3" name="Espace réservé du texte 2">
                <a:extLst>
                  <a:ext uri="{FF2B5EF4-FFF2-40B4-BE49-F238E27FC236}">
                    <a16:creationId xmlns:a16="http://schemas.microsoft.com/office/drawing/2014/main" id="{7C0BCF54-28F4-47BE-AB76-618F660D42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1333" t="-27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08688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67B2FE-95FF-4919-841B-B4EC1E6CF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Pseudo-random number generation in </a:t>
            </a:r>
            <a:r>
              <a:rPr lang="en-US" dirty="0" err="1"/>
              <a:t>pytorch</a:t>
            </a:r>
            <a:endParaRPr lang="en-US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9205BCD-2FEE-456E-93BC-62FA819BCB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Unfortunately, it’s not easy</a:t>
            </a:r>
          </a:p>
          <a:p>
            <a:pPr lvl="1"/>
            <a:r>
              <a:rPr lang="en-US" dirty="0"/>
              <a:t>Computing on GPUs makes consistent PRNG difficult</a:t>
            </a:r>
          </a:p>
          <a:p>
            <a:pPr lvl="1"/>
            <a:r>
              <a:rPr lang="en-US" dirty="0"/>
              <a:t>Libraries optimized for </a:t>
            </a:r>
            <a:r>
              <a:rPr lang="en-US" i="1" dirty="0"/>
              <a:t>speed</a:t>
            </a:r>
            <a:r>
              <a:rPr lang="en-US" dirty="0"/>
              <a:t>, not consistent behavior</a:t>
            </a:r>
          </a:p>
          <a:p>
            <a:endParaRPr lang="en-US" dirty="0"/>
          </a:p>
          <a:p>
            <a:r>
              <a:rPr lang="en-US" dirty="0"/>
              <a:t>Still, good practices:</a:t>
            </a:r>
          </a:p>
          <a:p>
            <a:pPr marL="0" indent="0" algn="ctr">
              <a:buNone/>
            </a:pPr>
            <a:r>
              <a:rPr lang="en-US" dirty="0">
                <a:hlinkClick r:id="rId2"/>
              </a:rPr>
              <a:t>https://pytorch.org/docs/stable/notes/randomness.html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821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Outline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Monitor performance</a:t>
            </a:r>
          </a:p>
          <a:p>
            <a:r>
              <a:rPr lang="it-IT" dirty="0"/>
              <a:t>Tensorboard</a:t>
            </a:r>
          </a:p>
          <a:p>
            <a:r>
              <a:rPr lang="it-IT" dirty="0"/>
              <a:t>Stochastic Gradient Descent</a:t>
            </a:r>
          </a:p>
          <a:p>
            <a:r>
              <a:rPr lang="it-IT" dirty="0"/>
              <a:t>Activation functions</a:t>
            </a:r>
          </a:p>
          <a:p>
            <a:r>
              <a:rPr lang="it-IT" dirty="0"/>
              <a:t>Checkpointing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543497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7EA2D2-04D7-46F1-A168-E5F9008B5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Activation functions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241A092-49E1-4E7F-910E-C7DF1FDF55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 far, we used one of the most basic activation functions</a:t>
            </a:r>
          </a:p>
          <a:p>
            <a:pPr lvl="1"/>
            <a:r>
              <a:rPr lang="en-US" dirty="0"/>
              <a:t>But there are several others, more modern</a:t>
            </a:r>
          </a:p>
          <a:p>
            <a:pPr lvl="1"/>
            <a:r>
              <a:rPr lang="en-US" dirty="0"/>
              <a:t>Better theoretical properties and empirical results</a:t>
            </a:r>
          </a:p>
        </p:txBody>
      </p:sp>
      <p:pic>
        <p:nvPicPr>
          <p:cNvPr id="1026" name="Picture 2" descr="The basic activation functions of the neural networks(Neural Networks... |  Download Scientific Diagram">
            <a:extLst>
              <a:ext uri="{FF2B5EF4-FFF2-40B4-BE49-F238E27FC236}">
                <a16:creationId xmlns:a16="http://schemas.microsoft.com/office/drawing/2014/main" id="{0908E624-0283-4F27-A040-1531E23FBD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2406" y="3176834"/>
            <a:ext cx="6124839" cy="2630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32974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13A59F-CF81-4117-B2BB-CA91F0DCD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Activation functions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47ABD61-F279-4069-A2D9-3E0B0688E6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Practical advice</a:t>
            </a:r>
          </a:p>
          <a:p>
            <a:pPr lvl="1"/>
            <a:r>
              <a:rPr lang="en-US" dirty="0"/>
              <a:t>Check function typically used in literature for target application</a:t>
            </a:r>
          </a:p>
          <a:p>
            <a:pPr lvl="1"/>
            <a:r>
              <a:rPr lang="en-US" dirty="0"/>
              <a:t>For recurrent neural networks, </a:t>
            </a:r>
            <a:r>
              <a:rPr lang="en-US" dirty="0" err="1"/>
              <a:t>TanH</a:t>
            </a:r>
            <a:r>
              <a:rPr lang="en-US" dirty="0"/>
              <a:t> or Sigmoid</a:t>
            </a:r>
          </a:p>
          <a:p>
            <a:pPr lvl="1"/>
            <a:r>
              <a:rPr lang="en-US" dirty="0"/>
              <a:t>When in doubt, go for </a:t>
            </a:r>
            <a:r>
              <a:rPr lang="en-US" dirty="0" err="1"/>
              <a:t>ReLUs</a:t>
            </a:r>
            <a:endParaRPr lang="en-US" dirty="0"/>
          </a:p>
          <a:p>
            <a:endParaRPr lang="en-US" dirty="0"/>
          </a:p>
          <a:p>
            <a:r>
              <a:rPr lang="en-US" dirty="0"/>
              <a:t>Lots of available activation functions</a:t>
            </a:r>
          </a:p>
          <a:p>
            <a:pPr lvl="1"/>
            <a:r>
              <a:rPr lang="en-US" dirty="0">
                <a:hlinkClick r:id="rId2"/>
              </a:rPr>
              <a:t>https://pytorch.org/docs/stable/nn.html#non-linear-activations-weighted-sum-nonlinearity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https://pytorch.org/docs/stable/nn.html#non-linear-activations-other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973362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3FA5B1-D659-4AA7-A982-AFFFF9AD1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Checkpointing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AB21698-57DA-4AA6-834F-D9B2D0F6D0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Training neural networks can take a long time</a:t>
            </a:r>
          </a:p>
          <a:p>
            <a:pPr lvl="1"/>
            <a:r>
              <a:rPr lang="en-US" dirty="0"/>
              <a:t>We can </a:t>
            </a:r>
            <a:r>
              <a:rPr lang="en-US" b="1" dirty="0"/>
              <a:t>save the state of the network</a:t>
            </a:r>
            <a:r>
              <a:rPr lang="en-US" dirty="0"/>
              <a:t> during training!</a:t>
            </a:r>
          </a:p>
          <a:p>
            <a:pPr lvl="1"/>
            <a:r>
              <a:rPr lang="en-US" dirty="0"/>
              <a:t>State depends only on weight values (+ optimizer, + scheduler)</a:t>
            </a:r>
          </a:p>
          <a:p>
            <a:pPr lvl="1"/>
            <a:r>
              <a:rPr lang="en-US" dirty="0"/>
              <a:t>Stop and resume training</a:t>
            </a:r>
          </a:p>
          <a:p>
            <a:pPr lvl="1"/>
            <a:r>
              <a:rPr lang="en-US" b="1" dirty="0"/>
              <a:t>Share weights</a:t>
            </a:r>
            <a:r>
              <a:rPr lang="en-US" dirty="0"/>
              <a:t> with other people!</a:t>
            </a:r>
          </a:p>
          <a:p>
            <a:pPr lvl="1"/>
            <a:endParaRPr lang="en-US" dirty="0"/>
          </a:p>
          <a:p>
            <a:r>
              <a:rPr lang="en-US" dirty="0"/>
              <a:t>Checkpoints are one of the foundations of </a:t>
            </a:r>
            <a:r>
              <a:rPr lang="en-US" b="1" dirty="0"/>
              <a:t>transfer learning</a:t>
            </a:r>
          </a:p>
        </p:txBody>
      </p:sp>
    </p:spTree>
    <p:extLst>
      <p:ext uri="{BB962C8B-B14F-4D97-AF65-F5344CB8AC3E}">
        <p14:creationId xmlns:p14="http://schemas.microsoft.com/office/powerpoint/2010/main" val="21100531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B53E8A05-42BD-489E-BF5F-958C213739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CEB63DBD-0FC0-4057-AC92-1717C1D0ED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Bibliography</a:t>
            </a:r>
            <a:br>
              <a:rPr lang="en-US" dirty="0"/>
            </a:br>
            <a:r>
              <a:rPr lang="en-US" dirty="0"/>
              <a:t>- </a:t>
            </a:r>
            <a:r>
              <a:rPr lang="en-US" dirty="0" err="1"/>
              <a:t>pytorch</a:t>
            </a:r>
            <a:r>
              <a:rPr lang="en-US" dirty="0"/>
              <a:t> FAQs, </a:t>
            </a:r>
            <a:r>
              <a:rPr lang="en-US" dirty="0">
                <a:hlinkClick r:id="rId2"/>
              </a:rPr>
              <a:t>https://pytorch.org/docs/stable/notes/faq.html</a:t>
            </a:r>
            <a:endParaRPr lang="en-US" dirty="0"/>
          </a:p>
          <a:p>
            <a:r>
              <a:rPr lang="en-US" sz="1400" dirty="0"/>
              <a:t>Images and videos: unless otherwise stated, I stole them from the Internet. I hope they are not copyrighted, or that their use falls under the Fair Use clause, and if not, I am sorry. Please don’t sue me.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6E214693-AB7E-4C54-8D7C-0391735F7C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2283" b="75673" l="54554" r="909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5610" r="4463" b="17653"/>
          <a:stretch/>
        </p:blipFill>
        <p:spPr bwMode="auto">
          <a:xfrm>
            <a:off x="4938382" y="1037974"/>
            <a:ext cx="1295445" cy="88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14D43F9-35B6-46FA-B5D4-8F2F1AA72E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3826" y="1073027"/>
            <a:ext cx="1642424" cy="57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009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180FA7-DC8C-4D58-9020-8696C8779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 performance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0F3A6C9-4A06-4D3C-AB08-9480561A2C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Assess performance during training</a:t>
            </a:r>
          </a:p>
          <a:p>
            <a:pPr lvl="1"/>
            <a:r>
              <a:rPr lang="en-US" dirty="0"/>
              <a:t>But performance is better evaluated on </a:t>
            </a:r>
            <a:r>
              <a:rPr lang="en-US" b="1" dirty="0"/>
              <a:t>test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Evaluating performance on training is not very informative</a:t>
            </a:r>
          </a:p>
          <a:p>
            <a:pPr lvl="1"/>
            <a:r>
              <a:rPr lang="en-US" dirty="0"/>
              <a:t>Overfitting gives the illusion of increasing performance on training</a:t>
            </a:r>
          </a:p>
          <a:p>
            <a:r>
              <a:rPr lang="en-US" dirty="0"/>
              <a:t>We want to know performance on unseen data!</a:t>
            </a:r>
          </a:p>
          <a:p>
            <a:r>
              <a:rPr lang="en-US" dirty="0"/>
              <a:t>But at the same time, we don’t want to use the test set!</a:t>
            </a:r>
          </a:p>
          <a:p>
            <a:r>
              <a:rPr lang="en-US" dirty="0"/>
              <a:t>How can we solve this conundrum?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914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C3AD26-C6C2-4243-89CA-7F9A170DC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 performance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61C3BF1-C431-43CE-A8EF-3DE22A45B0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Further split in the data</a:t>
            </a:r>
          </a:p>
          <a:p>
            <a:pPr lvl="1"/>
            <a:r>
              <a:rPr lang="en-US" dirty="0"/>
              <a:t>Three parts: training, </a:t>
            </a:r>
            <a:r>
              <a:rPr lang="en-US" b="1" dirty="0"/>
              <a:t>validation</a:t>
            </a:r>
            <a:r>
              <a:rPr lang="en-US" dirty="0"/>
              <a:t>, test</a:t>
            </a:r>
          </a:p>
          <a:p>
            <a:pPr lvl="1"/>
            <a:r>
              <a:rPr lang="en-US" dirty="0"/>
              <a:t>Validation is used to assess performance at a given epoch</a:t>
            </a:r>
          </a:p>
          <a:p>
            <a:pPr lvl="1"/>
            <a:r>
              <a:rPr lang="en-US" dirty="0"/>
              <a:t>Commonly called “validation loss” (vs “training loss”)</a:t>
            </a:r>
          </a:p>
          <a:p>
            <a:endParaRPr lang="en-US" dirty="0"/>
          </a:p>
        </p:txBody>
      </p:sp>
      <p:pic>
        <p:nvPicPr>
          <p:cNvPr id="3074" name="Picture 2" descr="Understanding Train, Test, and Validation Split in Simple Quick Terms | by  Rahul Chavan | Medium">
            <a:extLst>
              <a:ext uri="{FF2B5EF4-FFF2-40B4-BE49-F238E27FC236}">
                <a16:creationId xmlns:a16="http://schemas.microsoft.com/office/drawing/2014/main" id="{D0C5B998-5CAA-4335-B0B3-EE9E58FC19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1984" y="3566719"/>
            <a:ext cx="4376520" cy="2459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Train Test Validation Split: How To &amp; Best Practices [2023]">
            <a:extLst>
              <a:ext uri="{FF2B5EF4-FFF2-40B4-BE49-F238E27FC236}">
                <a16:creationId xmlns:a16="http://schemas.microsoft.com/office/drawing/2014/main" id="{4B432992-48D1-4456-A479-9A8C32981A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1F5F9"/>
              </a:clrFrom>
              <a:clrTo>
                <a:srgbClr val="F1F5F9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2202" y="3494170"/>
            <a:ext cx="3645801" cy="2605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4990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7FEE0D-CFB8-45C3-B5BC-B434F238B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 performance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5D5C852-4C98-4314-A122-B81E89E94E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Using training loss and validation loss, </a:t>
            </a:r>
            <a:r>
              <a:rPr lang="en-US" b="1" dirty="0"/>
              <a:t>detect overfitting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How?</a:t>
            </a:r>
          </a:p>
        </p:txBody>
      </p:sp>
    </p:spTree>
    <p:extLst>
      <p:ext uri="{BB962C8B-B14F-4D97-AF65-F5344CB8AC3E}">
        <p14:creationId xmlns:p14="http://schemas.microsoft.com/office/powerpoint/2010/main" val="1580813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C3AD26-C6C2-4243-89CA-7F9A170DC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 performance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61C3BF1-C431-43CE-A8EF-3DE22A45B0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Using training loss and validation loss, </a:t>
            </a:r>
            <a:r>
              <a:rPr lang="en-US" b="1" dirty="0"/>
              <a:t>detect overfitting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When training loss keeps decreasing, but validation loss </a:t>
            </a:r>
            <a:r>
              <a:rPr lang="en-US" i="1" dirty="0"/>
              <a:t>increases</a:t>
            </a:r>
          </a:p>
          <a:p>
            <a:pPr lvl="1"/>
            <a:r>
              <a:rPr lang="en-US" dirty="0"/>
              <a:t>…or remains stationary for a long time</a:t>
            </a:r>
          </a:p>
          <a:p>
            <a:endParaRPr lang="en-US" dirty="0"/>
          </a:p>
        </p:txBody>
      </p:sp>
      <p:pic>
        <p:nvPicPr>
          <p:cNvPr id="4102" name="Picture 6" descr="training-loss in deep-learning">
            <a:extLst>
              <a:ext uri="{FF2B5EF4-FFF2-40B4-BE49-F238E27FC236}">
                <a16:creationId xmlns:a16="http://schemas.microsoft.com/office/drawing/2014/main" id="{24BD0C6B-56A7-4D9C-856D-84F18BAF26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0444" y="3174773"/>
            <a:ext cx="4653356" cy="2924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6E92DB3B-FC21-45E0-81E1-E3D6808B2A71}"/>
              </a:ext>
            </a:extLst>
          </p:cNvPr>
          <p:cNvSpPr txBox="1"/>
          <p:nvPr/>
        </p:nvSpPr>
        <p:spPr>
          <a:xfrm>
            <a:off x="4192914" y="4047078"/>
            <a:ext cx="25075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solidFill>
                  <a:schemeClr val="accent1"/>
                </a:solidFill>
              </a:rPr>
              <a:t>Training loss</a:t>
            </a:r>
          </a:p>
          <a:p>
            <a:pPr algn="r"/>
            <a:r>
              <a:rPr lang="en-US" sz="2800" b="1" dirty="0">
                <a:solidFill>
                  <a:schemeClr val="accent2"/>
                </a:solidFill>
              </a:rPr>
              <a:t>Validation loss</a:t>
            </a:r>
          </a:p>
        </p:txBody>
      </p:sp>
    </p:spTree>
    <p:extLst>
      <p:ext uri="{BB962C8B-B14F-4D97-AF65-F5344CB8AC3E}">
        <p14:creationId xmlns:p14="http://schemas.microsoft.com/office/powerpoint/2010/main" val="1649660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58B196-0F04-42F1-BB14-60018282D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Tensorboard</a:t>
            </a:r>
            <a:endParaRPr lang="en-US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4CFECB5-BB0F-46D9-8DEB-B6384899F2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Software developed by Google (part of </a:t>
            </a:r>
            <a:r>
              <a:rPr lang="en-US" dirty="0" err="1"/>
              <a:t>Tensorflow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During training, write logs to text files</a:t>
            </a:r>
          </a:p>
          <a:p>
            <a:pPr lvl="1"/>
            <a:r>
              <a:rPr lang="en-US" dirty="0"/>
              <a:t>Read text files and present a visualization</a:t>
            </a:r>
          </a:p>
        </p:txBody>
      </p:sp>
      <p:pic>
        <p:nvPicPr>
          <p:cNvPr id="5122" name="Picture 2" descr="python - How to display the accuracy graph on TensorBoard? - Stack Overflow">
            <a:extLst>
              <a:ext uri="{FF2B5EF4-FFF2-40B4-BE49-F238E27FC236}">
                <a16:creationId xmlns:a16="http://schemas.microsoft.com/office/drawing/2014/main" id="{8586F868-60D6-4732-8F49-893F0CB64B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523" y="3002693"/>
            <a:ext cx="6319102" cy="3286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2261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EE7644-466D-4E6E-91F3-2C8E2BDB9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Stochastic Gradient Descent?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8CA7EAA-7783-40C2-8DF2-0FB7964C0A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already used SGD in the exercises</a:t>
            </a:r>
          </a:p>
          <a:p>
            <a:r>
              <a:rPr lang="en-US" dirty="0"/>
              <a:t>What is </a:t>
            </a:r>
            <a:r>
              <a:rPr lang="en-US" i="1" dirty="0"/>
              <a:t>stochastic</a:t>
            </a:r>
            <a:r>
              <a:rPr lang="en-US" dirty="0"/>
              <a:t> about SGD?</a:t>
            </a:r>
          </a:p>
        </p:txBody>
      </p:sp>
    </p:spTree>
    <p:extLst>
      <p:ext uri="{BB962C8B-B14F-4D97-AF65-F5344CB8AC3E}">
        <p14:creationId xmlns:p14="http://schemas.microsoft.com/office/powerpoint/2010/main" val="4167666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B22912-A111-4935-9FDA-5E871CD80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(Really) Stochastic Gradient Descent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D9BE0D7-23A4-4D68-A513-F98195102F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It was NOT STOCHASTIC AT ALL!</a:t>
            </a:r>
          </a:p>
          <a:p>
            <a:r>
              <a:rPr lang="en-US" dirty="0"/>
              <a:t>Difference between SGD and GD</a:t>
            </a:r>
          </a:p>
          <a:p>
            <a:pPr lvl="1"/>
            <a:r>
              <a:rPr lang="en-US" dirty="0"/>
              <a:t>SGD updates gradients after seeing a </a:t>
            </a:r>
            <a:r>
              <a:rPr lang="en-US" i="1" dirty="0"/>
              <a:t>random subset</a:t>
            </a:r>
            <a:r>
              <a:rPr lang="en-US" dirty="0"/>
              <a:t> of the data</a:t>
            </a:r>
          </a:p>
          <a:p>
            <a:pPr lvl="1"/>
            <a:r>
              <a:rPr lang="en-US" dirty="0"/>
              <a:t>Random subset is called </a:t>
            </a:r>
            <a:r>
              <a:rPr lang="en-US" b="1" dirty="0"/>
              <a:t>batch</a:t>
            </a:r>
          </a:p>
          <a:p>
            <a:pPr lvl="1"/>
            <a:r>
              <a:rPr lang="en-US" dirty="0"/>
              <a:t>Smaller, more frequent updates are more robust and </a:t>
            </a:r>
            <a:r>
              <a:rPr lang="en-US" i="1" dirty="0"/>
              <a:t>faster</a:t>
            </a:r>
          </a:p>
          <a:p>
            <a:pPr lvl="1"/>
            <a:r>
              <a:rPr lang="en-US" dirty="0"/>
              <a:t>Typically SGD uses a </a:t>
            </a:r>
            <a:r>
              <a:rPr lang="en-US" b="1" dirty="0"/>
              <a:t>smaller learning rate</a:t>
            </a:r>
          </a:p>
        </p:txBody>
      </p:sp>
      <p:pic>
        <p:nvPicPr>
          <p:cNvPr id="1026" name="Picture 2" descr="Stochastic Gradient Descent (SGD) | by Ramji Balasubramanian | Analytics  Vidhya | Medium">
            <a:extLst>
              <a:ext uri="{FF2B5EF4-FFF2-40B4-BE49-F238E27FC236}">
                <a16:creationId xmlns:a16="http://schemas.microsoft.com/office/drawing/2014/main" id="{CD90D868-D371-4DAC-A195-99524C0FD6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8197" y="4041560"/>
            <a:ext cx="3619795" cy="2173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711016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910</Words>
  <Application>Microsoft Office PowerPoint</Application>
  <PresentationFormat>Grand écran</PresentationFormat>
  <Paragraphs>139</Paragraphs>
  <Slides>23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Raleway</vt:lpstr>
      <vt:lpstr>Thème Office</vt:lpstr>
      <vt:lpstr>Intermediate pytorch concepts</vt:lpstr>
      <vt:lpstr>Outline</vt:lpstr>
      <vt:lpstr>Monitor performance</vt:lpstr>
      <vt:lpstr>Monitor performance</vt:lpstr>
      <vt:lpstr>Monitor performance</vt:lpstr>
      <vt:lpstr>Monitor performance</vt:lpstr>
      <vt:lpstr>Tensorboard</vt:lpstr>
      <vt:lpstr>Stochastic Gradient Descent?</vt:lpstr>
      <vt:lpstr>(Really) Stochastic Gradient Descent</vt:lpstr>
      <vt:lpstr>Beyond Stochastic Gradient Descent</vt:lpstr>
      <vt:lpstr>Issues with gradient-based techniques</vt:lpstr>
      <vt:lpstr>Issues with gradient-based techniques</vt:lpstr>
      <vt:lpstr>Modern gradient-based techniques</vt:lpstr>
      <vt:lpstr>Modern gradient-based techniques</vt:lpstr>
      <vt:lpstr>Modern gradient-based techniques</vt:lpstr>
      <vt:lpstr>Modern gradient-based techniques</vt:lpstr>
      <vt:lpstr>Modern gradient-based techniques</vt:lpstr>
      <vt:lpstr>Schedulers</vt:lpstr>
      <vt:lpstr>Pseudo-random number generation in pytorch</vt:lpstr>
      <vt:lpstr>Activation functions</vt:lpstr>
      <vt:lpstr>Activation functions</vt:lpstr>
      <vt:lpstr>Checkpointing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Alberto Tonda</dc:creator>
  <cp:lastModifiedBy>Alberto Tonda</cp:lastModifiedBy>
  <cp:revision>103</cp:revision>
  <dcterms:created xsi:type="dcterms:W3CDTF">2020-06-05T13:14:31Z</dcterms:created>
  <dcterms:modified xsi:type="dcterms:W3CDTF">2024-04-04T07:23:55Z</dcterms:modified>
</cp:coreProperties>
</file>