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7" r:id="rId2"/>
    <p:sldId id="262" r:id="rId3"/>
    <p:sldId id="261" r:id="rId4"/>
    <p:sldId id="260" r:id="rId5"/>
    <p:sldId id="264" r:id="rId6"/>
    <p:sldId id="267" r:id="rId7"/>
    <p:sldId id="265" r:id="rId8"/>
    <p:sldId id="266" r:id="rId9"/>
    <p:sldId id="269" r:id="rId10"/>
    <p:sldId id="285" r:id="rId11"/>
    <p:sldId id="270" r:id="rId12"/>
    <p:sldId id="284" r:id="rId13"/>
    <p:sldId id="357" r:id="rId14"/>
    <p:sldId id="283" r:id="rId15"/>
    <p:sldId id="298" r:id="rId16"/>
    <p:sldId id="299" r:id="rId17"/>
    <p:sldId id="352" r:id="rId18"/>
    <p:sldId id="343" r:id="rId19"/>
    <p:sldId id="370" r:id="rId20"/>
    <p:sldId id="377" r:id="rId21"/>
    <p:sldId id="376" r:id="rId22"/>
    <p:sldId id="402" r:id="rId23"/>
    <p:sldId id="394" r:id="rId24"/>
    <p:sldId id="353" r:id="rId25"/>
    <p:sldId id="378" r:id="rId26"/>
    <p:sldId id="356" r:id="rId27"/>
    <p:sldId id="379" r:id="rId28"/>
    <p:sldId id="361" r:id="rId29"/>
    <p:sldId id="396" r:id="rId30"/>
    <p:sldId id="397" r:id="rId31"/>
    <p:sldId id="369" r:id="rId32"/>
    <p:sldId id="358" r:id="rId33"/>
    <p:sldId id="380" r:id="rId34"/>
    <p:sldId id="398" r:id="rId35"/>
    <p:sldId id="384" r:id="rId36"/>
    <p:sldId id="385" r:id="rId37"/>
    <p:sldId id="383" r:id="rId38"/>
    <p:sldId id="386" r:id="rId39"/>
    <p:sldId id="389" r:id="rId40"/>
    <p:sldId id="390" r:id="rId41"/>
    <p:sldId id="362" r:id="rId42"/>
    <p:sldId id="403" r:id="rId43"/>
    <p:sldId id="306" r:id="rId44"/>
    <p:sldId id="371" r:id="rId45"/>
    <p:sldId id="395" r:id="rId46"/>
    <p:sldId id="360" r:id="rId47"/>
    <p:sldId id="372" r:id="rId48"/>
    <p:sldId id="400" r:id="rId49"/>
    <p:sldId id="401" r:id="rId50"/>
    <p:sldId id="355" r:id="rId51"/>
    <p:sldId id="359" r:id="rId52"/>
    <p:sldId id="363" r:id="rId53"/>
    <p:sldId id="364" r:id="rId54"/>
    <p:sldId id="366" r:id="rId55"/>
    <p:sldId id="374" r:id="rId56"/>
    <p:sldId id="373" r:id="rId57"/>
    <p:sldId id="387" r:id="rId58"/>
    <p:sldId id="388" r:id="rId59"/>
    <p:sldId id="391" r:id="rId60"/>
    <p:sldId id="392" r:id="rId61"/>
    <p:sldId id="399" r:id="rId62"/>
    <p:sldId id="375" r:id="rId63"/>
    <p:sldId id="367" r:id="rId64"/>
    <p:sldId id="381" r:id="rId65"/>
    <p:sldId id="368" r:id="rId66"/>
    <p:sldId id="365" r:id="rId6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BD113-3878-492F-B1DF-67FDABFD195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99951-A429-410A-A7A6-7959D46612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5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NOT an expert of ALL methods that I am going to present.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CDC94-00AE-4940-AE94-0065ADD840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95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I can speak about a linear regression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944F4-CD19-4499-A986-CF86335581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92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I can speak about a linear regression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944F4-CD19-4499-A986-CF86335581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0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I can speak about a linear regression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944F4-CD19-4499-A986-CF86335581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82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99951-A429-410A-A7A6-7959D466126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95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CLASSIFICATION AND AI MODELS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t-IT" sz="9600" dirty="0"/>
              <a:t>Classification and AI models</a:t>
            </a:r>
            <a:endParaRPr lang="fr-FR" sz="96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5667A-8233-4FF4-BDC4-BF7CDB97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AI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361AEC-0B07-41D5-90ED-23C63DB255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practice, find or exploit human-readable rules</a:t>
            </a:r>
          </a:p>
          <a:p>
            <a:pPr lvl="1"/>
            <a:r>
              <a:rPr lang="en-US" dirty="0"/>
              <a:t>Expert systems (“if-then-else” rules)</a:t>
            </a:r>
          </a:p>
          <a:p>
            <a:pPr lvl="1"/>
            <a:r>
              <a:rPr lang="en-US" dirty="0"/>
              <a:t>Knowledge graphs, linking entities with relationships</a:t>
            </a:r>
          </a:p>
          <a:p>
            <a:pPr lvl="1"/>
            <a:r>
              <a:rPr lang="en-US" dirty="0"/>
              <a:t>First-order logic rules</a:t>
            </a:r>
          </a:p>
          <a:p>
            <a:pPr lvl="1"/>
            <a:r>
              <a:rPr lang="en-US" dirty="0"/>
              <a:t>Ontologies</a:t>
            </a:r>
          </a:p>
          <a:p>
            <a:pPr lvl="1"/>
            <a:r>
              <a:rPr lang="en-US" dirty="0"/>
              <a:t>Decision trees (that are also considered part of ML!)</a:t>
            </a:r>
          </a:p>
          <a:p>
            <a:pPr lvl="1"/>
            <a:endParaRPr lang="en-US" dirty="0"/>
          </a:p>
          <a:p>
            <a:r>
              <a:rPr lang="en-US" dirty="0"/>
              <a:t>Before the advent of ML, considerable success stories</a:t>
            </a:r>
          </a:p>
          <a:p>
            <a:r>
              <a:rPr lang="en-US" dirty="0"/>
              <a:t>Symbolic AI is still in use, paired with ML</a:t>
            </a:r>
          </a:p>
        </p:txBody>
      </p:sp>
    </p:spTree>
    <p:extLst>
      <p:ext uri="{BB962C8B-B14F-4D97-AF65-F5344CB8AC3E}">
        <p14:creationId xmlns:p14="http://schemas.microsoft.com/office/powerpoint/2010/main" val="42438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FF59C-468F-45B7-8590-1E54FBF3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Machine learning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620115-7A3D-4E1B-A396-6F1EBC385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a task directly from examples</a:t>
            </a:r>
          </a:p>
          <a:p>
            <a:pPr lvl="1"/>
            <a:r>
              <a:rPr lang="en-US" dirty="0"/>
              <a:t>No need for theory, just large quantities of data</a:t>
            </a:r>
          </a:p>
          <a:p>
            <a:pPr lvl="1"/>
            <a:r>
              <a:rPr lang="en-US" i="1" dirty="0"/>
              <a:t>Samples</a:t>
            </a:r>
            <a:r>
              <a:rPr lang="en-US" dirty="0"/>
              <a:t> (rows) and </a:t>
            </a:r>
            <a:r>
              <a:rPr lang="en-US" i="1" dirty="0"/>
              <a:t>features</a:t>
            </a:r>
            <a:r>
              <a:rPr lang="en-US" dirty="0"/>
              <a:t> (columns)</a:t>
            </a:r>
          </a:p>
          <a:p>
            <a:r>
              <a:rPr lang="en-US" dirty="0"/>
              <a:t>“Dirty secret” of ML: it’s mostly optimization</a:t>
            </a:r>
          </a:p>
          <a:p>
            <a:pPr lvl="1"/>
            <a:r>
              <a:rPr lang="en-US" dirty="0"/>
              <a:t>Restate </a:t>
            </a:r>
            <a:r>
              <a:rPr lang="en-US" b="1" dirty="0">
                <a:solidFill>
                  <a:schemeClr val="accent6"/>
                </a:solidFill>
              </a:rPr>
              <a:t>learning task</a:t>
            </a:r>
            <a:r>
              <a:rPr lang="en-US" dirty="0"/>
              <a:t> as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optimization task</a:t>
            </a:r>
          </a:p>
          <a:p>
            <a:pPr lvl="1"/>
            <a:r>
              <a:rPr lang="en-US" dirty="0"/>
              <a:t>Solve it relying on available (training) data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60CB01FE-A5F1-4833-8EA9-33F01EEEFDFA}"/>
              </a:ext>
            </a:extLst>
          </p:cNvPr>
          <p:cNvGrpSpPr/>
          <p:nvPr/>
        </p:nvGrpSpPr>
        <p:grpSpPr>
          <a:xfrm>
            <a:off x="2552700" y="4536355"/>
            <a:ext cx="7086600" cy="1752600"/>
            <a:chOff x="762000" y="3429000"/>
            <a:chExt cx="7086600" cy="1752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93204C-1BD6-44B0-91C0-CC5BB531DC26}"/>
                </a:ext>
              </a:extLst>
            </p:cNvPr>
            <p:cNvSpPr/>
            <p:nvPr/>
          </p:nvSpPr>
          <p:spPr>
            <a:xfrm>
              <a:off x="762000" y="3429000"/>
              <a:ext cx="2286000" cy="1752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/>
                <a:t>Learning</a:t>
              </a:r>
              <a:br>
                <a:rPr lang="en-US" sz="3000" b="1" dirty="0"/>
              </a:br>
              <a:r>
                <a:rPr lang="en-US" sz="3000" b="1" dirty="0"/>
                <a:t>Task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A4DD3D-AFE3-45F9-BC75-A740E93197D2}"/>
                </a:ext>
              </a:extLst>
            </p:cNvPr>
            <p:cNvSpPr/>
            <p:nvPr/>
          </p:nvSpPr>
          <p:spPr>
            <a:xfrm>
              <a:off x="5562600" y="3429000"/>
              <a:ext cx="2286000" cy="1752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/>
                <a:t>Optimization</a:t>
              </a:r>
              <a:r>
                <a:rPr lang="en-US" sz="2800" b="1" dirty="0"/>
                <a:t> </a:t>
              </a:r>
              <a:r>
                <a:rPr lang="en-US" sz="3000" b="1" dirty="0"/>
                <a:t>Task</a:t>
              </a:r>
            </a:p>
          </p:txBody>
        </p:sp>
        <p:sp>
          <p:nvSpPr>
            <p:cNvPr id="7" name="Right Arrow 5">
              <a:extLst>
                <a:ext uri="{FF2B5EF4-FFF2-40B4-BE49-F238E27FC236}">
                  <a16:creationId xmlns:a16="http://schemas.microsoft.com/office/drawing/2014/main" id="{555CD8DC-DB17-4B15-A0E0-339DC7ABB8D8}"/>
                </a:ext>
              </a:extLst>
            </p:cNvPr>
            <p:cNvSpPr/>
            <p:nvPr/>
          </p:nvSpPr>
          <p:spPr>
            <a:xfrm>
              <a:off x="3165764" y="4076700"/>
              <a:ext cx="2286000" cy="457200"/>
            </a:xfrm>
            <a:prstGeom prst="rightArrow">
              <a:avLst/>
            </a:prstGeom>
            <a:gradFill flip="none" rotWithShape="1">
              <a:gsLst>
                <a:gs pos="0">
                  <a:schemeClr val="accent6"/>
                </a:gs>
                <a:gs pos="50000">
                  <a:schemeClr val="accent3">
                    <a:lumMod val="20000"/>
                    <a:lumOff val="80000"/>
                  </a:schemeClr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142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1DB26C-A713-4921-987C-2397E988EA24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C7B8DB3-CC0C-45C8-83EF-3864D98E3C05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</a:t>
            </a:r>
            <a:br>
              <a:rPr lang="en-US" dirty="0"/>
            </a:br>
            <a:r>
              <a:rPr lang="en-US" dirty="0"/>
              <a:t>(to be optimized)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15951C88-100E-48CA-A638-A4977FE06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Bulle narrative : rectangle 27">
            <a:extLst>
              <a:ext uri="{FF2B5EF4-FFF2-40B4-BE49-F238E27FC236}">
                <a16:creationId xmlns:a16="http://schemas.microsoft.com/office/drawing/2014/main" id="{CD2A93B7-E415-44C0-AEB9-89F845018CC0}"/>
              </a:ext>
            </a:extLst>
          </p:cNvPr>
          <p:cNvSpPr/>
          <p:nvPr/>
        </p:nvSpPr>
        <p:spPr>
          <a:xfrm>
            <a:off x="7880810" y="4025245"/>
            <a:ext cx="3472989" cy="1436034"/>
          </a:xfrm>
          <a:prstGeom prst="wedgeRectCallout">
            <a:avLst>
              <a:gd name="adj1" fmla="val -74671"/>
              <a:gd name="adj2" fmla="val -63387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5" name="Bulle narrative : rectangle 24">
            <a:extLst>
              <a:ext uri="{FF2B5EF4-FFF2-40B4-BE49-F238E27FC236}">
                <a16:creationId xmlns:a16="http://schemas.microsoft.com/office/drawing/2014/main" id="{76E11780-D5D2-43F6-944E-584E23781BC6}"/>
              </a:ext>
            </a:extLst>
          </p:cNvPr>
          <p:cNvSpPr/>
          <p:nvPr/>
        </p:nvSpPr>
        <p:spPr>
          <a:xfrm>
            <a:off x="7880810" y="1233578"/>
            <a:ext cx="1404594" cy="2195422"/>
          </a:xfrm>
          <a:prstGeom prst="wedgeRectCallout">
            <a:avLst>
              <a:gd name="adj1" fmla="val -112813"/>
              <a:gd name="adj2" fmla="val 59664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18" name="Bulle narrative : rectangle 17">
            <a:extLst>
              <a:ext uri="{FF2B5EF4-FFF2-40B4-BE49-F238E27FC236}">
                <a16:creationId xmlns:a16="http://schemas.microsoft.com/office/drawing/2014/main" id="{3AFCC05A-5AB1-444E-ACB8-DE0BD8DA37A9}"/>
              </a:ext>
            </a:extLst>
          </p:cNvPr>
          <p:cNvSpPr/>
          <p:nvPr/>
        </p:nvSpPr>
        <p:spPr>
          <a:xfrm>
            <a:off x="1112363" y="1233579"/>
            <a:ext cx="2196445" cy="2195422"/>
          </a:xfrm>
          <a:prstGeom prst="wedgeRectCallout">
            <a:avLst>
              <a:gd name="adj1" fmla="val 103403"/>
              <a:gd name="adj2" fmla="val 46353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16D6866-0581-4792-AF9A-132F97C0E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484" y="1384110"/>
            <a:ext cx="1937954" cy="1946435"/>
          </a:xfrm>
          <a:prstGeom prst="rect">
            <a:avLst/>
          </a:prstGeom>
        </p:spPr>
      </p:pic>
      <p:sp>
        <p:nvSpPr>
          <p:cNvPr id="19" name="Bulle narrative : rectangle 18">
            <a:extLst>
              <a:ext uri="{FF2B5EF4-FFF2-40B4-BE49-F238E27FC236}">
                <a16:creationId xmlns:a16="http://schemas.microsoft.com/office/drawing/2014/main" id="{94A9585E-1A11-4734-87F8-AC2895BAEEAA}"/>
              </a:ext>
            </a:extLst>
          </p:cNvPr>
          <p:cNvSpPr/>
          <p:nvPr/>
        </p:nvSpPr>
        <p:spPr>
          <a:xfrm>
            <a:off x="1442302" y="3799241"/>
            <a:ext cx="1404594" cy="2195422"/>
          </a:xfrm>
          <a:prstGeom prst="wedgeRectCallout">
            <a:avLst>
              <a:gd name="adj1" fmla="val 167052"/>
              <a:gd name="adj2" fmla="val -53264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C499652-4D7F-474B-AD64-73FA0BBA8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816" y="3908964"/>
            <a:ext cx="1221663" cy="1981316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2807BAF-FCB2-452E-80EC-EB88DAC19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6120" y="1241982"/>
            <a:ext cx="1319284" cy="2128632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FAE92005-69DD-4D9C-ADBC-EB3BE2670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2424" y="4145891"/>
            <a:ext cx="3157982" cy="123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7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33916-0BCC-4E1F-A68A-B77C2F36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B911A7-74AB-4B66-997F-A419740790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Learn from (hopefully) correct examples</a:t>
            </a:r>
          </a:p>
          <a:p>
            <a:pPr lvl="1"/>
            <a:r>
              <a:rPr lang="en-US" dirty="0"/>
              <a:t>Data contains measured values of the target (ground truth)</a:t>
            </a:r>
          </a:p>
          <a:p>
            <a:pPr lvl="1"/>
            <a:r>
              <a:rPr lang="en-US" dirty="0"/>
              <a:t>Minimize difference between model predictions and ground truth</a:t>
            </a:r>
          </a:p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Target is a continuous value (0.9, 22.5, 0.0017, …)</a:t>
            </a:r>
          </a:p>
          <a:p>
            <a:pPr lvl="1"/>
            <a:r>
              <a:rPr lang="en-US" dirty="0"/>
              <a:t>From the values of the features of a sample, </a:t>
            </a:r>
            <a:r>
              <a:rPr lang="en-US" b="1" dirty="0"/>
              <a:t>predict</a:t>
            </a:r>
            <a:r>
              <a:rPr lang="en-US" dirty="0"/>
              <a:t> target value</a:t>
            </a:r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Target is a category (good/bad, high/medium/low, toxic/ok, …)</a:t>
            </a:r>
          </a:p>
          <a:p>
            <a:pPr lvl="1"/>
            <a:r>
              <a:rPr lang="en-US" dirty="0"/>
              <a:t>From the values of the features of a sample, assign to category</a:t>
            </a:r>
          </a:p>
        </p:txBody>
      </p:sp>
    </p:spTree>
    <p:extLst>
      <p:ext uri="{BB962C8B-B14F-4D97-AF65-F5344CB8AC3E}">
        <p14:creationId xmlns:p14="http://schemas.microsoft.com/office/powerpoint/2010/main" val="409022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7" name="Phylactère : pensées 6">
            <a:extLst>
              <a:ext uri="{FF2B5EF4-FFF2-40B4-BE49-F238E27FC236}">
                <a16:creationId xmlns:a16="http://schemas.microsoft.com/office/drawing/2014/main" id="{061DAED5-545C-4E81-8495-2989E78DF485}"/>
              </a:ext>
            </a:extLst>
          </p:cNvPr>
          <p:cNvSpPr/>
          <p:nvPr/>
        </p:nvSpPr>
        <p:spPr>
          <a:xfrm>
            <a:off x="6881568" y="1772240"/>
            <a:ext cx="2309567" cy="1053706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Training...</a:t>
            </a:r>
            <a:endParaRPr lang="en-US" sz="2400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</a:t>
            </a:r>
            <a:br>
              <a:rPr lang="en-US" dirty="0"/>
            </a:br>
            <a:r>
              <a:rPr lang="en-US" dirty="0"/>
              <a:t>(to be optimized)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lèche : courbe vers la gauche 13">
            <a:extLst>
              <a:ext uri="{FF2B5EF4-FFF2-40B4-BE49-F238E27FC236}">
                <a16:creationId xmlns:a16="http://schemas.microsoft.com/office/drawing/2014/main" id="{DF5734C5-AB77-4D24-9AF0-C70341956F2B}"/>
              </a:ext>
            </a:extLst>
          </p:cNvPr>
          <p:cNvSpPr/>
          <p:nvPr/>
        </p:nvSpPr>
        <p:spPr>
          <a:xfrm>
            <a:off x="7146876" y="3184068"/>
            <a:ext cx="3057001" cy="2225040"/>
          </a:xfrm>
          <a:prstGeom prst="curvedLeftArrow">
            <a:avLst>
              <a:gd name="adj1" fmla="val 11088"/>
              <a:gd name="adj2" fmla="val 20716"/>
              <a:gd name="adj3" fmla="val 168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F5590A9-544E-46AA-8703-497AD013C3AA}"/>
              </a:ext>
            </a:extLst>
          </p:cNvPr>
          <p:cNvGraphicFramePr>
            <a:graphicFrameLocks noGrp="1"/>
          </p:cNvGraphicFramePr>
          <p:nvPr/>
        </p:nvGraphicFramePr>
        <p:xfrm>
          <a:off x="7971603" y="2919535"/>
          <a:ext cx="1379787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9787">
                  <a:extLst>
                    <a:ext uri="{9D8B030D-6E8A-4147-A177-3AD203B41FA5}">
                      <a16:colId xmlns:a16="http://schemas.microsoft.com/office/drawing/2014/main" val="377657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1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3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Prediction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5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0971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D66488EB-98BD-428A-A199-C3F8BDAE4ECF}"/>
              </a:ext>
            </a:extLst>
          </p:cNvPr>
          <p:cNvGraphicFramePr>
            <a:graphicFrameLocks noGrp="1"/>
          </p:cNvGraphicFramePr>
          <p:nvPr/>
        </p:nvGraphicFramePr>
        <p:xfrm>
          <a:off x="9637694" y="2919535"/>
          <a:ext cx="1627337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7337">
                  <a:extLst>
                    <a:ext uri="{9D8B030D-6E8A-4147-A177-3AD203B41FA5}">
                      <a16:colId xmlns:a16="http://schemas.microsoft.com/office/drawing/2014/main" val="377657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Ground truth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1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3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Truth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5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0971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7C0B34-981F-41EC-B369-696C6AD6DCF9}"/>
              </a:ext>
            </a:extLst>
          </p:cNvPr>
          <p:cNvSpPr txBox="1"/>
          <p:nvPr/>
        </p:nvSpPr>
        <p:spPr>
          <a:xfrm>
            <a:off x="-119399" y="1210116"/>
            <a:ext cx="264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 b="1">
                <a:solidFill>
                  <a:schemeClr val="accent4"/>
                </a:solidFill>
              </a:defRPr>
            </a:lvl1pPr>
          </a:lstStyle>
          <a:p>
            <a:r>
              <a:rPr lang="it-IT" dirty="0"/>
              <a:t>Training data</a:t>
            </a:r>
            <a:endParaRPr lang="en-US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F5A73B8-0707-4AC4-83F3-DC091A1B9F55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087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 </a:t>
            </a:r>
            <a:br>
              <a:rPr lang="en-US" dirty="0"/>
            </a:br>
            <a:r>
              <a:rPr lang="en-US" dirty="0"/>
              <a:t>(to be optimized)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lèche : courbe vers la gauche 13">
            <a:extLst>
              <a:ext uri="{FF2B5EF4-FFF2-40B4-BE49-F238E27FC236}">
                <a16:creationId xmlns:a16="http://schemas.microsoft.com/office/drawing/2014/main" id="{DF5734C5-AB77-4D24-9AF0-C70341956F2B}"/>
              </a:ext>
            </a:extLst>
          </p:cNvPr>
          <p:cNvSpPr/>
          <p:nvPr/>
        </p:nvSpPr>
        <p:spPr>
          <a:xfrm>
            <a:off x="7146876" y="3184068"/>
            <a:ext cx="3057001" cy="2225040"/>
          </a:xfrm>
          <a:prstGeom prst="curvedLeftArrow">
            <a:avLst>
              <a:gd name="adj1" fmla="val 11088"/>
              <a:gd name="adj2" fmla="val 20716"/>
              <a:gd name="adj3" fmla="val 168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3EB72FD-C6E3-43BB-9BCF-4FA23E0098C0}"/>
              </a:ext>
            </a:extLst>
          </p:cNvPr>
          <p:cNvSpPr txBox="1"/>
          <p:nvPr/>
        </p:nvSpPr>
        <p:spPr>
          <a:xfrm>
            <a:off x="-119399" y="1210116"/>
            <a:ext cx="264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accent4"/>
                </a:solidFill>
              </a:rPr>
              <a:t>Training data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BC240C9-17EB-4CC3-A57B-C8106E29A006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3E3EEA6B-D292-40A9-A4D7-1E8A91C17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21241" y="2562598"/>
            <a:ext cx="3792130" cy="29034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hylactère : pensées 6">
            <a:extLst>
              <a:ext uri="{FF2B5EF4-FFF2-40B4-BE49-F238E27FC236}">
                <a16:creationId xmlns:a16="http://schemas.microsoft.com/office/drawing/2014/main" id="{061DAED5-545C-4E81-8495-2989E78DF485}"/>
              </a:ext>
            </a:extLst>
          </p:cNvPr>
          <p:cNvSpPr/>
          <p:nvPr/>
        </p:nvSpPr>
        <p:spPr>
          <a:xfrm>
            <a:off x="6881568" y="1772240"/>
            <a:ext cx="2309567" cy="1053706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Training...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4467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</a:t>
            </a:r>
          </a:p>
          <a:p>
            <a:pPr algn="ctr"/>
            <a:r>
              <a:rPr lang="en-US" dirty="0"/>
              <a:t>(to be optimized)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lèche : courbe vers la gauche 13">
            <a:extLst>
              <a:ext uri="{FF2B5EF4-FFF2-40B4-BE49-F238E27FC236}">
                <a16:creationId xmlns:a16="http://schemas.microsoft.com/office/drawing/2014/main" id="{DF5734C5-AB77-4D24-9AF0-C70341956F2B}"/>
              </a:ext>
            </a:extLst>
          </p:cNvPr>
          <p:cNvSpPr/>
          <p:nvPr/>
        </p:nvSpPr>
        <p:spPr>
          <a:xfrm>
            <a:off x="7146876" y="3184068"/>
            <a:ext cx="3057001" cy="2225040"/>
          </a:xfrm>
          <a:prstGeom prst="curvedLeftArrow">
            <a:avLst>
              <a:gd name="adj1" fmla="val 11088"/>
              <a:gd name="adj2" fmla="val 20716"/>
              <a:gd name="adj3" fmla="val 168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EE3A282-265C-411E-A5EA-EA439A0082A2}"/>
              </a:ext>
            </a:extLst>
          </p:cNvPr>
          <p:cNvSpPr txBox="1"/>
          <p:nvPr/>
        </p:nvSpPr>
        <p:spPr>
          <a:xfrm>
            <a:off x="-119399" y="1210116"/>
            <a:ext cx="264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 b="1">
                <a:solidFill>
                  <a:schemeClr val="accent4"/>
                </a:solidFill>
              </a:defRPr>
            </a:lvl1pPr>
          </a:lstStyle>
          <a:p>
            <a:r>
              <a:rPr lang="it-IT" dirty="0"/>
              <a:t>Training data</a:t>
            </a:r>
            <a:endParaRPr lang="en-US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371E0CF-A582-4052-9B6E-6498A21FC427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>
            <a:extLst>
              <a:ext uri="{FF2B5EF4-FFF2-40B4-BE49-F238E27FC236}">
                <a16:creationId xmlns:a16="http://schemas.microsoft.com/office/drawing/2014/main" id="{63EB4ABA-2E37-48FE-936C-D82FCFCD8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21241" y="2562598"/>
            <a:ext cx="3792130" cy="29034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hylactère : pensées 6">
            <a:extLst>
              <a:ext uri="{FF2B5EF4-FFF2-40B4-BE49-F238E27FC236}">
                <a16:creationId xmlns:a16="http://schemas.microsoft.com/office/drawing/2014/main" id="{061DAED5-545C-4E81-8495-2989E78DF485}"/>
              </a:ext>
            </a:extLst>
          </p:cNvPr>
          <p:cNvSpPr/>
          <p:nvPr/>
        </p:nvSpPr>
        <p:spPr>
          <a:xfrm>
            <a:off x="6881568" y="1772240"/>
            <a:ext cx="2309567" cy="1053706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Training...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125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 </a:t>
            </a:r>
          </a:p>
          <a:p>
            <a:pPr algn="ctr"/>
            <a:r>
              <a:rPr lang="en-US" dirty="0"/>
              <a:t>(fixed)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EE3A282-265C-411E-A5EA-EA439A0082A2}"/>
              </a:ext>
            </a:extLst>
          </p:cNvPr>
          <p:cNvSpPr txBox="1"/>
          <p:nvPr/>
        </p:nvSpPr>
        <p:spPr>
          <a:xfrm>
            <a:off x="-119399" y="1210116"/>
            <a:ext cx="3437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2">
                    <a:lumMod val="75000"/>
                  </a:schemeClr>
                </a:solidFill>
              </a:rPr>
              <a:t>Test (unseen) data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371E0CF-A582-4052-9B6E-6498A21FC427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hylactère : pensées 20">
            <a:extLst>
              <a:ext uri="{FF2B5EF4-FFF2-40B4-BE49-F238E27FC236}">
                <a16:creationId xmlns:a16="http://schemas.microsoft.com/office/drawing/2014/main" id="{5EF7B4BA-E17F-457F-95FD-9F4E4767E137}"/>
              </a:ext>
            </a:extLst>
          </p:cNvPr>
          <p:cNvSpPr/>
          <p:nvPr/>
        </p:nvSpPr>
        <p:spPr>
          <a:xfrm>
            <a:off x="6881568" y="1772240"/>
            <a:ext cx="2648932" cy="1053706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Prediction...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4850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 </a:t>
            </a:r>
          </a:p>
          <a:p>
            <a:pPr algn="ctr"/>
            <a:r>
              <a:rPr lang="en-US" dirty="0"/>
              <a:t>(fixed)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EE3A282-265C-411E-A5EA-EA439A0082A2}"/>
              </a:ext>
            </a:extLst>
          </p:cNvPr>
          <p:cNvSpPr txBox="1"/>
          <p:nvPr/>
        </p:nvSpPr>
        <p:spPr>
          <a:xfrm>
            <a:off x="-119399" y="1210116"/>
            <a:ext cx="3437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2">
                    <a:lumMod val="75000"/>
                  </a:schemeClr>
                </a:solidFill>
              </a:rPr>
              <a:t>Test (unseen) data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371E0CF-A582-4052-9B6E-6498A21FC427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>
            <a:extLst>
              <a:ext uri="{FF2B5EF4-FFF2-40B4-BE49-F238E27FC236}">
                <a16:creationId xmlns:a16="http://schemas.microsoft.com/office/drawing/2014/main" id="{68C8B585-1CF0-4E6C-9BA9-097C709E6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21241" y="2562598"/>
            <a:ext cx="3792130" cy="29034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410B5EB4-C763-4DBA-AF7A-F5DB90346B0B}"/>
              </a:ext>
            </a:extLst>
          </p:cNvPr>
          <p:cNvSpPr/>
          <p:nvPr/>
        </p:nvSpPr>
        <p:spPr>
          <a:xfrm>
            <a:off x="7148871" y="3860276"/>
            <a:ext cx="1146718" cy="50276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hylactère : pensées 20">
            <a:extLst>
              <a:ext uri="{FF2B5EF4-FFF2-40B4-BE49-F238E27FC236}">
                <a16:creationId xmlns:a16="http://schemas.microsoft.com/office/drawing/2014/main" id="{5EF7B4BA-E17F-457F-95FD-9F4E4767E137}"/>
              </a:ext>
            </a:extLst>
          </p:cNvPr>
          <p:cNvSpPr/>
          <p:nvPr/>
        </p:nvSpPr>
        <p:spPr>
          <a:xfrm>
            <a:off x="6881568" y="1772240"/>
            <a:ext cx="2648932" cy="1053706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Prediction...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6538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1E3904-6907-4BB1-92BC-6E746709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AEE1CB-4E8A-4913-A3A0-3EA9E2C4A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Throw your data at a ML algorithm, it will work! …Right?</a:t>
            </a:r>
          </a:p>
          <a:p>
            <a:pPr lvl="1"/>
            <a:r>
              <a:rPr lang="en-US" dirty="0"/>
              <a:t>There is no </a:t>
            </a:r>
            <a:r>
              <a:rPr lang="en-US" i="1" dirty="0"/>
              <a:t>understanding</a:t>
            </a:r>
            <a:r>
              <a:rPr lang="en-US" dirty="0"/>
              <a:t> or (human-like) </a:t>
            </a:r>
            <a:r>
              <a:rPr lang="en-US" i="1" dirty="0"/>
              <a:t>intelligence</a:t>
            </a:r>
          </a:p>
          <a:p>
            <a:pPr lvl="1"/>
            <a:r>
              <a:rPr lang="en-US" dirty="0"/>
              <a:t>Just fitting a curve, or optimizing a metric (minimize error)</a:t>
            </a:r>
          </a:p>
          <a:p>
            <a:pPr lvl="1"/>
            <a:r>
              <a:rPr lang="en-US" dirty="0"/>
              <a:t>Results can be hard/impossible to interpret</a:t>
            </a:r>
          </a:p>
        </p:txBody>
      </p:sp>
    </p:spTree>
    <p:extLst>
      <p:ext uri="{BB962C8B-B14F-4D97-AF65-F5344CB8AC3E}">
        <p14:creationId xmlns:p14="http://schemas.microsoft.com/office/powerpoint/2010/main" val="413861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C229D-CE2E-4583-9C8B-1FB389E0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should we care about machine learning?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D2BE21-24F0-4AA1-8530-099E1F898A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ML can create predictive (and not only) models from data</a:t>
            </a:r>
          </a:p>
          <a:p>
            <a:r>
              <a:rPr lang="en-US" dirty="0"/>
              <a:t>Algorithms are (relatively) easy to use, lots of libraries</a:t>
            </a:r>
          </a:p>
          <a:p>
            <a:r>
              <a:rPr lang="en-US" dirty="0"/>
              <a:t>Great amount of interest (and hype) since 2012</a:t>
            </a:r>
          </a:p>
          <a:p>
            <a:r>
              <a:rPr lang="en-US" dirty="0"/>
              <a:t>Useful for complex interactions (physics/chemistry/biology)</a:t>
            </a:r>
          </a:p>
          <a:p>
            <a:r>
              <a:rPr lang="en-US" dirty="0"/>
              <a:t>Details might be difficult, high-level ideas are intuitive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Have you already used any machine learning techniques?</a:t>
            </a:r>
          </a:p>
        </p:txBody>
      </p:sp>
    </p:spTree>
    <p:extLst>
      <p:ext uri="{BB962C8B-B14F-4D97-AF65-F5344CB8AC3E}">
        <p14:creationId xmlns:p14="http://schemas.microsoft.com/office/powerpoint/2010/main" val="492082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1E3904-6907-4BB1-92BC-6E746709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AEE1CB-4E8A-4913-A3A0-3EA9E2C4A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Throw your data at a ML algorithm, it will work! …Right?</a:t>
            </a:r>
          </a:p>
          <a:p>
            <a:pPr lvl="1"/>
            <a:r>
              <a:rPr lang="en-US" dirty="0"/>
              <a:t>There is no </a:t>
            </a:r>
            <a:r>
              <a:rPr lang="en-US" i="1" dirty="0"/>
              <a:t>understanding</a:t>
            </a:r>
            <a:r>
              <a:rPr lang="en-US" dirty="0"/>
              <a:t> or (human-like) </a:t>
            </a:r>
            <a:r>
              <a:rPr lang="en-US" i="1" dirty="0"/>
              <a:t>intelligence</a:t>
            </a:r>
          </a:p>
          <a:p>
            <a:pPr lvl="1"/>
            <a:r>
              <a:rPr lang="en-US" dirty="0"/>
              <a:t>Just fitting a curve, or optimizing a metric (minimize error)</a:t>
            </a:r>
          </a:p>
          <a:p>
            <a:pPr lvl="1"/>
            <a:r>
              <a:rPr lang="en-US" dirty="0"/>
              <a:t>Results can be hard/impossible to interpret</a:t>
            </a:r>
          </a:p>
        </p:txBody>
      </p:sp>
      <p:pic>
        <p:nvPicPr>
          <p:cNvPr id="2050" name="Picture 2" descr="James Cameron pourrait faire revenir Terminator">
            <a:extLst>
              <a:ext uri="{FF2B5EF4-FFF2-40B4-BE49-F238E27FC236}">
                <a16:creationId xmlns:a16="http://schemas.microsoft.com/office/drawing/2014/main" id="{EE20EF34-B137-4F14-8F5D-1DDDC5439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468" y="3504310"/>
            <a:ext cx="3836382" cy="255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AA0390C9-06D4-4B16-AC05-4FBEDCADB827}"/>
              </a:ext>
            </a:extLst>
          </p:cNvPr>
          <p:cNvSpPr/>
          <p:nvPr/>
        </p:nvSpPr>
        <p:spPr>
          <a:xfrm>
            <a:off x="216817" y="3591612"/>
            <a:ext cx="6268824" cy="2203099"/>
          </a:xfrm>
          <a:prstGeom prst="wedgeRectCallout">
            <a:avLst>
              <a:gd name="adj1" fmla="val 85169"/>
              <a:gd name="adj2" fmla="val -1755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OCR A Extended" panose="02010509020102010303" pitchFamily="50" charset="0"/>
              </a:rPr>
              <a:t>“Theory”? “Meaning”? Meaning is for MEATBAGS. I only care about OPTIMIZING A FUNCTION.</a:t>
            </a:r>
          </a:p>
        </p:txBody>
      </p:sp>
    </p:spTree>
    <p:extLst>
      <p:ext uri="{BB962C8B-B14F-4D97-AF65-F5344CB8AC3E}">
        <p14:creationId xmlns:p14="http://schemas.microsoft.com/office/powerpoint/2010/main" val="2117842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1E3904-6907-4BB1-92BC-6E746709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pre-processing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AEE1CB-4E8A-4913-A3A0-3EA9E2C4A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ML algorithms work with </a:t>
            </a:r>
            <a:r>
              <a:rPr lang="en-US" b="1" dirty="0"/>
              <a:t>matrices of real values</a:t>
            </a:r>
          </a:p>
          <a:p>
            <a:r>
              <a:rPr lang="en-US" dirty="0"/>
              <a:t>Remove </a:t>
            </a:r>
            <a:r>
              <a:rPr lang="en-US" b="1" dirty="0"/>
              <a:t>outliers </a:t>
            </a:r>
            <a:r>
              <a:rPr lang="en-US" dirty="0"/>
              <a:t>(it’s really difficult)</a:t>
            </a:r>
          </a:p>
          <a:p>
            <a:r>
              <a:rPr lang="en-US" dirty="0"/>
              <a:t>How to </a:t>
            </a:r>
            <a:r>
              <a:rPr lang="en-US" b="1" dirty="0"/>
              <a:t>handle missing values</a:t>
            </a:r>
            <a:r>
              <a:rPr lang="en-US" dirty="0"/>
              <a:t>? Drop the row, </a:t>
            </a:r>
            <a:r>
              <a:rPr lang="en-US" i="1" dirty="0">
                <a:solidFill>
                  <a:srgbClr val="FF0000"/>
                </a:solidFill>
              </a:rPr>
              <a:t>imputation</a:t>
            </a:r>
            <a:endParaRPr lang="en-US" b="1" dirty="0"/>
          </a:p>
          <a:p>
            <a:r>
              <a:rPr lang="en-US" b="1" dirty="0"/>
              <a:t>Normalization</a:t>
            </a:r>
            <a:r>
              <a:rPr lang="en-US" dirty="0"/>
              <a:t> is necessary for some methods (SVM, NNs, …)</a:t>
            </a:r>
          </a:p>
          <a:p>
            <a:pPr lvl="1"/>
            <a:r>
              <a:rPr lang="en-US" dirty="0"/>
              <a:t>Be </a:t>
            </a:r>
            <a:r>
              <a:rPr lang="en-US" i="1" dirty="0"/>
              <a:t>very careful</a:t>
            </a:r>
            <a:r>
              <a:rPr lang="en-US" dirty="0"/>
              <a:t> with normalization!</a:t>
            </a:r>
          </a:p>
          <a:p>
            <a:pPr lvl="1"/>
            <a:r>
              <a:rPr lang="en-US" dirty="0"/>
              <a:t>Learn normalization on training, apply it to test</a:t>
            </a:r>
          </a:p>
          <a:p>
            <a:r>
              <a:rPr lang="en-US" dirty="0"/>
              <a:t>Convert </a:t>
            </a:r>
            <a:r>
              <a:rPr lang="en-US" b="1" dirty="0"/>
              <a:t>categorical features</a:t>
            </a:r>
            <a:r>
              <a:rPr lang="en-US" dirty="0"/>
              <a:t> (blue/green, high/medium/low)</a:t>
            </a:r>
          </a:p>
        </p:txBody>
      </p:sp>
    </p:spTree>
    <p:extLst>
      <p:ext uri="{BB962C8B-B14F-4D97-AF65-F5344CB8AC3E}">
        <p14:creationId xmlns:p14="http://schemas.microsoft.com/office/powerpoint/2010/main" val="2168263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01113-5BB1-409B-A255-BDD17CD3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pre-processing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0A513B-5AFD-451C-B0E9-2AEB65D502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Categorical features to numbers?</a:t>
            </a:r>
          </a:p>
          <a:p>
            <a:r>
              <a:rPr lang="en-US" dirty="0"/>
              <a:t>If ordered (high/medium/low), to </a:t>
            </a:r>
            <a:r>
              <a:rPr lang="en-US" b="1" dirty="0"/>
              <a:t>integers</a:t>
            </a:r>
            <a:r>
              <a:rPr lang="en-US" dirty="0"/>
              <a:t> (2/1/0)</a:t>
            </a:r>
          </a:p>
          <a:p>
            <a:r>
              <a:rPr lang="en-US" dirty="0"/>
              <a:t>If not ordered (red/blue/green), </a:t>
            </a:r>
            <a:r>
              <a:rPr lang="en-US" b="1" dirty="0"/>
              <a:t>one-hot encoding</a:t>
            </a:r>
          </a:p>
          <a:p>
            <a:pPr lvl="1"/>
            <a:r>
              <a:rPr lang="en-US" dirty="0"/>
              <a:t>Create additional binary (0/1) features, equal to number of values of categorical feature</a:t>
            </a:r>
          </a:p>
          <a:p>
            <a:pPr lvl="1"/>
            <a:r>
              <a:rPr lang="en-US" dirty="0"/>
              <a:t>Set binary feature to ‘1’ and others to ‘0’ to represent values</a:t>
            </a:r>
          </a:p>
          <a:p>
            <a:pPr lvl="1"/>
            <a:r>
              <a:rPr lang="en-US" dirty="0"/>
              <a:t>E.g. red=100, blue=010, green=001</a:t>
            </a:r>
          </a:p>
        </p:txBody>
      </p:sp>
    </p:spTree>
    <p:extLst>
      <p:ext uri="{BB962C8B-B14F-4D97-AF65-F5344CB8AC3E}">
        <p14:creationId xmlns:p14="http://schemas.microsoft.com/office/powerpoint/2010/main" val="1473563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181C7-D684-4DFB-90AD-8D02E65A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quality metrics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39D337-0E60-4397-97EC-6A1CE776D5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For regression, R2 is a common choice</a:t>
            </a:r>
          </a:p>
          <a:p>
            <a:pPr lvl="1"/>
            <a:r>
              <a:rPr lang="en-US" dirty="0"/>
              <a:t>Technically, using R2 is </a:t>
            </a:r>
            <a:r>
              <a:rPr lang="en-US" i="1" dirty="0"/>
              <a:t>wrong</a:t>
            </a:r>
            <a:r>
              <a:rPr lang="en-US" dirty="0"/>
              <a:t> (assumptions of model linearity)</a:t>
            </a:r>
          </a:p>
          <a:p>
            <a:pPr lvl="1"/>
            <a:r>
              <a:rPr lang="en-US" dirty="0"/>
              <a:t>You should use another metric called Explained Variance</a:t>
            </a:r>
          </a:p>
          <a:p>
            <a:pPr lvl="1"/>
            <a:r>
              <a:rPr lang="en-US" dirty="0"/>
              <a:t>But in practice, the two return </a:t>
            </a:r>
            <a:r>
              <a:rPr lang="en-US" i="1" dirty="0"/>
              <a:t>really</a:t>
            </a:r>
            <a:r>
              <a:rPr lang="en-US" dirty="0"/>
              <a:t> close values</a:t>
            </a:r>
          </a:p>
          <a:p>
            <a:pPr lvl="1"/>
            <a:r>
              <a:rPr lang="en-US" dirty="0"/>
              <a:t>So, in literature people use (incorrectly) R2</a:t>
            </a:r>
          </a:p>
          <a:p>
            <a:r>
              <a:rPr lang="en-US" dirty="0"/>
              <a:t>Other regression metrics</a:t>
            </a:r>
          </a:p>
          <a:p>
            <a:pPr lvl="1"/>
            <a:r>
              <a:rPr lang="en-US" dirty="0"/>
              <a:t>Mean Squared Error (MSE)</a:t>
            </a:r>
          </a:p>
          <a:p>
            <a:pPr lvl="1"/>
            <a:r>
              <a:rPr lang="en-US" dirty="0"/>
              <a:t>Root of Mean Squared Error (RMSE)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76310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720AA-CE61-4BAD-827F-0FEFBDAB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47089-D1BA-4648-A131-C4133A45D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can learn </a:t>
            </a:r>
            <a:r>
              <a:rPr lang="en-US" i="1" dirty="0"/>
              <a:t>wrong</a:t>
            </a:r>
            <a:r>
              <a:rPr lang="en-US" dirty="0"/>
              <a:t> patterns</a:t>
            </a:r>
          </a:p>
          <a:p>
            <a:pPr lvl="1"/>
            <a:r>
              <a:rPr lang="en-US" b="1" dirty="0"/>
              <a:t>Noise</a:t>
            </a:r>
            <a:r>
              <a:rPr lang="en-US" dirty="0"/>
              <a:t> in the training data</a:t>
            </a:r>
          </a:p>
          <a:p>
            <a:pPr lvl="1"/>
            <a:r>
              <a:rPr lang="en-US" dirty="0"/>
              <a:t>Information that only exists in that </a:t>
            </a:r>
            <a:r>
              <a:rPr lang="en-US" b="1" dirty="0"/>
              <a:t>batch</a:t>
            </a:r>
            <a:r>
              <a:rPr lang="en-US" dirty="0"/>
              <a:t> of training data (</a:t>
            </a:r>
            <a:r>
              <a:rPr lang="en-US" i="1" dirty="0"/>
              <a:t>domain shift</a:t>
            </a:r>
            <a:r>
              <a:rPr lang="en-US" dirty="0"/>
              <a:t> or </a:t>
            </a:r>
            <a:r>
              <a:rPr lang="en-US" i="1" dirty="0"/>
              <a:t>covariate shift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Does not generalize</a:t>
            </a:r>
            <a:r>
              <a:rPr lang="en-US" dirty="0"/>
              <a:t> to unseen data, only works for training set</a:t>
            </a:r>
          </a:p>
        </p:txBody>
      </p:sp>
    </p:spTree>
    <p:extLst>
      <p:ext uri="{BB962C8B-B14F-4D97-AF65-F5344CB8AC3E}">
        <p14:creationId xmlns:p14="http://schemas.microsoft.com/office/powerpoint/2010/main" val="2381519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720AA-CE61-4BAD-827F-0FEFBDAB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47089-D1BA-4648-A131-C4133A45D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can learn </a:t>
            </a:r>
            <a:r>
              <a:rPr lang="en-US" i="1" dirty="0"/>
              <a:t>wrong</a:t>
            </a:r>
            <a:r>
              <a:rPr lang="en-US" dirty="0"/>
              <a:t> patterns</a:t>
            </a:r>
          </a:p>
          <a:p>
            <a:pPr lvl="1"/>
            <a:r>
              <a:rPr lang="en-US" b="1" dirty="0"/>
              <a:t>Noise</a:t>
            </a:r>
            <a:r>
              <a:rPr lang="en-US" dirty="0"/>
              <a:t> in the training data</a:t>
            </a:r>
          </a:p>
          <a:p>
            <a:pPr lvl="1"/>
            <a:r>
              <a:rPr lang="en-US" dirty="0"/>
              <a:t>Information that only exists in that </a:t>
            </a:r>
            <a:r>
              <a:rPr lang="en-US" b="1" dirty="0"/>
              <a:t>batch</a:t>
            </a:r>
            <a:r>
              <a:rPr lang="en-US" dirty="0"/>
              <a:t> of training data (</a:t>
            </a:r>
            <a:r>
              <a:rPr lang="en-US" i="1" dirty="0"/>
              <a:t>domain shift</a:t>
            </a:r>
            <a:r>
              <a:rPr lang="en-US" dirty="0"/>
              <a:t> or </a:t>
            </a:r>
            <a:r>
              <a:rPr lang="en-US" i="1" dirty="0"/>
              <a:t>covariate shift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Does not generalize</a:t>
            </a:r>
            <a:r>
              <a:rPr lang="en-US" dirty="0"/>
              <a:t> to unseen data, only works for training set</a:t>
            </a:r>
          </a:p>
        </p:txBody>
      </p:sp>
      <p:pic>
        <p:nvPicPr>
          <p:cNvPr id="4" name="Picture 2" descr="James Cameron pourrait faire revenir Terminator">
            <a:extLst>
              <a:ext uri="{FF2B5EF4-FFF2-40B4-BE49-F238E27FC236}">
                <a16:creationId xmlns:a16="http://schemas.microsoft.com/office/drawing/2014/main" id="{2C43A7DA-2E64-4CD6-B4C3-23E4589FD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468" y="3787120"/>
            <a:ext cx="3836382" cy="255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ulle narrative : rectangle 4">
            <a:extLst>
              <a:ext uri="{FF2B5EF4-FFF2-40B4-BE49-F238E27FC236}">
                <a16:creationId xmlns:a16="http://schemas.microsoft.com/office/drawing/2014/main" id="{14186C5A-DD34-42F2-B60E-DB775017E15B}"/>
              </a:ext>
            </a:extLst>
          </p:cNvPr>
          <p:cNvSpPr/>
          <p:nvPr/>
        </p:nvSpPr>
        <p:spPr>
          <a:xfrm>
            <a:off x="377073" y="3874422"/>
            <a:ext cx="6108568" cy="2203099"/>
          </a:xfrm>
          <a:prstGeom prst="wedgeRectCallout">
            <a:avLst>
              <a:gd name="adj1" fmla="val 85169"/>
              <a:gd name="adj2" fmla="val -1755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OCR A Extended" panose="02010509020102010303" pitchFamily="50" charset="0"/>
              </a:rPr>
              <a:t>I found a GREAT VALUE for the optimum! What do you mean by “it only works in training”?</a:t>
            </a:r>
          </a:p>
        </p:txBody>
      </p:sp>
    </p:spTree>
    <p:extLst>
      <p:ext uri="{BB962C8B-B14F-4D97-AF65-F5344CB8AC3E}">
        <p14:creationId xmlns:p14="http://schemas.microsoft.com/office/powerpoint/2010/main" val="2908031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720AA-CE61-4BAD-827F-0FEFBDAB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47089-D1BA-4648-A131-C4133A45D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deal with overfitting?</a:t>
            </a:r>
          </a:p>
          <a:p>
            <a:r>
              <a:rPr lang="en-US" dirty="0"/>
              <a:t>Separate data into </a:t>
            </a:r>
            <a:r>
              <a:rPr lang="en-US" b="1" dirty="0">
                <a:solidFill>
                  <a:schemeClr val="accent4"/>
                </a:solidFill>
              </a:rPr>
              <a:t>train</a:t>
            </a:r>
            <a:r>
              <a:rPr lang="en-US" dirty="0"/>
              <a:t> and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</a:p>
          <a:p>
            <a:r>
              <a:rPr lang="en-US" dirty="0"/>
              <a:t>Better yet, cross-validation</a:t>
            </a:r>
          </a:p>
          <a:p>
            <a:pPr lvl="1"/>
            <a:r>
              <a:rPr lang="en-US" dirty="0"/>
              <a:t>k-fold (5- or 10-fold)</a:t>
            </a:r>
          </a:p>
          <a:p>
            <a:pPr lvl="1"/>
            <a:r>
              <a:rPr lang="en-US" dirty="0"/>
              <a:t>Leave-one-out</a:t>
            </a:r>
          </a:p>
          <a:p>
            <a:pPr lvl="1"/>
            <a:r>
              <a:rPr lang="en-US" dirty="0"/>
              <a:t>Compute mean and </a:t>
            </a:r>
            <a:r>
              <a:rPr lang="en-US" dirty="0" err="1"/>
              <a:t>stdev</a:t>
            </a:r>
            <a:endParaRPr lang="en-US" dirty="0"/>
          </a:p>
          <a:p>
            <a:r>
              <a:rPr lang="en-US" dirty="0"/>
              <a:t>Cross-validation can also uncover</a:t>
            </a:r>
            <a:br>
              <a:rPr lang="en-US" dirty="0"/>
            </a:br>
            <a:r>
              <a:rPr lang="en-US" dirty="0"/>
              <a:t>samples that are hard to predict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83D546-5388-4B4C-A990-C14F0FA7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069" y="90487"/>
            <a:ext cx="4762500" cy="667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843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51230-532A-4289-9697-1BE11019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cross-validation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BD3EC2-CE51-4AFC-B709-8736F7F5DB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9C9E28-2880-4B91-A343-E64EAAFAE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723" y="1293836"/>
            <a:ext cx="7124553" cy="49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3FC71F-C0E8-43A2-A8E5-2D0C40D67C3F}"/>
              </a:ext>
            </a:extLst>
          </p:cNvPr>
          <p:cNvSpPr/>
          <p:nvPr/>
        </p:nvSpPr>
        <p:spPr>
          <a:xfrm>
            <a:off x="8022210" y="4110087"/>
            <a:ext cx="1753386" cy="31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C412C-1C3A-4F60-999E-B06480D7F5CD}"/>
              </a:ext>
            </a:extLst>
          </p:cNvPr>
          <p:cNvSpPr/>
          <p:nvPr/>
        </p:nvSpPr>
        <p:spPr>
          <a:xfrm>
            <a:off x="5921604" y="5697310"/>
            <a:ext cx="3853992" cy="660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14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penML: exploring machine learning better, together. – MOA">
            <a:extLst>
              <a:ext uri="{FF2B5EF4-FFF2-40B4-BE49-F238E27FC236}">
                <a16:creationId xmlns:a16="http://schemas.microsoft.com/office/drawing/2014/main" id="{F1CEDF20-8B21-4D4D-A9B8-3338D820E7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11"/>
          <a:stretch/>
        </p:blipFill>
        <p:spPr bwMode="auto">
          <a:xfrm>
            <a:off x="7170730" y="1583703"/>
            <a:ext cx="4183069" cy="185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5F9AA7D-3A60-46F2-BAFE-B9C07724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5B74B0-8B81-43B6-B676-A95B4360C4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tinyurl.com/4t3khrbn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FFE0AB-78E4-4439-9429-FCC35C456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32" y="2524117"/>
            <a:ext cx="2910525" cy="2910525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F80DAC0-F15C-4B53-88A8-0629F9C836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30244" r="13172" b="30889"/>
          <a:stretch/>
        </p:blipFill>
        <p:spPr bwMode="auto">
          <a:xfrm>
            <a:off x="7258635" y="3172209"/>
            <a:ext cx="4298624" cy="172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0F169E-1557-4EB7-96D7-85D1759A3EB8}"/>
              </a:ext>
            </a:extLst>
          </p:cNvPr>
          <p:cNvSpPr txBox="1"/>
          <p:nvPr/>
        </p:nvSpPr>
        <p:spPr>
          <a:xfrm>
            <a:off x="1369244" y="5582242"/>
            <a:ext cx="472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Also in the shared </a:t>
            </a:r>
            <a:r>
              <a:rPr lang="en-US" dirty="0" err="1"/>
              <a:t>nextcloud</a:t>
            </a:r>
            <a:r>
              <a:rPr lang="en-US" dirty="0"/>
              <a:t> space, as .</a:t>
            </a:r>
            <a:r>
              <a:rPr lang="en-US" dirty="0" err="1"/>
              <a:t>ipyn</a:t>
            </a:r>
            <a:endParaRPr lang="en-US" dirty="0"/>
          </a:p>
        </p:txBody>
      </p:sp>
      <p:sp>
        <p:nvSpPr>
          <p:cNvPr id="7" name="Bulle narrative : rectangle 6">
            <a:extLst>
              <a:ext uri="{FF2B5EF4-FFF2-40B4-BE49-F238E27FC236}">
                <a16:creationId xmlns:a16="http://schemas.microsoft.com/office/drawing/2014/main" id="{C3A651E8-4BB7-4DCD-8D6C-F857907D0DB3}"/>
              </a:ext>
            </a:extLst>
          </p:cNvPr>
          <p:cNvSpPr/>
          <p:nvPr/>
        </p:nvSpPr>
        <p:spPr>
          <a:xfrm>
            <a:off x="6898886" y="5090474"/>
            <a:ext cx="4726756" cy="1169046"/>
          </a:xfrm>
          <a:prstGeom prst="wedgeRectCallout">
            <a:avLst>
              <a:gd name="adj1" fmla="val -82459"/>
              <a:gd name="adj2" fmla="val -754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Is everybody familiar with </a:t>
            </a:r>
            <a:r>
              <a:rPr lang="en-US" sz="3200" dirty="0" err="1"/>
              <a:t>ipython</a:t>
            </a:r>
            <a:r>
              <a:rPr lang="en-US" sz="3200" dirty="0"/>
              <a:t> notebooks?</a:t>
            </a:r>
          </a:p>
        </p:txBody>
      </p:sp>
    </p:spTree>
    <p:extLst>
      <p:ext uri="{BB962C8B-B14F-4D97-AF65-F5344CB8AC3E}">
        <p14:creationId xmlns:p14="http://schemas.microsoft.com/office/powerpoint/2010/main" val="111726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CB725-00F4-45EC-8BF8-47682AD7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CCFC09-6167-4678-97E0-0252C83FAE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Did you notice anything interesting?</a:t>
            </a:r>
          </a:p>
          <a:p>
            <a:r>
              <a:rPr lang="en-US" dirty="0"/>
              <a:t>Did you try running the same cell multiple times?</a:t>
            </a:r>
          </a:p>
          <a:p>
            <a:pPr lvl="1"/>
            <a:r>
              <a:rPr lang="en-US" dirty="0"/>
              <a:t>If you haven’t try re-running the last cell</a:t>
            </a:r>
          </a:p>
          <a:p>
            <a:pPr lvl="1"/>
            <a:r>
              <a:rPr lang="en-US" dirty="0"/>
              <a:t>Did you always get the same results?</a:t>
            </a:r>
          </a:p>
        </p:txBody>
      </p:sp>
    </p:spTree>
    <p:extLst>
      <p:ext uri="{BB962C8B-B14F-4D97-AF65-F5344CB8AC3E}">
        <p14:creationId xmlns:p14="http://schemas.microsoft.com/office/powerpoint/2010/main" val="133147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478BB-23FA-4F54-A9A3-4A27F6B3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presentation?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6110E0-B524-452D-9929-17307CBF38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General overview of machine learning for modelling</a:t>
            </a:r>
          </a:p>
          <a:p>
            <a:r>
              <a:rPr lang="en-US" dirty="0"/>
              <a:t>Practical advice on algorithms and metrics to use</a:t>
            </a:r>
          </a:p>
          <a:p>
            <a:r>
              <a:rPr lang="en-US" dirty="0"/>
              <a:t>A couple of exercises in </a:t>
            </a:r>
            <a:r>
              <a:rPr lang="en-US" dirty="0" err="1"/>
              <a:t>ipython</a:t>
            </a:r>
            <a:r>
              <a:rPr lang="en-US" dirty="0"/>
              <a:t> notebooks (</a:t>
            </a:r>
            <a:r>
              <a:rPr lang="en-US" dirty="0" err="1"/>
              <a:t>browers</a:t>
            </a:r>
            <a:r>
              <a:rPr lang="en-US" dirty="0"/>
              <a:t>)</a:t>
            </a:r>
          </a:p>
          <a:p>
            <a:r>
              <a:rPr lang="en-US" dirty="0"/>
              <a:t>Current trends in machine learning research</a:t>
            </a:r>
          </a:p>
          <a:p>
            <a:r>
              <a:rPr lang="en-US" dirty="0"/>
              <a:t>Examples on the “</a:t>
            </a:r>
            <a:r>
              <a:rPr lang="en-US" dirty="0" err="1"/>
              <a:t>données</a:t>
            </a:r>
            <a:r>
              <a:rPr lang="en-US" dirty="0"/>
              <a:t> fil rouge”</a:t>
            </a:r>
          </a:p>
          <a:p>
            <a:r>
              <a:rPr lang="en-US" dirty="0"/>
              <a:t>Funny pictures from the 2000s-2010s, </a:t>
            </a:r>
            <a:r>
              <a:rPr lang="en-US" i="1" dirty="0"/>
              <a:t>hot takes on ML</a:t>
            </a:r>
          </a:p>
        </p:txBody>
      </p:sp>
    </p:spTree>
    <p:extLst>
      <p:ext uri="{BB962C8B-B14F-4D97-AF65-F5344CB8AC3E}">
        <p14:creationId xmlns:p14="http://schemas.microsoft.com/office/powerpoint/2010/main" val="811541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8C1F7-5E20-4C43-86EE-8CCCC4B1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Randomness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3890ED-8D6B-4CC5-953E-5C812FAF3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Several ML algorithms use </a:t>
            </a:r>
            <a:r>
              <a:rPr lang="en-US" i="1" dirty="0"/>
              <a:t>random numbers</a:t>
            </a:r>
          </a:p>
          <a:p>
            <a:pPr lvl="1"/>
            <a:r>
              <a:rPr lang="en-US" dirty="0"/>
              <a:t>In optimization, randomness helps </a:t>
            </a:r>
            <a:r>
              <a:rPr lang="en-US" b="1" dirty="0"/>
              <a:t>escape local optima</a:t>
            </a:r>
          </a:p>
          <a:p>
            <a:pPr lvl="1"/>
            <a:r>
              <a:rPr lang="en-US" dirty="0"/>
              <a:t>In ML proper, increases </a:t>
            </a:r>
            <a:r>
              <a:rPr lang="en-US" b="1" dirty="0"/>
              <a:t>chances of generalizing well</a:t>
            </a:r>
          </a:p>
          <a:p>
            <a:r>
              <a:rPr lang="en-US" dirty="0"/>
              <a:t>Most state-of-the-art ML algorithms include randomness</a:t>
            </a:r>
          </a:p>
          <a:p>
            <a:r>
              <a:rPr lang="en-US" dirty="0"/>
              <a:t>…except that it’s not </a:t>
            </a:r>
            <a:r>
              <a:rPr lang="en-US" i="1" dirty="0"/>
              <a:t>really</a:t>
            </a:r>
            <a:r>
              <a:rPr lang="en-US" dirty="0"/>
              <a:t> random</a:t>
            </a:r>
          </a:p>
          <a:p>
            <a:r>
              <a:rPr lang="en-US" dirty="0"/>
              <a:t>Generating random numbers in a computer is impossible*</a:t>
            </a:r>
          </a:p>
          <a:p>
            <a:pPr lvl="1"/>
            <a:r>
              <a:rPr lang="en-US" dirty="0"/>
              <a:t>What we generate are </a:t>
            </a:r>
            <a:r>
              <a:rPr lang="en-US" i="1" dirty="0"/>
              <a:t>pseudo-random numbers</a:t>
            </a:r>
          </a:p>
          <a:p>
            <a:pPr lvl="1"/>
            <a:r>
              <a:rPr lang="en-US" dirty="0"/>
              <a:t>With the same initialization (</a:t>
            </a:r>
            <a:r>
              <a:rPr lang="en-US" b="1" dirty="0"/>
              <a:t>seed</a:t>
            </a:r>
            <a:r>
              <a:rPr lang="en-US" dirty="0"/>
              <a:t>), generates same sequence</a:t>
            </a:r>
          </a:p>
          <a:p>
            <a:r>
              <a:rPr lang="en-US" b="1" dirty="0"/>
              <a:t>Set and store the random seed!</a:t>
            </a:r>
          </a:p>
        </p:txBody>
      </p:sp>
    </p:spTree>
    <p:extLst>
      <p:ext uri="{BB962C8B-B14F-4D97-AF65-F5344CB8AC3E}">
        <p14:creationId xmlns:p14="http://schemas.microsoft.com/office/powerpoint/2010/main" val="536924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C54C45D-F15D-4565-9FB0-EDFB1D8421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1" t="6655" r="8513" b="6276"/>
          <a:stretch/>
        </p:blipFill>
        <p:spPr>
          <a:xfrm>
            <a:off x="4063821" y="3280494"/>
            <a:ext cx="3951978" cy="309673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A361D4A-594C-477D-8475-AB5D2CB6475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9" t="5397" r="7067" b="4814"/>
          <a:stretch/>
        </p:blipFill>
        <p:spPr>
          <a:xfrm>
            <a:off x="1" y="3232706"/>
            <a:ext cx="4063820" cy="314452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655778A-BB3F-4250-8C47-050F5E06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752B8D-701A-438A-903D-869DFAA504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Regression</a:t>
            </a:r>
            <a:r>
              <a:rPr lang="en-US" dirty="0"/>
              <a:t>: find function best </a:t>
            </a:r>
            <a:r>
              <a:rPr lang="en-US" i="1" dirty="0"/>
              <a:t>approximating</a:t>
            </a:r>
            <a:r>
              <a:rPr lang="en-US" dirty="0"/>
              <a:t> training points</a:t>
            </a:r>
          </a:p>
          <a:p>
            <a:r>
              <a:rPr lang="en-US" b="1" dirty="0"/>
              <a:t>Classification</a:t>
            </a:r>
            <a:r>
              <a:rPr lang="en-US" dirty="0"/>
              <a:t>: find function best </a:t>
            </a:r>
            <a:r>
              <a:rPr lang="en-US" b="1" dirty="0"/>
              <a:t>separating</a:t>
            </a:r>
            <a:r>
              <a:rPr lang="en-US" dirty="0"/>
              <a:t> training points</a:t>
            </a:r>
          </a:p>
          <a:p>
            <a:r>
              <a:rPr lang="en-US" dirty="0"/>
              <a:t>Function often called “decision boundary”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86323DD-16E7-4BE1-9DE2-88AC2A2075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3" t="6667" r="4818" b="6265"/>
          <a:stretch/>
        </p:blipFill>
        <p:spPr>
          <a:xfrm>
            <a:off x="8106296" y="3280494"/>
            <a:ext cx="4074638" cy="306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52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evaluate classification quality?</a:t>
            </a:r>
          </a:p>
        </p:txBody>
      </p:sp>
    </p:spTree>
    <p:extLst>
      <p:ext uri="{BB962C8B-B14F-4D97-AF65-F5344CB8AC3E}">
        <p14:creationId xmlns:p14="http://schemas.microsoft.com/office/powerpoint/2010/main" val="1893943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evaluate classification quality?</a:t>
            </a:r>
          </a:p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Ratio of correct answers over total answers</a:t>
            </a:r>
          </a:p>
          <a:p>
            <a:pPr lvl="1"/>
            <a:r>
              <a:rPr lang="en-US" dirty="0"/>
              <a:t>Easy to understand and interpret (closer to 1.0 is better)</a:t>
            </a:r>
          </a:p>
          <a:p>
            <a:r>
              <a:rPr lang="en-US" dirty="0"/>
              <a:t>Issues with accuracy</a:t>
            </a:r>
          </a:p>
          <a:p>
            <a:pPr lvl="1"/>
            <a:r>
              <a:rPr lang="en-US" dirty="0"/>
              <a:t>Imbalanced class labels (if two classes, further from 50-50)</a:t>
            </a:r>
          </a:p>
          <a:p>
            <a:pPr lvl="1"/>
            <a:r>
              <a:rPr lang="en-US" dirty="0"/>
              <a:t>Do you have Type I diabetes? Always answer “no”, accuracy: 99.9% </a:t>
            </a:r>
          </a:p>
          <a:p>
            <a:pPr lvl="1"/>
            <a:r>
              <a:rPr lang="en-US" dirty="0"/>
              <a:t>We need to take into account relative class numerosity</a:t>
            </a:r>
          </a:p>
        </p:txBody>
      </p:sp>
    </p:spTree>
    <p:extLst>
      <p:ext uri="{BB962C8B-B14F-4D97-AF65-F5344CB8AC3E}">
        <p14:creationId xmlns:p14="http://schemas.microsoft.com/office/powerpoint/2010/main" val="1814512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evaluate classification quality?</a:t>
            </a:r>
          </a:p>
        </p:txBody>
      </p:sp>
      <p:pic>
        <p:nvPicPr>
          <p:cNvPr id="7170" name="Picture 2" descr="Color-coded Confusion Matrix with outcomes - True Positive, True Negative, False Positive and False Negative">
            <a:extLst>
              <a:ext uri="{FF2B5EF4-FFF2-40B4-BE49-F238E27FC236}">
                <a16:creationId xmlns:a16="http://schemas.microsoft.com/office/drawing/2014/main" id="{C78564D1-A2E8-4E61-8E2C-CB065645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34" y="2314133"/>
            <a:ext cx="5582658" cy="378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337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evaluate classification quality?</a:t>
            </a:r>
          </a:p>
        </p:txBody>
      </p:sp>
      <p:pic>
        <p:nvPicPr>
          <p:cNvPr id="7170" name="Picture 2" descr="Color-coded Confusion Matrix with outcomes - True Positive, True Negative, False Positive and False Negative">
            <a:extLst>
              <a:ext uri="{FF2B5EF4-FFF2-40B4-BE49-F238E27FC236}">
                <a16:creationId xmlns:a16="http://schemas.microsoft.com/office/drawing/2014/main" id="{C78564D1-A2E8-4E61-8E2C-CB065645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34" y="2314133"/>
            <a:ext cx="5582658" cy="378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7DC9998B-7C2A-4A09-A51A-EB759A84DBCC}"/>
              </a:ext>
            </a:extLst>
          </p:cNvPr>
          <p:cNvSpPr/>
          <p:nvPr/>
        </p:nvSpPr>
        <p:spPr>
          <a:xfrm>
            <a:off x="7431463" y="1833878"/>
            <a:ext cx="4760537" cy="1310326"/>
          </a:xfrm>
          <a:prstGeom prst="wedgeRectCallout">
            <a:avLst>
              <a:gd name="adj1" fmla="val -80367"/>
              <a:gd name="adj2" fmla="val 1193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Accuracy: 971 (samples correctly classified) over 1,000 (total samples) = 0.971</a:t>
            </a:r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FC6E02BD-E39A-48DD-8FFB-840B378C2BE3}"/>
              </a:ext>
            </a:extLst>
          </p:cNvPr>
          <p:cNvSpPr/>
          <p:nvPr/>
        </p:nvSpPr>
        <p:spPr>
          <a:xfrm>
            <a:off x="6359584" y="5519393"/>
            <a:ext cx="5684363" cy="1310326"/>
          </a:xfrm>
          <a:prstGeom prst="wedgeRectCallout">
            <a:avLst>
              <a:gd name="adj1" fmla="val -39262"/>
              <a:gd name="adj2" fmla="val -842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However, the probability of correctly classifying a sample of class “Yes” is 1/30 = 0.033</a:t>
            </a:r>
          </a:p>
        </p:txBody>
      </p:sp>
    </p:spTree>
    <p:extLst>
      <p:ext uri="{BB962C8B-B14F-4D97-AF65-F5344CB8AC3E}">
        <p14:creationId xmlns:p14="http://schemas.microsoft.com/office/powerpoint/2010/main" val="17531053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evaluate classification quality?</a:t>
            </a:r>
          </a:p>
        </p:txBody>
      </p:sp>
      <p:pic>
        <p:nvPicPr>
          <p:cNvPr id="6" name="Picture 2" descr="Color-coded Confusion Matrix with outcomes - True Positive, True Negative, False Positive and False Negative">
            <a:extLst>
              <a:ext uri="{FF2B5EF4-FFF2-40B4-BE49-F238E27FC236}">
                <a16:creationId xmlns:a16="http://schemas.microsoft.com/office/drawing/2014/main" id="{2C6F2135-AC3C-4828-9561-9D014B355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34" y="2314133"/>
            <a:ext cx="5582658" cy="378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ames Cameron pourrait faire revenir Terminator">
            <a:extLst>
              <a:ext uri="{FF2B5EF4-FFF2-40B4-BE49-F238E27FC236}">
                <a16:creationId xmlns:a16="http://schemas.microsoft.com/office/drawing/2014/main" id="{053693CF-99F3-4550-AF84-826EFE809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468" y="3504310"/>
            <a:ext cx="3836382" cy="255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ulle narrative : rectangle 4">
            <a:extLst>
              <a:ext uri="{FF2B5EF4-FFF2-40B4-BE49-F238E27FC236}">
                <a16:creationId xmlns:a16="http://schemas.microsoft.com/office/drawing/2014/main" id="{40FDEC15-D724-402F-B2DD-0ED06542E7F6}"/>
              </a:ext>
            </a:extLst>
          </p:cNvPr>
          <p:cNvSpPr/>
          <p:nvPr/>
        </p:nvSpPr>
        <p:spPr>
          <a:xfrm>
            <a:off x="216817" y="3591612"/>
            <a:ext cx="6268824" cy="2203099"/>
          </a:xfrm>
          <a:prstGeom prst="wedgeRectCallout">
            <a:avLst>
              <a:gd name="adj1" fmla="val 85169"/>
              <a:gd name="adj2" fmla="val -1755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OCR A Extended" panose="02010509020102010303" pitchFamily="50" charset="0"/>
              </a:rPr>
              <a:t>Maximize performance? Easy! If I always predict class “No”, I reach 0.971 accuracy.</a:t>
            </a:r>
          </a:p>
        </p:txBody>
      </p:sp>
    </p:spTree>
    <p:extLst>
      <p:ext uri="{BB962C8B-B14F-4D97-AF65-F5344CB8AC3E}">
        <p14:creationId xmlns:p14="http://schemas.microsoft.com/office/powerpoint/2010/main" val="2170988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evaluate classification quality?</a:t>
            </a:r>
          </a:p>
          <a:p>
            <a:r>
              <a:rPr lang="en-US" dirty="0"/>
              <a:t>F1 score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Matthew’s Correlation Coefficient (MCC)</a:t>
            </a:r>
          </a:p>
        </p:txBody>
      </p:sp>
      <p:pic>
        <p:nvPicPr>
          <p:cNvPr id="6146" name="Picture 2" descr="f1 score equation">
            <a:extLst>
              <a:ext uri="{FF2B5EF4-FFF2-40B4-BE49-F238E27FC236}">
                <a16:creationId xmlns:a16="http://schemas.microsoft.com/office/drawing/2014/main" id="{33A43279-F76E-4863-B5EC-E1EC2558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321" y="2675543"/>
            <a:ext cx="3998340" cy="82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Matthews Correlation Coefficient is The Best Classification Metric You've  Never Heard Of | by Boaz Shmueli | Towards Data Science">
            <a:extLst>
              <a:ext uri="{FF2B5EF4-FFF2-40B4-BE49-F238E27FC236}">
                <a16:creationId xmlns:a16="http://schemas.microsoft.com/office/drawing/2014/main" id="{AB118DD3-DE9B-4DAB-9756-69D741B274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4" r="15038" b="14398"/>
          <a:stretch/>
        </p:blipFill>
        <p:spPr bwMode="auto">
          <a:xfrm>
            <a:off x="838200" y="4250359"/>
            <a:ext cx="9747977" cy="17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0B7D3523-A427-44FC-946D-9311E84396AD}"/>
              </a:ext>
            </a:extLst>
          </p:cNvPr>
          <p:cNvSpPr/>
          <p:nvPr/>
        </p:nvSpPr>
        <p:spPr>
          <a:xfrm>
            <a:off x="8006499" y="1523396"/>
            <a:ext cx="3890128" cy="1979710"/>
          </a:xfrm>
          <a:prstGeom prst="wedgeRectCallout">
            <a:avLst>
              <a:gd name="adj1" fmla="val -82940"/>
              <a:gd name="adj2" fmla="val -23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Easier to interpret, behaves similarly  to accuracy score, close to 1.0 is better</a:t>
            </a:r>
          </a:p>
        </p:txBody>
      </p:sp>
    </p:spTree>
    <p:extLst>
      <p:ext uri="{BB962C8B-B14F-4D97-AF65-F5344CB8AC3E}">
        <p14:creationId xmlns:p14="http://schemas.microsoft.com/office/powerpoint/2010/main" val="1670971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evaluate classification quality?</a:t>
            </a:r>
          </a:p>
        </p:txBody>
      </p:sp>
      <p:pic>
        <p:nvPicPr>
          <p:cNvPr id="7170" name="Picture 2" descr="Color-coded Confusion Matrix with outcomes - True Positive, True Negative, False Positive and False Negative">
            <a:extLst>
              <a:ext uri="{FF2B5EF4-FFF2-40B4-BE49-F238E27FC236}">
                <a16:creationId xmlns:a16="http://schemas.microsoft.com/office/drawing/2014/main" id="{C78564D1-A2E8-4E61-8E2C-CB065645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34" y="2314133"/>
            <a:ext cx="5582658" cy="378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7DC9998B-7C2A-4A09-A51A-EB759A84DBCC}"/>
              </a:ext>
            </a:extLst>
          </p:cNvPr>
          <p:cNvSpPr/>
          <p:nvPr/>
        </p:nvSpPr>
        <p:spPr>
          <a:xfrm>
            <a:off x="7431463" y="1833878"/>
            <a:ext cx="4760537" cy="1310326"/>
          </a:xfrm>
          <a:prstGeom prst="wedgeRectCallout">
            <a:avLst>
              <a:gd name="adj1" fmla="val -80367"/>
              <a:gd name="adj2" fmla="val 1193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Accuracy: 971 (samples correctly classified) over 1,000 (total samples) = 0.971</a:t>
            </a:r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FC6E02BD-E39A-48DD-8FFB-840B378C2BE3}"/>
              </a:ext>
            </a:extLst>
          </p:cNvPr>
          <p:cNvSpPr/>
          <p:nvPr/>
        </p:nvSpPr>
        <p:spPr>
          <a:xfrm>
            <a:off x="6359584" y="5519393"/>
            <a:ext cx="5684363" cy="1310326"/>
          </a:xfrm>
          <a:prstGeom prst="wedgeRectCallout">
            <a:avLst>
              <a:gd name="adj1" fmla="val -39262"/>
              <a:gd name="adj2" fmla="val -842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However, F1 score is 1/(1+1/2*(29)) = 0.06  </a:t>
            </a:r>
          </a:p>
        </p:txBody>
      </p:sp>
    </p:spTree>
    <p:extLst>
      <p:ext uri="{BB962C8B-B14F-4D97-AF65-F5344CB8AC3E}">
        <p14:creationId xmlns:p14="http://schemas.microsoft.com/office/powerpoint/2010/main" val="3235180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olor-coded Confusion Matrix with outcomes - True Positive, True Negative, False Positive and False Negative">
            <a:extLst>
              <a:ext uri="{FF2B5EF4-FFF2-40B4-BE49-F238E27FC236}">
                <a16:creationId xmlns:a16="http://schemas.microsoft.com/office/drawing/2014/main" id="{C78564D1-A2E8-4E61-8E2C-CB065645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34" y="2314133"/>
            <a:ext cx="5582658" cy="378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if we cannot define a “positive” or “negative”?</a:t>
            </a:r>
          </a:p>
          <a:p>
            <a:r>
              <a:rPr lang="en-US" dirty="0"/>
              <a:t>Compute F1 using each class as “positive”, return average</a:t>
            </a:r>
          </a:p>
        </p:txBody>
      </p:sp>
    </p:spTree>
    <p:extLst>
      <p:ext uri="{BB962C8B-B14F-4D97-AF65-F5344CB8AC3E}">
        <p14:creationId xmlns:p14="http://schemas.microsoft.com/office/powerpoint/2010/main" val="71269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52D00C-B651-4C34-B0C2-F66ACE96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Who am I?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BA5FCD-3509-40BD-A256-54FAD13A5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Career</a:t>
            </a:r>
          </a:p>
          <a:p>
            <a:pPr lvl="1"/>
            <a:r>
              <a:rPr lang="en-US" dirty="0"/>
              <a:t>Bachelor and Master in Computer Science Engineering</a:t>
            </a:r>
          </a:p>
          <a:p>
            <a:pPr lvl="1"/>
            <a:r>
              <a:rPr lang="en-US" dirty="0"/>
              <a:t>Ph.D. from </a:t>
            </a:r>
            <a:r>
              <a:rPr lang="en-US" dirty="0" err="1"/>
              <a:t>Politecnico</a:t>
            </a:r>
            <a:r>
              <a:rPr lang="en-US" dirty="0"/>
              <a:t> di Torino, Italy, in 2011</a:t>
            </a:r>
          </a:p>
          <a:p>
            <a:pPr lvl="1"/>
            <a:r>
              <a:rPr lang="en-US" dirty="0"/>
              <a:t>Permanent researcher in France since late 2012 (INRAE)</a:t>
            </a:r>
          </a:p>
          <a:p>
            <a:pPr lvl="1"/>
            <a:r>
              <a:rPr lang="en-US" dirty="0"/>
              <a:t>Senior researcher (DR2) since 2023</a:t>
            </a:r>
          </a:p>
          <a:p>
            <a:r>
              <a:rPr lang="en-US" dirty="0"/>
              <a:t>Research interests</a:t>
            </a:r>
          </a:p>
          <a:p>
            <a:pPr lvl="1"/>
            <a:r>
              <a:rPr lang="en-US" dirty="0"/>
              <a:t>Stochastic optimization</a:t>
            </a:r>
          </a:p>
          <a:p>
            <a:pPr lvl="1"/>
            <a:r>
              <a:rPr lang="en-US" dirty="0"/>
              <a:t>Machine learning (Explainable AI)</a:t>
            </a:r>
          </a:p>
          <a:p>
            <a:pPr lvl="1"/>
            <a:r>
              <a:rPr lang="en-US" dirty="0"/>
              <a:t>Applied to biological/agri-food data</a:t>
            </a:r>
          </a:p>
        </p:txBody>
      </p:sp>
      <p:pic>
        <p:nvPicPr>
          <p:cNvPr id="4" name="Picture 2" descr="Image result for polandball italy france">
            <a:extLst>
              <a:ext uri="{FF2B5EF4-FFF2-40B4-BE49-F238E27FC236}">
                <a16:creationId xmlns:a16="http://schemas.microsoft.com/office/drawing/2014/main" id="{83A51F7B-A966-419B-8382-5C79D76BF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0"/>
          <a:stretch/>
        </p:blipFill>
        <p:spPr bwMode="auto">
          <a:xfrm>
            <a:off x="6985262" y="3314570"/>
            <a:ext cx="5206738" cy="297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667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olor-coded Confusion Matrix with outcomes - True Positive, True Negative, False Positive and False Negative">
            <a:extLst>
              <a:ext uri="{FF2B5EF4-FFF2-40B4-BE49-F238E27FC236}">
                <a16:creationId xmlns:a16="http://schemas.microsoft.com/office/drawing/2014/main" id="{C78564D1-A2E8-4E61-8E2C-CB065645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34" y="2314133"/>
            <a:ext cx="5582658" cy="378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Class “Yes” is “positive”, F1 = 1/(1+1/2*(29)) = 0.06  </a:t>
            </a:r>
          </a:p>
          <a:p>
            <a:r>
              <a:rPr lang="en-US" dirty="0"/>
              <a:t>Class “No” is “positive”, F1 = 970/(970+1/2*(29)) = 0.985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9C4D70-FCC8-4890-B750-433BB2013042}"/>
              </a:ext>
            </a:extLst>
          </p:cNvPr>
          <p:cNvSpPr/>
          <p:nvPr/>
        </p:nvSpPr>
        <p:spPr>
          <a:xfrm>
            <a:off x="6731943" y="5110604"/>
            <a:ext cx="4939645" cy="1178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F1 score (average) = 0.5225</a:t>
            </a:r>
          </a:p>
        </p:txBody>
      </p:sp>
    </p:spTree>
    <p:extLst>
      <p:ext uri="{BB962C8B-B14F-4D97-AF65-F5344CB8AC3E}">
        <p14:creationId xmlns:p14="http://schemas.microsoft.com/office/powerpoint/2010/main" val="3717646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4274BC-2109-453D-8648-B2FF1654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9ECC72-2BD9-4DCC-A2DC-4F04E824D7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tinyurl.com/mr2k3s2j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166B27-4CBD-4AB9-8CF2-F33384DB2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2432" y="2524117"/>
            <a:ext cx="2910525" cy="29105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2AA6692-897A-4145-A4EE-7FEED7BA479C}"/>
              </a:ext>
            </a:extLst>
          </p:cNvPr>
          <p:cNvSpPr txBox="1"/>
          <p:nvPr/>
        </p:nvSpPr>
        <p:spPr>
          <a:xfrm>
            <a:off x="1369244" y="5582242"/>
            <a:ext cx="472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Also in the shared </a:t>
            </a:r>
            <a:r>
              <a:rPr lang="en-US" dirty="0" err="1"/>
              <a:t>nextcloud</a:t>
            </a:r>
            <a:r>
              <a:rPr lang="en-US" dirty="0"/>
              <a:t> space, as .</a:t>
            </a:r>
            <a:r>
              <a:rPr lang="en-US" dirty="0" err="1"/>
              <a:t>ipyn</a:t>
            </a:r>
            <a:endParaRPr lang="en-US" dirty="0"/>
          </a:p>
        </p:txBody>
      </p:sp>
      <p:pic>
        <p:nvPicPr>
          <p:cNvPr id="7" name="Picture 2" descr="Data imbalance">
            <a:extLst>
              <a:ext uri="{FF2B5EF4-FFF2-40B4-BE49-F238E27FC236}">
                <a16:creationId xmlns:a16="http://schemas.microsoft.com/office/drawing/2014/main" id="{0C07E40A-DBBF-44E3-B753-131EF6966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702" y="1238717"/>
            <a:ext cx="3849033" cy="486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4862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77D843-51D8-40E5-B85C-8C02FCD6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want to save and load models?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38AE9F-BB57-4437-91D0-15B9A6AE4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Pickle!</a:t>
            </a:r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D30183-C785-41B9-95BC-2375F5089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66" y="2176637"/>
            <a:ext cx="9831172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60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F4ADEE-BE58-4A6E-8631-43A2F976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Interpretability of the models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0082FB-2853-4924-B50C-3470D9F2C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trained, ML models are hard or </a:t>
            </a:r>
            <a:r>
              <a:rPr lang="en-US" i="1" dirty="0"/>
              <a:t>impossible</a:t>
            </a:r>
            <a:r>
              <a:rPr lang="en-US" dirty="0"/>
              <a:t> to interpret</a:t>
            </a:r>
          </a:p>
          <a:p>
            <a:pPr lvl="1"/>
            <a:r>
              <a:rPr lang="en-US" dirty="0"/>
              <a:t>It’s giving a prediction, but </a:t>
            </a:r>
            <a:r>
              <a:rPr lang="en-US" i="1" dirty="0"/>
              <a:t>why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“ML model” can look like 100k numbers</a:t>
            </a:r>
          </a:p>
          <a:p>
            <a:pPr lvl="1"/>
            <a:r>
              <a:rPr lang="en-US" dirty="0"/>
              <a:t>Or 100+ decision trees (e.g. Random Forest)</a:t>
            </a:r>
          </a:p>
        </p:txBody>
      </p:sp>
      <p:pic>
        <p:nvPicPr>
          <p:cNvPr id="7170" name="Picture 2" descr="How to Visualize a Random Forest with Fitted Parameters?">
            <a:extLst>
              <a:ext uri="{FF2B5EF4-FFF2-40B4-BE49-F238E27FC236}">
                <a16:creationId xmlns:a16="http://schemas.microsoft.com/office/drawing/2014/main" id="{C0399AD6-8A05-4CEB-933E-43FE29682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5192" y="3351356"/>
            <a:ext cx="5961668" cy="302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0227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7F23E-DCD8-4C8E-BDC3-AF996D48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Explainable AI (XAI)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A986EAD-0E37-4433-9E02-4D744BBE4BF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Relatively new field, “open the black box”</a:t>
                </a:r>
              </a:p>
              <a:p>
                <a:pPr lvl="1"/>
                <a:r>
                  <a:rPr lang="en-US" b="1" dirty="0"/>
                  <a:t>Global explanation</a:t>
                </a:r>
                <a:r>
                  <a:rPr lang="en-US" dirty="0"/>
                  <a:t>: how does model assign samples to class B?</a:t>
                </a:r>
              </a:p>
              <a:p>
                <a:pPr lvl="1"/>
                <a:r>
                  <a:rPr lang="en-US" b="1" dirty="0"/>
                  <a:t>Local explanation</a:t>
                </a:r>
                <a:r>
                  <a:rPr lang="en-US" dirty="0"/>
                  <a:t>: why was sample 1 associated to class B?</a:t>
                </a:r>
              </a:p>
              <a:p>
                <a:r>
                  <a:rPr lang="en-US" dirty="0"/>
                  <a:t>Global explanations</a:t>
                </a:r>
              </a:p>
              <a:p>
                <a:pPr lvl="1"/>
                <a:r>
                  <a:rPr lang="en-US" dirty="0"/>
                  <a:t>What are the most important features for the decision?</a:t>
                </a:r>
              </a:p>
              <a:p>
                <a:pPr lvl="1"/>
                <a:r>
                  <a:rPr lang="en-US" dirty="0"/>
                  <a:t>Several ML models return a relative importance of the features</a:t>
                </a:r>
              </a:p>
              <a:p>
                <a:pPr lvl="1"/>
                <a:r>
                  <a:rPr lang="en-US" dirty="0"/>
                  <a:t>E.g. a linear model, absolute values of weights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A986EAD-0E37-4433-9E02-4D744BBE4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005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5F76A-C89A-4237-89F5-C354B729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Explainable AI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A6EF34-523B-410A-9798-E71F48DE3C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Local explanations (LIME)</a:t>
            </a:r>
          </a:p>
          <a:p>
            <a:pPr lvl="1"/>
            <a:r>
              <a:rPr lang="en-US" dirty="0"/>
              <a:t>Approximate function described by ML as piecewise linear</a:t>
            </a:r>
          </a:p>
          <a:p>
            <a:pPr lvl="1"/>
            <a:r>
              <a:rPr lang="en-US" dirty="0"/>
              <a:t>Check weights of the linear function around a sample</a:t>
            </a:r>
          </a:p>
        </p:txBody>
      </p:sp>
      <p:pic>
        <p:nvPicPr>
          <p:cNvPr id="1026" name="Picture 2" descr="Piecewise linear approximation - Cornell University Computational  Optimization Open Textbook - Optimization Wiki">
            <a:extLst>
              <a:ext uri="{FF2B5EF4-FFF2-40B4-BE49-F238E27FC236}">
                <a16:creationId xmlns:a16="http://schemas.microsoft.com/office/drawing/2014/main" id="{F1651484-2A41-45BE-8865-50FCFC6CD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22600"/>
            <a:ext cx="64770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5698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DAF21D22-A4F2-4F07-B6BB-E7ED4DDBDC66}"/>
              </a:ext>
            </a:extLst>
          </p:cNvPr>
          <p:cNvSpPr txBox="1">
            <a:spLocks/>
          </p:cNvSpPr>
          <p:nvPr/>
        </p:nvSpPr>
        <p:spPr>
          <a:xfrm>
            <a:off x="838200" y="1423358"/>
            <a:ext cx="10515600" cy="467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400" dirty="0">
                <a:solidFill>
                  <a:prstClr val="black"/>
                </a:solidFill>
                <a:latin typeface="Calibri" panose="020F0502020204030204"/>
              </a:rPr>
              <a:t>tinyurl.com/y4tk6yfn</a:t>
            </a:r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EFECA2-C9C6-499E-AABA-D97BA804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84F96C-2F64-4B49-A687-6424CD762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2432" y="2524117"/>
            <a:ext cx="2910525" cy="29105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94ECBB9-6A82-4C1A-9570-345F282027DE}"/>
              </a:ext>
            </a:extLst>
          </p:cNvPr>
          <p:cNvSpPr txBox="1"/>
          <p:nvPr/>
        </p:nvSpPr>
        <p:spPr>
          <a:xfrm>
            <a:off x="1369244" y="5582242"/>
            <a:ext cx="472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Also in the shared </a:t>
            </a:r>
            <a:r>
              <a:rPr lang="en-US" dirty="0" err="1"/>
              <a:t>nextcloud</a:t>
            </a:r>
            <a:r>
              <a:rPr lang="en-US" dirty="0"/>
              <a:t> space, as .</a:t>
            </a:r>
            <a:r>
              <a:rPr lang="en-US" dirty="0" err="1"/>
              <a:t>ipyn</a:t>
            </a:r>
            <a:endParaRPr lang="en-US" dirty="0"/>
          </a:p>
        </p:txBody>
      </p:sp>
      <p:pic>
        <p:nvPicPr>
          <p:cNvPr id="2050" name="Picture 2" descr="Explainable AI and Interpretation of Models">
            <a:extLst>
              <a:ext uri="{FF2B5EF4-FFF2-40B4-BE49-F238E27FC236}">
                <a16:creationId xmlns:a16="http://schemas.microsoft.com/office/drawing/2014/main" id="{181175AA-5BD6-480D-AAB9-B0308F259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189" y="3333219"/>
            <a:ext cx="5173870" cy="261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6665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FCF17-2008-41D3-A094-804BDB30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White-box machine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9B555A-28DB-4B71-BE58-207A77A6A9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Symbolic regression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8A11A3-1251-4D9D-9791-6AD609E7E53D}"/>
              </a:ext>
            </a:extLst>
          </p:cNvPr>
          <p:cNvSpPr/>
          <p:nvPr/>
        </p:nvSpPr>
        <p:spPr>
          <a:xfrm>
            <a:off x="3515235" y="2519617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*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C09A7AB-8826-47C9-B953-7306DB9F7911}"/>
              </a:ext>
            </a:extLst>
          </p:cNvPr>
          <p:cNvSpPr/>
          <p:nvPr/>
        </p:nvSpPr>
        <p:spPr>
          <a:xfrm>
            <a:off x="2867163" y="3239697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-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2CE8AB-2430-4B37-A64A-7E960495C313}"/>
              </a:ext>
            </a:extLst>
          </p:cNvPr>
          <p:cNvSpPr/>
          <p:nvPr/>
        </p:nvSpPr>
        <p:spPr>
          <a:xfrm>
            <a:off x="2507123" y="3887769"/>
            <a:ext cx="504056" cy="5040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cs typeface="Arial" pitchFamily="34" charset="0"/>
              </a:rPr>
              <a:t>0.2</a:t>
            </a: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15B59202-BF47-4A03-A78B-BD91FF8004F7}"/>
              </a:ext>
            </a:extLst>
          </p:cNvPr>
          <p:cNvSpPr/>
          <p:nvPr/>
        </p:nvSpPr>
        <p:spPr>
          <a:xfrm>
            <a:off x="3227203" y="3887769"/>
            <a:ext cx="504056" cy="5040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x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9E3B908-C312-466C-8EFA-C582DE0A929B}"/>
              </a:ext>
            </a:extLst>
          </p:cNvPr>
          <p:cNvSpPr/>
          <p:nvPr/>
        </p:nvSpPr>
        <p:spPr>
          <a:xfrm>
            <a:off x="4091299" y="3239697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ln</a:t>
            </a:r>
            <a:endParaRPr lang="en-US" dirty="0"/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E8B62F65-CF71-4564-B590-899C8E172FFE}"/>
              </a:ext>
            </a:extLst>
          </p:cNvPr>
          <p:cNvSpPr/>
          <p:nvPr/>
        </p:nvSpPr>
        <p:spPr>
          <a:xfrm>
            <a:off x="4451339" y="3887769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*</a:t>
            </a:r>
          </a:p>
        </p:txBody>
      </p:sp>
      <p:cxnSp>
        <p:nvCxnSpPr>
          <p:cNvPr id="10" name="Straight Arrow Connector 14">
            <a:extLst>
              <a:ext uri="{FF2B5EF4-FFF2-40B4-BE49-F238E27FC236}">
                <a16:creationId xmlns:a16="http://schemas.microsoft.com/office/drawing/2014/main" id="{80785D19-5E4A-4E6B-BA5F-AF2E78D9EB3B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3119191" y="2949856"/>
            <a:ext cx="469861" cy="28984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6">
            <a:extLst>
              <a:ext uri="{FF2B5EF4-FFF2-40B4-BE49-F238E27FC236}">
                <a16:creationId xmlns:a16="http://schemas.microsoft.com/office/drawing/2014/main" id="{EF78450C-6F6E-4C32-B531-3A0CC71396BF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2759151" y="3669936"/>
            <a:ext cx="181829" cy="21783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8">
            <a:extLst>
              <a:ext uri="{FF2B5EF4-FFF2-40B4-BE49-F238E27FC236}">
                <a16:creationId xmlns:a16="http://schemas.microsoft.com/office/drawing/2014/main" id="{CAE3A832-A0AF-4F48-8F2D-C2BF7B664D80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3297402" y="3669936"/>
            <a:ext cx="181829" cy="21783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24">
            <a:extLst>
              <a:ext uri="{FF2B5EF4-FFF2-40B4-BE49-F238E27FC236}">
                <a16:creationId xmlns:a16="http://schemas.microsoft.com/office/drawing/2014/main" id="{1A7F7AC5-A3B1-4EEF-885E-6CA5D4EEE5F7}"/>
              </a:ext>
            </a:extLst>
          </p:cNvPr>
          <p:cNvCxnSpPr>
            <a:stCxn id="4" idx="5"/>
            <a:endCxn id="8" idx="0"/>
          </p:cNvCxnSpPr>
          <p:nvPr/>
        </p:nvCxnSpPr>
        <p:spPr>
          <a:xfrm>
            <a:off x="3945474" y="2949856"/>
            <a:ext cx="397853" cy="28984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28">
            <a:extLst>
              <a:ext uri="{FF2B5EF4-FFF2-40B4-BE49-F238E27FC236}">
                <a16:creationId xmlns:a16="http://schemas.microsoft.com/office/drawing/2014/main" id="{45FFDF1B-3927-4265-8B71-0736F3329F7B}"/>
              </a:ext>
            </a:extLst>
          </p:cNvPr>
          <p:cNvCxnSpPr>
            <a:stCxn id="8" idx="5"/>
            <a:endCxn id="9" idx="0"/>
          </p:cNvCxnSpPr>
          <p:nvPr/>
        </p:nvCxnSpPr>
        <p:spPr>
          <a:xfrm>
            <a:off x="4521538" y="3669936"/>
            <a:ext cx="181829" cy="21783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84">
            <a:extLst>
              <a:ext uri="{FF2B5EF4-FFF2-40B4-BE49-F238E27FC236}">
                <a16:creationId xmlns:a16="http://schemas.microsoft.com/office/drawing/2014/main" id="{02E26604-94E6-40DC-BDB0-DDE56A4F57A0}"/>
              </a:ext>
            </a:extLst>
          </p:cNvPr>
          <p:cNvSpPr/>
          <p:nvPr/>
        </p:nvSpPr>
        <p:spPr>
          <a:xfrm>
            <a:off x="4163307" y="4535841"/>
            <a:ext cx="504056" cy="5040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16" name="Oval 85">
            <a:extLst>
              <a:ext uri="{FF2B5EF4-FFF2-40B4-BE49-F238E27FC236}">
                <a16:creationId xmlns:a16="http://schemas.microsoft.com/office/drawing/2014/main" id="{B2FD839C-1963-42CA-B144-C9560C397ED5}"/>
              </a:ext>
            </a:extLst>
          </p:cNvPr>
          <p:cNvSpPr/>
          <p:nvPr/>
        </p:nvSpPr>
        <p:spPr>
          <a:xfrm>
            <a:off x="4739371" y="4535841"/>
            <a:ext cx="504056" cy="5040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prstClr val="black"/>
                </a:solidFill>
              </a:rPr>
              <a:t>y</a:t>
            </a:r>
          </a:p>
        </p:txBody>
      </p:sp>
      <p:cxnSp>
        <p:nvCxnSpPr>
          <p:cNvPr id="17" name="Straight Arrow Connector 87">
            <a:extLst>
              <a:ext uri="{FF2B5EF4-FFF2-40B4-BE49-F238E27FC236}">
                <a16:creationId xmlns:a16="http://schemas.microsoft.com/office/drawing/2014/main" id="{6CB26A70-0B28-4385-913E-ABF485EF766D}"/>
              </a:ext>
            </a:extLst>
          </p:cNvPr>
          <p:cNvCxnSpPr>
            <a:stCxn id="9" idx="3"/>
            <a:endCxn id="15" idx="0"/>
          </p:cNvCxnSpPr>
          <p:nvPr/>
        </p:nvCxnSpPr>
        <p:spPr>
          <a:xfrm flipH="1">
            <a:off x="4415335" y="4318008"/>
            <a:ext cx="109821" cy="21783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89">
            <a:extLst>
              <a:ext uri="{FF2B5EF4-FFF2-40B4-BE49-F238E27FC236}">
                <a16:creationId xmlns:a16="http://schemas.microsoft.com/office/drawing/2014/main" id="{94531DE9-0E09-4E6A-81B6-99B9B6936A0E}"/>
              </a:ext>
            </a:extLst>
          </p:cNvPr>
          <p:cNvCxnSpPr>
            <a:stCxn id="9" idx="5"/>
            <a:endCxn id="16" idx="0"/>
          </p:cNvCxnSpPr>
          <p:nvPr/>
        </p:nvCxnSpPr>
        <p:spPr>
          <a:xfrm>
            <a:off x="4881578" y="4318008"/>
            <a:ext cx="109821" cy="21783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à coins arrondis 3">
            <a:extLst>
              <a:ext uri="{FF2B5EF4-FFF2-40B4-BE49-F238E27FC236}">
                <a16:creationId xmlns:a16="http://schemas.microsoft.com/office/drawing/2014/main" id="{AA91FC22-873A-437D-96AD-AC92757BC6CA}"/>
              </a:ext>
            </a:extLst>
          </p:cNvPr>
          <p:cNvSpPr/>
          <p:nvPr/>
        </p:nvSpPr>
        <p:spPr>
          <a:xfrm>
            <a:off x="5681699" y="2519617"/>
            <a:ext cx="5358384" cy="21416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Operators</a:t>
            </a:r>
            <a:r>
              <a:rPr lang="en-US" sz="3200" dirty="0">
                <a:solidFill>
                  <a:schemeClr val="tx1"/>
                </a:solidFill>
              </a:rPr>
              <a:t>: +, -, *, /, ln…</a:t>
            </a:r>
            <a:endParaRPr lang="el-GR" sz="3200" dirty="0">
              <a:solidFill>
                <a:schemeClr val="tx1"/>
              </a:solidFill>
            </a:endParaRPr>
          </a:p>
          <a:p>
            <a:endParaRPr lang="en-US" sz="3200" b="1" dirty="0">
              <a:solidFill>
                <a:schemeClr val="accent2"/>
              </a:solidFill>
            </a:endParaRPr>
          </a:p>
          <a:p>
            <a:r>
              <a:rPr lang="en-US" sz="3200" b="1" dirty="0">
                <a:solidFill>
                  <a:schemeClr val="accent2"/>
                </a:solidFill>
              </a:rPr>
              <a:t>Terminals</a:t>
            </a:r>
            <a:r>
              <a:rPr lang="en-US" sz="3200" dirty="0"/>
              <a:t>: real, int, feature, …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B2349C1-DF11-4C43-BB5C-7E67CA88BA79}"/>
                  </a:ext>
                </a:extLst>
              </p:cNvPr>
              <p:cNvSpPr txBox="1"/>
              <p:nvPr/>
            </p:nvSpPr>
            <p:spPr>
              <a:xfrm>
                <a:off x="2276694" y="5444365"/>
                <a:ext cx="3337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⁡(10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B2349C1-DF11-4C43-BB5C-7E67CA88B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694" y="5444365"/>
                <a:ext cx="333756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3522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8684C-196B-41BE-A21F-E74771FD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White-box machine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42E50F-9744-498B-9A07-3918CC5356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SR is an evolutionary algorithm (optimization technique)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5CF0B02-9E58-4359-81C5-89D70164A0F5}"/>
              </a:ext>
            </a:extLst>
          </p:cNvPr>
          <p:cNvGrpSpPr/>
          <p:nvPr/>
        </p:nvGrpSpPr>
        <p:grpSpPr>
          <a:xfrm>
            <a:off x="1733684" y="2314139"/>
            <a:ext cx="8724632" cy="2229721"/>
            <a:chOff x="179512" y="479198"/>
            <a:chExt cx="8724632" cy="2229721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2B769FF6-B5D5-4C43-90A4-1CF1E15A9A57}"/>
                </a:ext>
              </a:extLst>
            </p:cNvPr>
            <p:cNvSpPr/>
            <p:nvPr/>
          </p:nvSpPr>
          <p:spPr>
            <a:xfrm>
              <a:off x="179512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Generate and evaluate </a:t>
              </a:r>
            </a:p>
            <a:p>
              <a:pPr algn="ctr"/>
              <a:r>
                <a:rPr lang="en-US" sz="1400" dirty="0"/>
                <a:t>initial population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C7327BE7-EE29-4DE3-A059-E88DF26EB82C}"/>
                </a:ext>
              </a:extLst>
            </p:cNvPr>
            <p:cNvSpPr/>
            <p:nvPr/>
          </p:nvSpPr>
          <p:spPr>
            <a:xfrm>
              <a:off x="5663952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Evaluate new solutions</a:t>
              </a:r>
            </a:p>
          </p:txBody>
        </p:sp>
        <p:sp>
          <p:nvSpPr>
            <p:cNvPr id="7" name="Flowchart: Decision 7">
              <a:extLst>
                <a:ext uri="{FF2B5EF4-FFF2-40B4-BE49-F238E27FC236}">
                  <a16:creationId xmlns:a16="http://schemas.microsoft.com/office/drawing/2014/main" id="{6298F15B-F473-4D9B-A44B-D0713F0CE06C}"/>
                </a:ext>
              </a:extLst>
            </p:cNvPr>
            <p:cNvSpPr/>
            <p:nvPr/>
          </p:nvSpPr>
          <p:spPr>
            <a:xfrm>
              <a:off x="1919536" y="1536232"/>
              <a:ext cx="1800200" cy="117268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Stop condition reached?</a:t>
              </a:r>
            </a:p>
          </p:txBody>
        </p:sp>
        <p:sp>
          <p:nvSpPr>
            <p:cNvPr id="8" name="Flowchart: Process 9">
              <a:extLst>
                <a:ext uri="{FF2B5EF4-FFF2-40B4-BE49-F238E27FC236}">
                  <a16:creationId xmlns:a16="http://schemas.microsoft.com/office/drawing/2014/main" id="{C7883ABA-78DE-423A-9860-809FAA50B294}"/>
                </a:ext>
              </a:extLst>
            </p:cNvPr>
            <p:cNvSpPr/>
            <p:nvPr/>
          </p:nvSpPr>
          <p:spPr>
            <a:xfrm>
              <a:off x="3935760" y="1726532"/>
              <a:ext cx="1512168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Select parents and create offspring</a:t>
              </a:r>
            </a:p>
          </p:txBody>
        </p:sp>
        <p:sp>
          <p:nvSpPr>
            <p:cNvPr id="9" name="Flowchart: Process 10">
              <a:extLst>
                <a:ext uri="{FF2B5EF4-FFF2-40B4-BE49-F238E27FC236}">
                  <a16:creationId xmlns:a16="http://schemas.microsoft.com/office/drawing/2014/main" id="{E685F7BE-9284-4B28-8CB9-15FF4D1323A0}"/>
                </a:ext>
              </a:extLst>
            </p:cNvPr>
            <p:cNvSpPr/>
            <p:nvPr/>
          </p:nvSpPr>
          <p:spPr>
            <a:xfrm>
              <a:off x="7392144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Remove worst solutions</a:t>
              </a:r>
            </a:p>
          </p:txBody>
        </p:sp>
        <p:sp>
          <p:nvSpPr>
            <p:cNvPr id="10" name="Flowchart: Process 40">
              <a:extLst>
                <a:ext uri="{FF2B5EF4-FFF2-40B4-BE49-F238E27FC236}">
                  <a16:creationId xmlns:a16="http://schemas.microsoft.com/office/drawing/2014/main" id="{61DD5151-8D5D-4A6E-9BF3-B6217829CFDE}"/>
                </a:ext>
              </a:extLst>
            </p:cNvPr>
            <p:cNvSpPr/>
            <p:nvPr/>
          </p:nvSpPr>
          <p:spPr>
            <a:xfrm>
              <a:off x="2063636" y="479198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Return best solution(s)</a:t>
              </a:r>
            </a:p>
          </p:txBody>
        </p:sp>
        <p:cxnSp>
          <p:nvCxnSpPr>
            <p:cNvPr id="11" name="Straight Arrow Connector 2">
              <a:extLst>
                <a:ext uri="{FF2B5EF4-FFF2-40B4-BE49-F238E27FC236}">
                  <a16:creationId xmlns:a16="http://schemas.microsoft.com/office/drawing/2014/main" id="{FE51FFD9-6EDC-4B7F-B776-B85ACFADF2EC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1691512" y="2122576"/>
              <a:ext cx="228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6">
              <a:extLst>
                <a:ext uri="{FF2B5EF4-FFF2-40B4-BE49-F238E27FC236}">
                  <a16:creationId xmlns:a16="http://schemas.microsoft.com/office/drawing/2014/main" id="{39902A1C-BEAB-4440-A894-F7B0CB5915B4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3719736" y="2122576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1">
              <a:extLst>
                <a:ext uri="{FF2B5EF4-FFF2-40B4-BE49-F238E27FC236}">
                  <a16:creationId xmlns:a16="http://schemas.microsoft.com/office/drawing/2014/main" id="{65B02E55-9A84-4268-A12E-FE54EA0507F8}"/>
                </a:ext>
              </a:extLst>
            </p:cNvPr>
            <p:cNvCxnSpPr>
              <a:stCxn id="7" idx="0"/>
              <a:endCxn id="10" idx="2"/>
            </p:cNvCxnSpPr>
            <p:nvPr/>
          </p:nvCxnSpPr>
          <p:spPr>
            <a:xfrm flipV="1">
              <a:off x="2819636" y="1271286"/>
              <a:ext cx="0" cy="2649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5">
              <a:extLst>
                <a:ext uri="{FF2B5EF4-FFF2-40B4-BE49-F238E27FC236}">
                  <a16:creationId xmlns:a16="http://schemas.microsoft.com/office/drawing/2014/main" id="{A4D1C58A-0B7F-4F87-ACF8-99196436B3B2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>
              <a:off x="5447928" y="2122576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20">
              <a:extLst>
                <a:ext uri="{FF2B5EF4-FFF2-40B4-BE49-F238E27FC236}">
                  <a16:creationId xmlns:a16="http://schemas.microsoft.com/office/drawing/2014/main" id="{37F35582-C247-49DD-92D0-A50946224871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>
              <a:off x="7175952" y="2122576"/>
              <a:ext cx="2161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27">
              <a:extLst>
                <a:ext uri="{FF2B5EF4-FFF2-40B4-BE49-F238E27FC236}">
                  <a16:creationId xmlns:a16="http://schemas.microsoft.com/office/drawing/2014/main" id="{9CCA8FD6-E3AD-4216-B5D0-C9164332280C}"/>
                </a:ext>
              </a:extLst>
            </p:cNvPr>
            <p:cNvCxnSpPr>
              <a:stCxn id="9" idx="2"/>
              <a:endCxn id="7" idx="2"/>
            </p:cNvCxnSpPr>
            <p:nvPr/>
          </p:nvCxnSpPr>
          <p:spPr>
            <a:xfrm rot="5400000">
              <a:off x="5388741" y="-50485"/>
              <a:ext cx="190299" cy="5328508"/>
            </a:xfrm>
            <a:prstGeom prst="bentConnector3">
              <a:avLst>
                <a:gd name="adj1" fmla="val 220127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9">
              <a:extLst>
                <a:ext uri="{FF2B5EF4-FFF2-40B4-BE49-F238E27FC236}">
                  <a16:creationId xmlns:a16="http://schemas.microsoft.com/office/drawing/2014/main" id="{E3F3B531-B023-4782-AEDA-DEED7CF34D14}"/>
                </a:ext>
              </a:extLst>
            </p:cNvPr>
            <p:cNvSpPr txBox="1"/>
            <p:nvPr/>
          </p:nvSpPr>
          <p:spPr>
            <a:xfrm>
              <a:off x="2843808" y="126876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Yes</a:t>
              </a:r>
            </a:p>
          </p:txBody>
        </p:sp>
        <p:sp>
          <p:nvSpPr>
            <p:cNvPr id="18" name="TextBox 32">
              <a:extLst>
                <a:ext uri="{FF2B5EF4-FFF2-40B4-BE49-F238E27FC236}">
                  <a16:creationId xmlns:a16="http://schemas.microsoft.com/office/drawing/2014/main" id="{DCF2F9C0-0DF4-4DB0-B1F6-FA29EBB900D4}"/>
                </a:ext>
              </a:extLst>
            </p:cNvPr>
            <p:cNvSpPr txBox="1"/>
            <p:nvPr/>
          </p:nvSpPr>
          <p:spPr>
            <a:xfrm>
              <a:off x="3491880" y="219557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575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DAF21D22-A4F2-4F07-B6BB-E7ED4DDBDC66}"/>
              </a:ext>
            </a:extLst>
          </p:cNvPr>
          <p:cNvSpPr txBox="1">
            <a:spLocks/>
          </p:cNvSpPr>
          <p:nvPr/>
        </p:nvSpPr>
        <p:spPr>
          <a:xfrm>
            <a:off x="838200" y="1423358"/>
            <a:ext cx="10515600" cy="467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400" dirty="0">
                <a:solidFill>
                  <a:prstClr val="black"/>
                </a:solidFill>
                <a:latin typeface="Calibri" panose="020F0502020204030204"/>
              </a:rPr>
              <a:t>tinyurl.com/yc39wert</a:t>
            </a:r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EFECA2-C9C6-499E-AABA-D97BA804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#4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84F96C-2F64-4B49-A687-6424CD762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2432" y="2524117"/>
            <a:ext cx="2910525" cy="29105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94ECBB9-6A82-4C1A-9570-345F282027DE}"/>
              </a:ext>
            </a:extLst>
          </p:cNvPr>
          <p:cNvSpPr txBox="1"/>
          <p:nvPr/>
        </p:nvSpPr>
        <p:spPr>
          <a:xfrm>
            <a:off x="1369244" y="5582242"/>
            <a:ext cx="472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Also in the shared </a:t>
            </a:r>
            <a:r>
              <a:rPr lang="en-US" dirty="0" err="1"/>
              <a:t>nextcloud</a:t>
            </a:r>
            <a:r>
              <a:rPr lang="en-US" dirty="0"/>
              <a:t> space, as .</a:t>
            </a:r>
            <a:r>
              <a:rPr lang="en-US" dirty="0" err="1"/>
              <a:t>ipyn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6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D4BB81-C1DD-432E-93C3-887461AA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 is Artificial Intelligence?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050655-F2E6-48B2-90E3-A6E11C511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it-IT" dirty="0"/>
              <a:t>Short answer, there is no clear definition</a:t>
            </a:r>
          </a:p>
          <a:p>
            <a:pPr lvl="1"/>
            <a:r>
              <a:rPr lang="it-IT" dirty="0"/>
              <a:t>We do not have a good definition of </a:t>
            </a:r>
            <a:r>
              <a:rPr lang="it-IT" i="1" dirty="0"/>
              <a:t>intelligence</a:t>
            </a:r>
            <a:r>
              <a:rPr lang="it-IT" dirty="0"/>
              <a:t>, so...</a:t>
            </a:r>
          </a:p>
          <a:p>
            <a:pPr lvl="1"/>
            <a:r>
              <a:rPr lang="it-IT" dirty="0"/>
              <a:t>Broadly speaking, AI defines a </a:t>
            </a:r>
            <a:r>
              <a:rPr lang="it-IT" i="1" dirty="0"/>
              <a:t>field</a:t>
            </a:r>
            <a:r>
              <a:rPr lang="it-IT" dirty="0"/>
              <a:t> more than a </a:t>
            </a:r>
            <a:r>
              <a:rPr lang="it-IT" i="1" dirty="0"/>
              <a:t>method</a:t>
            </a:r>
          </a:p>
          <a:p>
            <a:pPr lvl="1"/>
            <a:r>
              <a:rPr lang="it-IT" dirty="0"/>
              <a:t>Machine learning, reinforcement learning, symbolic AI, ...</a:t>
            </a:r>
          </a:p>
          <a:p>
            <a:r>
              <a:rPr lang="it-IT" dirty="0"/>
              <a:t>Tentative definitions (there is no agreement)</a:t>
            </a:r>
          </a:p>
          <a:p>
            <a:pPr lvl="1"/>
            <a:r>
              <a:rPr lang="it-IT" dirty="0"/>
              <a:t>«When a non-biological being successfully completes a task commonly believed to require biological intelligence»</a:t>
            </a:r>
          </a:p>
          <a:p>
            <a:pPr lvl="1"/>
            <a:r>
              <a:rPr lang="it-IT" dirty="0"/>
              <a:t>«Perceiving, synthesizing, and inferring information»</a:t>
            </a:r>
          </a:p>
          <a:p>
            <a:pPr lvl="1"/>
            <a:r>
              <a:rPr lang="it-IT" dirty="0"/>
              <a:t>«Efficiency and speed, in learning a new task» (Chollet, 2019)</a:t>
            </a:r>
          </a:p>
          <a:p>
            <a:r>
              <a:rPr lang="it-IT" dirty="0"/>
              <a:t>How do we </a:t>
            </a:r>
            <a:r>
              <a:rPr lang="it-IT" i="1" dirty="0"/>
              <a:t>measure</a:t>
            </a:r>
            <a:r>
              <a:rPr lang="it-IT" dirty="0"/>
              <a:t> intelligence?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932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3DDE6-680C-4E0B-9948-0E5FC95F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Unsupervised…?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9BD35-3D0A-4515-8DB9-3778EC625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if we have </a:t>
            </a:r>
            <a:r>
              <a:rPr lang="en-US" i="1" dirty="0"/>
              <a:t>no ground truth</a:t>
            </a:r>
            <a:r>
              <a:rPr lang="en-US" dirty="0"/>
              <a:t>? What do we optimize?</a:t>
            </a:r>
          </a:p>
          <a:p>
            <a:pPr lvl="1"/>
            <a:r>
              <a:rPr lang="en-US" dirty="0"/>
              <a:t>Find good dimensionality reduction for visualization (PCA)</a:t>
            </a:r>
          </a:p>
          <a:p>
            <a:pPr lvl="1"/>
            <a:r>
              <a:rPr lang="en-US" dirty="0"/>
              <a:t>Find groups of samples that behave similarly (clustering)</a:t>
            </a:r>
          </a:p>
          <a:p>
            <a:pPr lvl="1"/>
            <a:r>
              <a:rPr lang="en-US" dirty="0"/>
              <a:t>Train a generative model for text or images (stable diffusion, transformers, …)</a:t>
            </a:r>
          </a:p>
          <a:p>
            <a:r>
              <a:rPr lang="en-US" dirty="0"/>
              <a:t>Optimize a metric </a:t>
            </a:r>
            <a:r>
              <a:rPr lang="en-US" i="1" dirty="0"/>
              <a:t>linked</a:t>
            </a:r>
            <a:r>
              <a:rPr lang="en-US" dirty="0"/>
              <a:t> to what we want to obtain</a:t>
            </a:r>
          </a:p>
        </p:txBody>
      </p:sp>
    </p:spTree>
    <p:extLst>
      <p:ext uri="{BB962C8B-B14F-4D97-AF65-F5344CB8AC3E}">
        <p14:creationId xmlns:p14="http://schemas.microsoft.com/office/powerpoint/2010/main" val="7144284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468AF-9CF1-4B66-834A-2F58C644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data vs Structured data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7C960A-02C8-4E99-A46B-C259693162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Specific algorithms work better on </a:t>
            </a:r>
            <a:r>
              <a:rPr lang="en-US" b="1" dirty="0"/>
              <a:t>tabular</a:t>
            </a:r>
            <a:r>
              <a:rPr lang="en-US" dirty="0"/>
              <a:t> or </a:t>
            </a:r>
            <a:r>
              <a:rPr lang="en-US" b="1" dirty="0"/>
              <a:t>structured</a:t>
            </a:r>
            <a:r>
              <a:rPr lang="en-US" dirty="0"/>
              <a:t> data</a:t>
            </a:r>
          </a:p>
          <a:p>
            <a:r>
              <a:rPr lang="en-US" dirty="0"/>
              <a:t>Tabular data (Excel spreadsheet)</a:t>
            </a:r>
          </a:p>
          <a:p>
            <a:pPr lvl="1"/>
            <a:r>
              <a:rPr lang="en-US" dirty="0"/>
              <a:t>Order of columns or rows </a:t>
            </a:r>
            <a:r>
              <a:rPr lang="en-US" i="1" dirty="0"/>
              <a:t>does not matter</a:t>
            </a:r>
          </a:p>
          <a:p>
            <a:pPr lvl="1"/>
            <a:r>
              <a:rPr lang="en-US" dirty="0"/>
              <a:t>Example: most data sets</a:t>
            </a:r>
          </a:p>
          <a:p>
            <a:pPr lvl="1"/>
            <a:r>
              <a:rPr lang="en-US" dirty="0"/>
              <a:t>Best algorithms: Random Forest,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CatBoost</a:t>
            </a:r>
            <a:endParaRPr lang="en-US" dirty="0"/>
          </a:p>
          <a:p>
            <a:r>
              <a:rPr lang="en-US" dirty="0"/>
              <a:t>Structured data</a:t>
            </a:r>
          </a:p>
          <a:p>
            <a:pPr lvl="1"/>
            <a:r>
              <a:rPr lang="en-US" dirty="0"/>
              <a:t>Adjacencies between samples or features have </a:t>
            </a:r>
            <a:r>
              <a:rPr lang="en-US" i="1" dirty="0"/>
              <a:t>meaning</a:t>
            </a:r>
          </a:p>
          <a:p>
            <a:pPr lvl="1"/>
            <a:r>
              <a:rPr lang="en-US" dirty="0"/>
              <a:t>Example: time series, images, videos, sounds, DNA/RNA, …</a:t>
            </a:r>
          </a:p>
          <a:p>
            <a:pPr lvl="1"/>
            <a:r>
              <a:rPr lang="en-US" dirty="0"/>
              <a:t>Best algorithms: Neural Networks (Deep Learning)</a:t>
            </a:r>
          </a:p>
        </p:txBody>
      </p:sp>
    </p:spTree>
    <p:extLst>
      <p:ext uri="{BB962C8B-B14F-4D97-AF65-F5344CB8AC3E}">
        <p14:creationId xmlns:p14="http://schemas.microsoft.com/office/powerpoint/2010/main" val="15963120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4A363-183B-4DF3-894F-F47A6C7F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and </a:t>
            </a:r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EE7DF0-E457-480C-8350-78638FAC6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ML algorithms have </a:t>
            </a:r>
            <a:r>
              <a:rPr lang="en-US" b="1" dirty="0"/>
              <a:t>hyperparameters</a:t>
            </a:r>
          </a:p>
          <a:p>
            <a:pPr lvl="1"/>
            <a:r>
              <a:rPr lang="en-US" dirty="0"/>
              <a:t>Number of trees in an ensemble</a:t>
            </a:r>
          </a:p>
          <a:p>
            <a:pPr lvl="1"/>
            <a:r>
              <a:rPr lang="en-US" dirty="0"/>
              <a:t>Number of layers in a neural network</a:t>
            </a:r>
          </a:p>
          <a:p>
            <a:pPr lvl="1"/>
            <a:r>
              <a:rPr lang="en-US" dirty="0"/>
              <a:t>Type of kernel in a support vector machine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Values of hyperparameters have influence on performance</a:t>
            </a:r>
          </a:p>
          <a:p>
            <a:r>
              <a:rPr lang="en-US" dirty="0"/>
              <a:t>How do we select the best values?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14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4A363-183B-4DF3-894F-F47A6C7F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and </a:t>
            </a:r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EE7DF0-E457-480C-8350-78638FAC6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approach: trial and error</a:t>
            </a:r>
          </a:p>
          <a:p>
            <a:pPr lvl="1"/>
            <a:r>
              <a:rPr lang="en-US" dirty="0"/>
              <a:t>Try combinations of values, pick the best on training data</a:t>
            </a:r>
          </a:p>
          <a:p>
            <a:pPr lvl="1"/>
            <a:r>
              <a:rPr lang="en-US" dirty="0"/>
              <a:t>Probably best to have training, </a:t>
            </a:r>
            <a:r>
              <a:rPr lang="en-US" b="1" dirty="0"/>
              <a:t>validation</a:t>
            </a:r>
            <a:r>
              <a:rPr lang="en-US" dirty="0"/>
              <a:t> and test sets</a:t>
            </a:r>
          </a:p>
          <a:p>
            <a:pPr lvl="1"/>
            <a:r>
              <a:rPr lang="en-US" dirty="0"/>
              <a:t>Grid search, Random search, Halving search…</a:t>
            </a:r>
          </a:p>
          <a:p>
            <a:pPr lvl="1"/>
            <a:endParaRPr lang="en-US" dirty="0"/>
          </a:p>
          <a:p>
            <a:r>
              <a:rPr lang="en-US" dirty="0"/>
              <a:t>Advanced: </a:t>
            </a:r>
            <a:r>
              <a:rPr lang="en-US" dirty="0" err="1"/>
              <a:t>AutoML</a:t>
            </a:r>
            <a:endParaRPr lang="en-US" dirty="0"/>
          </a:p>
          <a:p>
            <a:pPr lvl="1"/>
            <a:r>
              <a:rPr lang="en-US" dirty="0"/>
              <a:t>Frame search for hyperparameters as an optimization problem</a:t>
            </a:r>
          </a:p>
          <a:p>
            <a:pPr lvl="1"/>
            <a:r>
              <a:rPr lang="en-US" dirty="0"/>
              <a:t>TPOT, Auto-</a:t>
            </a:r>
            <a:r>
              <a:rPr lang="en-US" dirty="0" err="1"/>
              <a:t>sklearn</a:t>
            </a:r>
            <a:r>
              <a:rPr lang="en-US" dirty="0"/>
              <a:t>, Auto-Weka (Java), …</a:t>
            </a:r>
          </a:p>
        </p:txBody>
      </p:sp>
    </p:spTree>
    <p:extLst>
      <p:ext uri="{BB962C8B-B14F-4D97-AF65-F5344CB8AC3E}">
        <p14:creationId xmlns:p14="http://schemas.microsoft.com/office/powerpoint/2010/main" val="18721085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36D05E-5919-446E-95C9-60F15ACF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Données</a:t>
            </a:r>
            <a:r>
              <a:rPr lang="en-US" dirty="0"/>
              <a:t> fil rouge: issues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0B12CC3-E1E2-485F-8B8B-4B5F74AC9A0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From a ML perspective, the two data sets are atypical</a:t>
                </a:r>
              </a:p>
              <a:p>
                <a:r>
                  <a:rPr lang="en-US" dirty="0"/>
                  <a:t>Perturbed lactation model</a:t>
                </a:r>
              </a:p>
              <a:p>
                <a:pPr lvl="1"/>
                <a:r>
                  <a:rPr lang="en-US" dirty="0"/>
                  <a:t>It’s a </a:t>
                </a:r>
                <a:r>
                  <a:rPr lang="en-US" i="1" dirty="0"/>
                  <a:t>descriptive</a:t>
                </a:r>
                <a:r>
                  <a:rPr lang="en-US" dirty="0"/>
                  <a:t> model, not a </a:t>
                </a:r>
                <a:r>
                  <a:rPr lang="en-US" i="1" dirty="0"/>
                  <a:t>predictive</a:t>
                </a:r>
                <a:r>
                  <a:rPr lang="en-US" dirty="0"/>
                  <a:t> model (ML point of view)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we are not interested in predicting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!</a:t>
                </a:r>
              </a:p>
              <a:p>
                <a:r>
                  <a:rPr lang="en-US" dirty="0"/>
                  <a:t>Hydrological data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Time series forecasting: domain with specialized algorithms</a:t>
                </a:r>
              </a:p>
              <a:p>
                <a:pPr lvl="1"/>
                <a:r>
                  <a:rPr lang="en-US" dirty="0"/>
                  <a:t>My knowledge of this part of ML is not great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0B12CC3-E1E2-485F-8B8B-4B5F74AC9A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1326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69D3A-37E1-457A-A647-15A8DFDC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Perturbed lactation model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F2E2D0-B978-4568-9076-FC86D119AA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do we optimize?</a:t>
            </a:r>
          </a:p>
        </p:txBody>
      </p:sp>
      <p:pic>
        <p:nvPicPr>
          <p:cNvPr id="4" name="Picture 2" descr="James Cameron pourrait faire revenir Terminator">
            <a:extLst>
              <a:ext uri="{FF2B5EF4-FFF2-40B4-BE49-F238E27FC236}">
                <a16:creationId xmlns:a16="http://schemas.microsoft.com/office/drawing/2014/main" id="{80B469FD-C93D-4436-B7B3-891F13C9B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468" y="3504310"/>
            <a:ext cx="3836382" cy="255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ulle narrative : rectangle 4">
            <a:extLst>
              <a:ext uri="{FF2B5EF4-FFF2-40B4-BE49-F238E27FC236}">
                <a16:creationId xmlns:a16="http://schemas.microsoft.com/office/drawing/2014/main" id="{8E0514DE-8B10-41A0-971F-F1EFE8D37EF1}"/>
              </a:ext>
            </a:extLst>
          </p:cNvPr>
          <p:cNvSpPr/>
          <p:nvPr/>
        </p:nvSpPr>
        <p:spPr>
          <a:xfrm>
            <a:off x="216817" y="3591612"/>
            <a:ext cx="6268824" cy="2203099"/>
          </a:xfrm>
          <a:prstGeom prst="wedgeRectCallout">
            <a:avLst>
              <a:gd name="adj1" fmla="val 85169"/>
              <a:gd name="adj2" fmla="val -1755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OCR A Extended" panose="02010509020102010303" pitchFamily="50" charset="0"/>
              </a:rPr>
              <a:t>Minimize error? Easy! With “only” 3,200 perturbations, I can reach MSE=0.00001</a:t>
            </a:r>
          </a:p>
        </p:txBody>
      </p:sp>
    </p:spTree>
    <p:extLst>
      <p:ext uri="{BB962C8B-B14F-4D97-AF65-F5344CB8AC3E}">
        <p14:creationId xmlns:p14="http://schemas.microsoft.com/office/powerpoint/2010/main" val="38309570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879D24-19B1-4AA8-BB98-CA0263D5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Perturbed lactation model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C47EDD-B2FE-423C-857B-50504C496C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do we optimize?</a:t>
            </a:r>
          </a:p>
          <a:p>
            <a:pPr lvl="1"/>
            <a:r>
              <a:rPr lang="en-US" dirty="0"/>
              <a:t>Certainly </a:t>
            </a:r>
            <a:r>
              <a:rPr lang="en-US" b="1" dirty="0"/>
              <a:t>not</a:t>
            </a:r>
            <a:r>
              <a:rPr lang="en-US" dirty="0"/>
              <a:t> MSE/R2 on unseen data, it’s not predictive</a:t>
            </a:r>
          </a:p>
          <a:p>
            <a:pPr lvl="1"/>
            <a:r>
              <a:rPr lang="en-US" dirty="0"/>
              <a:t>We want a good fitting on training data (minimize error)</a:t>
            </a:r>
          </a:p>
          <a:p>
            <a:pPr lvl="1"/>
            <a:r>
              <a:rPr lang="en-US" dirty="0"/>
              <a:t>We also want to use as few perturbations as possible (minimize number of perturbations)</a:t>
            </a:r>
          </a:p>
          <a:p>
            <a:r>
              <a:rPr lang="en-US" dirty="0"/>
              <a:t>Fitting curve with </a:t>
            </a:r>
            <a:r>
              <a:rPr lang="en-US" i="1" dirty="0"/>
              <a:t>thousands </a:t>
            </a:r>
            <a:r>
              <a:rPr lang="en-US" dirty="0"/>
              <a:t>of perturbations is easy</a:t>
            </a:r>
          </a:p>
          <a:p>
            <a:r>
              <a:rPr lang="en-US" dirty="0"/>
              <a:t>It’s also useless for the human expert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What kind of optimization problem does this look like?</a:t>
            </a:r>
          </a:p>
        </p:txBody>
      </p:sp>
    </p:spTree>
    <p:extLst>
      <p:ext uri="{BB962C8B-B14F-4D97-AF65-F5344CB8AC3E}">
        <p14:creationId xmlns:p14="http://schemas.microsoft.com/office/powerpoint/2010/main" val="3998762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69D3A-37E1-457A-A647-15A8DFDC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Perturbed lactation model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F2E2D0-B978-4568-9076-FC86D119AA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Pareto front, error vs number of perturbations (complexity)</a:t>
            </a:r>
          </a:p>
        </p:txBody>
      </p:sp>
      <p:pic>
        <p:nvPicPr>
          <p:cNvPr id="9220" name="Picture 4" descr="Computation | Free Full-Text | Clustering Analysis for the Pareto Optimal  Front in Multi-Objective Optimization">
            <a:extLst>
              <a:ext uri="{FF2B5EF4-FFF2-40B4-BE49-F238E27FC236}">
                <a16:creationId xmlns:a16="http://schemas.microsoft.com/office/drawing/2014/main" id="{CAB96973-E682-4FBD-9ABF-B901A9171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423" y="2256672"/>
            <a:ext cx="3549075" cy="384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AA9FF5-693C-410B-97CA-186D08F1CC7F}"/>
              </a:ext>
            </a:extLst>
          </p:cNvPr>
          <p:cNvSpPr/>
          <p:nvPr/>
        </p:nvSpPr>
        <p:spPr>
          <a:xfrm>
            <a:off x="3750217" y="2256672"/>
            <a:ext cx="848412" cy="345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BC191-D3DB-4A9F-AB65-8F0DDF15B268}"/>
              </a:ext>
            </a:extLst>
          </p:cNvPr>
          <p:cNvSpPr/>
          <p:nvPr/>
        </p:nvSpPr>
        <p:spPr>
          <a:xfrm>
            <a:off x="7280437" y="5434642"/>
            <a:ext cx="2532866" cy="345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Number of perturbations</a:t>
            </a:r>
          </a:p>
        </p:txBody>
      </p:sp>
      <p:sp>
        <p:nvSpPr>
          <p:cNvPr id="7" name="Bulle narrative : rectangle 6">
            <a:extLst>
              <a:ext uri="{FF2B5EF4-FFF2-40B4-BE49-F238E27FC236}">
                <a16:creationId xmlns:a16="http://schemas.microsoft.com/office/drawing/2014/main" id="{E450C7C1-09E7-4069-8530-17028293351D}"/>
              </a:ext>
            </a:extLst>
          </p:cNvPr>
          <p:cNvSpPr/>
          <p:nvPr/>
        </p:nvSpPr>
        <p:spPr>
          <a:xfrm>
            <a:off x="7475456" y="2705493"/>
            <a:ext cx="4628363" cy="1960775"/>
          </a:xfrm>
          <a:prstGeom prst="wedgeRectCallout">
            <a:avLst>
              <a:gd name="adj1" fmla="val -81947"/>
              <a:gd name="adj2" fmla="val 673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Each point represents a different candidate solution, a compromise between error and complexity</a:t>
            </a:r>
          </a:p>
        </p:txBody>
      </p:sp>
    </p:spTree>
    <p:extLst>
      <p:ext uri="{BB962C8B-B14F-4D97-AF65-F5344CB8AC3E}">
        <p14:creationId xmlns:p14="http://schemas.microsoft.com/office/powerpoint/2010/main" val="24212644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6AEAC-07A2-42B5-BBE8-05126F9B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Perturbed lactation model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7440CC-7E8D-4A15-931C-2FD04DE47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the shape of a candidate solution?</a:t>
            </a:r>
          </a:p>
        </p:txBody>
      </p:sp>
    </p:spTree>
    <p:extLst>
      <p:ext uri="{BB962C8B-B14F-4D97-AF65-F5344CB8AC3E}">
        <p14:creationId xmlns:p14="http://schemas.microsoft.com/office/powerpoint/2010/main" val="17480899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6AEAC-07A2-42B5-BBE8-05126F9B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Perturbed lactation model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7440CC-7E8D-4A15-931C-2FD04DE47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the shape of a candidate solution?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969C46-3EA0-4D98-BDA6-93003BFE7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486" y="2282067"/>
            <a:ext cx="6025027" cy="295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9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D4BB81-C1DD-432E-93C3-887461AA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 is Artificial Intelligence?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A5D9A5-851B-4C24-B458-1DF52E7364BA}"/>
              </a:ext>
            </a:extLst>
          </p:cNvPr>
          <p:cNvSpPr/>
          <p:nvPr/>
        </p:nvSpPr>
        <p:spPr>
          <a:xfrm>
            <a:off x="1060315" y="1342417"/>
            <a:ext cx="5035685" cy="463036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4800" dirty="0"/>
              <a:t>NARROW / WEAK</a:t>
            </a:r>
          </a:p>
          <a:p>
            <a:r>
              <a:rPr lang="it-IT" sz="2400" i="1" dirty="0"/>
              <a:t>Focused on a specific task</a:t>
            </a:r>
          </a:p>
          <a:p>
            <a:endParaRPr lang="it-IT" sz="2400" i="1" dirty="0"/>
          </a:p>
          <a:p>
            <a:pPr marL="285750" indent="-285750">
              <a:buFontTx/>
              <a:buChar char="-"/>
            </a:pPr>
            <a:r>
              <a:rPr lang="it-IT" sz="2400" dirty="0"/>
              <a:t>Symbolic AI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E.g. rule-based systems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Machine learning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Supervised, unsupervised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Natural language processing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Image recognition/segmentation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Reinforcement learning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Neuro-symbolic AI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EA8B0A-F67B-4756-BA37-51C5CCB68B71}"/>
              </a:ext>
            </a:extLst>
          </p:cNvPr>
          <p:cNvSpPr/>
          <p:nvPr/>
        </p:nvSpPr>
        <p:spPr>
          <a:xfrm>
            <a:off x="6318115" y="1342417"/>
            <a:ext cx="5035685" cy="4630366"/>
          </a:xfrm>
          <a:prstGeom prst="rect">
            <a:avLst/>
          </a:prstGeom>
          <a:solidFill>
            <a:srgbClr val="FF7979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(AGI)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t-IT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perform any type of (human?) task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2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 not exist (...yet?)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t-IT" sz="2400" dirty="0">
                <a:solidFill>
                  <a:prstClr val="white"/>
                </a:solidFill>
                <a:latin typeface="Calibri" panose="020F0502020204030204"/>
              </a:rPr>
              <a:t>Closest thing is NLP: Large Language Models (LLM) like ChatGPT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11170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6AEAC-07A2-42B5-BBE8-05126F9B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Perturbed lactation model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7440CC-7E8D-4A15-931C-2FD04DE47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shape of a candidate solution?</a:t>
            </a:r>
          </a:p>
          <a:p>
            <a:pPr lvl="1"/>
            <a:r>
              <a:rPr lang="en-US" dirty="0"/>
              <a:t>A variable number of perturbations (</a:t>
            </a:r>
            <a:r>
              <a:rPr lang="en-US" dirty="0" err="1"/>
              <a:t>np_min</a:t>
            </a:r>
            <a:r>
              <a:rPr lang="en-US" dirty="0"/>
              <a:t>, </a:t>
            </a:r>
            <a:r>
              <a:rPr lang="en-US" dirty="0" err="1"/>
              <a:t>np_max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Each perturbation has 4 parameters: (start time, nadir, intensity, recovery)</a:t>
            </a:r>
          </a:p>
          <a:p>
            <a:pPr lvl="1"/>
            <a:r>
              <a:rPr lang="en-US" dirty="0"/>
              <a:t>For each parameter, set a minimum and a maximum</a:t>
            </a:r>
          </a:p>
          <a:p>
            <a:r>
              <a:rPr lang="en-US" dirty="0"/>
              <a:t>Once all details are defined, we have the </a:t>
            </a:r>
            <a:r>
              <a:rPr lang="en-US" b="1" dirty="0"/>
              <a:t>search space</a:t>
            </a:r>
          </a:p>
          <a:p>
            <a:r>
              <a:rPr lang="en-US" dirty="0"/>
              <a:t>The search space is the collection of all possible solutions</a:t>
            </a:r>
          </a:p>
          <a:p>
            <a:r>
              <a:rPr lang="en-US" dirty="0"/>
              <a:t>We want to find the </a:t>
            </a:r>
            <a:r>
              <a:rPr lang="en-US" i="1" dirty="0"/>
              <a:t>best ones</a:t>
            </a:r>
            <a:r>
              <a:rPr lang="en-US" dirty="0"/>
              <a:t>! </a:t>
            </a:r>
            <a:r>
              <a:rPr lang="en-US" b="1" dirty="0"/>
              <a:t>How to explore this space?</a:t>
            </a:r>
          </a:p>
        </p:txBody>
      </p:sp>
    </p:spTree>
    <p:extLst>
      <p:ext uri="{BB962C8B-B14F-4D97-AF65-F5344CB8AC3E}">
        <p14:creationId xmlns:p14="http://schemas.microsoft.com/office/powerpoint/2010/main" val="38956938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6369DE-834F-45D7-AFE0-59184106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Perturbed lactation model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F82B08-46C8-4A6E-8E35-EB28CCCC50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Stochastic exploration, evolutionary algorithms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A36704E-F123-48EE-9D85-D43009F2239F}"/>
              </a:ext>
            </a:extLst>
          </p:cNvPr>
          <p:cNvGrpSpPr/>
          <p:nvPr/>
        </p:nvGrpSpPr>
        <p:grpSpPr>
          <a:xfrm>
            <a:off x="1733684" y="2314139"/>
            <a:ext cx="8724632" cy="2229721"/>
            <a:chOff x="179512" y="479198"/>
            <a:chExt cx="8724632" cy="2229721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521AED0B-AAAD-44EB-9939-FFFB22C04FE0}"/>
                </a:ext>
              </a:extLst>
            </p:cNvPr>
            <p:cNvSpPr/>
            <p:nvPr/>
          </p:nvSpPr>
          <p:spPr>
            <a:xfrm>
              <a:off x="179512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Generate and evaluate </a:t>
              </a:r>
            </a:p>
            <a:p>
              <a:pPr algn="ctr"/>
              <a:r>
                <a:rPr lang="en-US" sz="1400" dirty="0"/>
                <a:t>initial population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637068DA-5971-4BD5-8A2F-BF3BF7134797}"/>
                </a:ext>
              </a:extLst>
            </p:cNvPr>
            <p:cNvSpPr/>
            <p:nvPr/>
          </p:nvSpPr>
          <p:spPr>
            <a:xfrm>
              <a:off x="5663952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Evaluate new solutions</a:t>
              </a:r>
            </a:p>
          </p:txBody>
        </p:sp>
        <p:sp>
          <p:nvSpPr>
            <p:cNvPr id="7" name="Flowchart: Decision 7">
              <a:extLst>
                <a:ext uri="{FF2B5EF4-FFF2-40B4-BE49-F238E27FC236}">
                  <a16:creationId xmlns:a16="http://schemas.microsoft.com/office/drawing/2014/main" id="{7D272B05-6ADF-45D1-B9B3-AE002549C69D}"/>
                </a:ext>
              </a:extLst>
            </p:cNvPr>
            <p:cNvSpPr/>
            <p:nvPr/>
          </p:nvSpPr>
          <p:spPr>
            <a:xfrm>
              <a:off x="1919536" y="1536232"/>
              <a:ext cx="1800200" cy="117268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Stop condition reached?</a:t>
              </a:r>
            </a:p>
          </p:txBody>
        </p:sp>
        <p:sp>
          <p:nvSpPr>
            <p:cNvPr id="8" name="Flowchart: Process 9">
              <a:extLst>
                <a:ext uri="{FF2B5EF4-FFF2-40B4-BE49-F238E27FC236}">
                  <a16:creationId xmlns:a16="http://schemas.microsoft.com/office/drawing/2014/main" id="{C8321AF8-CD89-4F9C-913A-FF95C41D4722}"/>
                </a:ext>
              </a:extLst>
            </p:cNvPr>
            <p:cNvSpPr/>
            <p:nvPr/>
          </p:nvSpPr>
          <p:spPr>
            <a:xfrm>
              <a:off x="3935760" y="1726532"/>
              <a:ext cx="1512168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Select parents and create offspring</a:t>
              </a:r>
            </a:p>
          </p:txBody>
        </p:sp>
        <p:sp>
          <p:nvSpPr>
            <p:cNvPr id="9" name="Flowchart: Process 10">
              <a:extLst>
                <a:ext uri="{FF2B5EF4-FFF2-40B4-BE49-F238E27FC236}">
                  <a16:creationId xmlns:a16="http://schemas.microsoft.com/office/drawing/2014/main" id="{C7E7B980-B701-4B9B-B8D1-8A8850DF2B11}"/>
                </a:ext>
              </a:extLst>
            </p:cNvPr>
            <p:cNvSpPr/>
            <p:nvPr/>
          </p:nvSpPr>
          <p:spPr>
            <a:xfrm>
              <a:off x="7392144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Remove worst solutions</a:t>
              </a:r>
            </a:p>
          </p:txBody>
        </p:sp>
        <p:sp>
          <p:nvSpPr>
            <p:cNvPr id="10" name="Flowchart: Process 40">
              <a:extLst>
                <a:ext uri="{FF2B5EF4-FFF2-40B4-BE49-F238E27FC236}">
                  <a16:creationId xmlns:a16="http://schemas.microsoft.com/office/drawing/2014/main" id="{9A4D9CC0-DD02-41D9-A4D6-55BD9C322FB7}"/>
                </a:ext>
              </a:extLst>
            </p:cNvPr>
            <p:cNvSpPr/>
            <p:nvPr/>
          </p:nvSpPr>
          <p:spPr>
            <a:xfrm>
              <a:off x="2063636" y="479198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Return best solution(s)</a:t>
              </a:r>
            </a:p>
          </p:txBody>
        </p:sp>
        <p:cxnSp>
          <p:nvCxnSpPr>
            <p:cNvPr id="11" name="Straight Arrow Connector 2">
              <a:extLst>
                <a:ext uri="{FF2B5EF4-FFF2-40B4-BE49-F238E27FC236}">
                  <a16:creationId xmlns:a16="http://schemas.microsoft.com/office/drawing/2014/main" id="{776E560A-E9AE-47F6-A1E4-9F1AC819095D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1691512" y="2122576"/>
              <a:ext cx="228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6">
              <a:extLst>
                <a:ext uri="{FF2B5EF4-FFF2-40B4-BE49-F238E27FC236}">
                  <a16:creationId xmlns:a16="http://schemas.microsoft.com/office/drawing/2014/main" id="{E1E5D715-1967-4B3C-9DC8-91A8D5746F76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3719736" y="2122576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1">
              <a:extLst>
                <a:ext uri="{FF2B5EF4-FFF2-40B4-BE49-F238E27FC236}">
                  <a16:creationId xmlns:a16="http://schemas.microsoft.com/office/drawing/2014/main" id="{2E1C61AE-98F3-4443-914B-559A589D81B6}"/>
                </a:ext>
              </a:extLst>
            </p:cNvPr>
            <p:cNvCxnSpPr>
              <a:stCxn id="7" idx="0"/>
              <a:endCxn id="10" idx="2"/>
            </p:cNvCxnSpPr>
            <p:nvPr/>
          </p:nvCxnSpPr>
          <p:spPr>
            <a:xfrm flipV="1">
              <a:off x="2819636" y="1271286"/>
              <a:ext cx="0" cy="2649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5">
              <a:extLst>
                <a:ext uri="{FF2B5EF4-FFF2-40B4-BE49-F238E27FC236}">
                  <a16:creationId xmlns:a16="http://schemas.microsoft.com/office/drawing/2014/main" id="{8EF616E6-1A35-49C8-A170-B8C0F975C363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>
              <a:off x="5447928" y="2122576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20">
              <a:extLst>
                <a:ext uri="{FF2B5EF4-FFF2-40B4-BE49-F238E27FC236}">
                  <a16:creationId xmlns:a16="http://schemas.microsoft.com/office/drawing/2014/main" id="{701C8E2D-52A2-422B-A566-E8DE9ED8EAFF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>
              <a:off x="7175952" y="2122576"/>
              <a:ext cx="2161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27">
              <a:extLst>
                <a:ext uri="{FF2B5EF4-FFF2-40B4-BE49-F238E27FC236}">
                  <a16:creationId xmlns:a16="http://schemas.microsoft.com/office/drawing/2014/main" id="{9B1D1491-363C-4369-8FD6-C00475727C6A}"/>
                </a:ext>
              </a:extLst>
            </p:cNvPr>
            <p:cNvCxnSpPr>
              <a:stCxn id="9" idx="2"/>
              <a:endCxn id="7" idx="2"/>
            </p:cNvCxnSpPr>
            <p:nvPr/>
          </p:nvCxnSpPr>
          <p:spPr>
            <a:xfrm rot="5400000">
              <a:off x="5388741" y="-50485"/>
              <a:ext cx="190299" cy="5328508"/>
            </a:xfrm>
            <a:prstGeom prst="bentConnector3">
              <a:avLst>
                <a:gd name="adj1" fmla="val 220127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9">
              <a:extLst>
                <a:ext uri="{FF2B5EF4-FFF2-40B4-BE49-F238E27FC236}">
                  <a16:creationId xmlns:a16="http://schemas.microsoft.com/office/drawing/2014/main" id="{D37A12EC-DE5B-43D4-A194-2892A06EAE23}"/>
                </a:ext>
              </a:extLst>
            </p:cNvPr>
            <p:cNvSpPr txBox="1"/>
            <p:nvPr/>
          </p:nvSpPr>
          <p:spPr>
            <a:xfrm>
              <a:off x="2843808" y="126876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Yes</a:t>
              </a:r>
            </a:p>
          </p:txBody>
        </p:sp>
        <p:sp>
          <p:nvSpPr>
            <p:cNvPr id="18" name="TextBox 32">
              <a:extLst>
                <a:ext uri="{FF2B5EF4-FFF2-40B4-BE49-F238E27FC236}">
                  <a16:creationId xmlns:a16="http://schemas.microsoft.com/office/drawing/2014/main" id="{D3B06980-6566-4724-A0FB-AB94E3D03BB7}"/>
                </a:ext>
              </a:extLst>
            </p:cNvPr>
            <p:cNvSpPr txBox="1"/>
            <p:nvPr/>
          </p:nvSpPr>
          <p:spPr>
            <a:xfrm>
              <a:off x="3491880" y="219557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88570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teal what is stolen : r/ProgrammerHumor">
            <a:extLst>
              <a:ext uri="{FF2B5EF4-FFF2-40B4-BE49-F238E27FC236}">
                <a16:creationId xmlns:a16="http://schemas.microsoft.com/office/drawing/2014/main" id="{A7D30DB4-A48A-4FA4-B22E-020B94772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480" y="1423358"/>
            <a:ext cx="4010320" cy="467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E4274BC-2109-453D-8648-B2FF1654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#5 (does not exist)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9ECC72-2BD9-4DCC-A2DC-4F04E824D7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François </a:t>
            </a:r>
            <a:r>
              <a:rPr lang="en-US" dirty="0" err="1"/>
              <a:t>Bourgin</a:t>
            </a:r>
            <a:r>
              <a:rPr lang="en-US" dirty="0"/>
              <a:t> gave me working code</a:t>
            </a:r>
          </a:p>
          <a:p>
            <a:r>
              <a:rPr lang="en-US" dirty="0"/>
              <a:t>But I did not manage to make it run</a:t>
            </a:r>
          </a:p>
          <a:p>
            <a:r>
              <a:rPr lang="en-US" dirty="0"/>
              <a:t>(Sorry)</a:t>
            </a:r>
          </a:p>
        </p:txBody>
      </p:sp>
    </p:spTree>
    <p:extLst>
      <p:ext uri="{BB962C8B-B14F-4D97-AF65-F5344CB8AC3E}">
        <p14:creationId xmlns:p14="http://schemas.microsoft.com/office/powerpoint/2010/main" val="23016977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897891-4F76-44BB-BB64-11201D6B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advice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7BA7E2-0D96-46D5-8493-619BF20A00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preprocessing? </a:t>
            </a:r>
            <a:r>
              <a:rPr lang="en-US" b="1" dirty="0"/>
              <a:t>Yes! Careful normalization, </a:t>
            </a:r>
            <a:r>
              <a:rPr lang="en-US" b="1" strike="sngStrike" dirty="0"/>
              <a:t>imputation</a:t>
            </a:r>
          </a:p>
          <a:p>
            <a:r>
              <a:rPr lang="en-US" dirty="0"/>
              <a:t>Imbalanced data? </a:t>
            </a:r>
            <a:r>
              <a:rPr lang="en-US" b="1" dirty="0"/>
              <a:t>Weights assigned to samples</a:t>
            </a:r>
            <a:r>
              <a:rPr lang="en-US" dirty="0"/>
              <a:t>, </a:t>
            </a:r>
            <a:r>
              <a:rPr lang="en-US" b="1" strike="sngStrike" dirty="0"/>
              <a:t>resampling</a:t>
            </a:r>
            <a:endParaRPr lang="en-US" strike="sngStrike" dirty="0"/>
          </a:p>
          <a:p>
            <a:r>
              <a:rPr lang="en-US" dirty="0"/>
              <a:t>Tabular data? </a:t>
            </a:r>
            <a:r>
              <a:rPr lang="en-US" b="1" dirty="0" err="1"/>
              <a:t>XGBoost</a:t>
            </a:r>
            <a:r>
              <a:rPr lang="en-US" dirty="0"/>
              <a:t>, </a:t>
            </a:r>
            <a:r>
              <a:rPr lang="en-US" b="1" dirty="0" err="1"/>
              <a:t>CatBoost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/>
              <a:t>Random Forest</a:t>
            </a:r>
            <a:endParaRPr lang="en-US" dirty="0"/>
          </a:p>
          <a:p>
            <a:r>
              <a:rPr lang="en-US" dirty="0"/>
              <a:t>Structured data? </a:t>
            </a:r>
            <a:r>
              <a:rPr lang="en-US" b="1" dirty="0"/>
              <a:t>Neural networks (CNNs, RNNs, Transf.)</a:t>
            </a:r>
          </a:p>
          <a:p>
            <a:r>
              <a:rPr lang="en-US" dirty="0"/>
              <a:t>Hyperparameter tuning? </a:t>
            </a:r>
            <a:r>
              <a:rPr lang="en-US" b="1" dirty="0"/>
              <a:t>Don’t do it. </a:t>
            </a:r>
            <a:r>
              <a:rPr lang="en-US" dirty="0"/>
              <a:t>Or </a:t>
            </a:r>
            <a:r>
              <a:rPr lang="en-US" b="1" dirty="0" err="1"/>
              <a:t>AutoML</a:t>
            </a:r>
            <a:r>
              <a:rPr lang="en-US" b="1" dirty="0"/>
              <a:t>. </a:t>
            </a:r>
            <a:r>
              <a:rPr lang="en-US" dirty="0"/>
              <a:t>Or </a:t>
            </a:r>
            <a:r>
              <a:rPr lang="en-US" b="1" i="1" dirty="0"/>
              <a:t>pretend</a:t>
            </a:r>
          </a:p>
          <a:p>
            <a:r>
              <a:rPr lang="en-US" dirty="0"/>
              <a:t>Classification? </a:t>
            </a:r>
            <a:r>
              <a:rPr lang="en-US" b="1" dirty="0"/>
              <a:t>F1</a:t>
            </a:r>
            <a:r>
              <a:rPr lang="en-US" dirty="0"/>
              <a:t>, </a:t>
            </a:r>
            <a:r>
              <a:rPr lang="en-US" b="1" dirty="0"/>
              <a:t>MCC</a:t>
            </a:r>
            <a:r>
              <a:rPr lang="en-US" dirty="0"/>
              <a:t>, </a:t>
            </a:r>
            <a:r>
              <a:rPr lang="en-US" b="1" dirty="0"/>
              <a:t>AUC</a:t>
            </a:r>
            <a:r>
              <a:rPr lang="en-US" dirty="0"/>
              <a:t>, </a:t>
            </a:r>
            <a:r>
              <a:rPr lang="en-US" b="1" dirty="0"/>
              <a:t>confusion matrix</a:t>
            </a:r>
          </a:p>
          <a:p>
            <a:r>
              <a:rPr lang="en-US" dirty="0"/>
              <a:t>Regression? </a:t>
            </a:r>
            <a:r>
              <a:rPr lang="en-US" b="1" dirty="0"/>
              <a:t>R2</a:t>
            </a:r>
            <a:r>
              <a:rPr lang="en-US" dirty="0"/>
              <a:t>, </a:t>
            </a:r>
            <a:r>
              <a:rPr lang="en-US" b="1" dirty="0"/>
              <a:t>MSE</a:t>
            </a:r>
            <a:r>
              <a:rPr lang="en-US" dirty="0"/>
              <a:t>, </a:t>
            </a:r>
            <a:r>
              <a:rPr lang="en-US" b="1" dirty="0"/>
              <a:t>RMSE</a:t>
            </a:r>
          </a:p>
          <a:p>
            <a:r>
              <a:rPr lang="en-US" dirty="0"/>
              <a:t>What matters most? </a:t>
            </a:r>
            <a:r>
              <a:rPr lang="en-US" b="1" dirty="0"/>
              <a:t>Quality of the data</a:t>
            </a:r>
          </a:p>
        </p:txBody>
      </p:sp>
    </p:spTree>
    <p:extLst>
      <p:ext uri="{BB962C8B-B14F-4D97-AF65-F5344CB8AC3E}">
        <p14:creationId xmlns:p14="http://schemas.microsoft.com/office/powerpoint/2010/main" val="12070702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00501-91AC-47F1-A62E-3AF89384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advice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87C534-BF34-4469-9ADB-702BFADA4F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much data do we need?</a:t>
            </a:r>
          </a:p>
          <a:p>
            <a:pPr lvl="1"/>
            <a:r>
              <a:rPr lang="en-US" dirty="0"/>
              <a:t>All the data you have! And more</a:t>
            </a:r>
          </a:p>
          <a:p>
            <a:pPr lvl="1"/>
            <a:r>
              <a:rPr lang="en-US" dirty="0"/>
              <a:t>~50 samples per class…?</a:t>
            </a:r>
          </a:p>
          <a:p>
            <a:pPr lvl="1"/>
            <a:r>
              <a:rPr lang="en-US" dirty="0"/>
              <a:t>It depends on how hard your problem is</a:t>
            </a:r>
          </a:p>
          <a:p>
            <a:pPr lvl="1"/>
            <a:r>
              <a:rPr lang="en-US" dirty="0"/>
              <a:t>There is no way to know without trying</a:t>
            </a:r>
          </a:p>
          <a:p>
            <a:r>
              <a:rPr lang="en-US" dirty="0"/>
              <a:t>Which algorithm should I choose?</a:t>
            </a:r>
          </a:p>
          <a:p>
            <a:pPr lvl="1"/>
            <a:r>
              <a:rPr lang="en-US" dirty="0"/>
              <a:t>There is no silver bullet</a:t>
            </a:r>
          </a:p>
          <a:p>
            <a:pPr lvl="1"/>
            <a:r>
              <a:rPr lang="en-US" dirty="0"/>
              <a:t>Try as many as you can (</a:t>
            </a:r>
            <a:r>
              <a:rPr lang="en-US" dirty="0" err="1"/>
              <a:t>AutoML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88079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8CD55B-21AE-4C0E-8EBC-A39DF8E5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(Near) future: Hybrid models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6878D6-FD00-4E2B-9BC5-6D981BBCB6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best of two worlds!</a:t>
            </a:r>
          </a:p>
          <a:p>
            <a:pPr lvl="1"/>
            <a:r>
              <a:rPr lang="en-US" dirty="0"/>
              <a:t>Differential equation models…</a:t>
            </a:r>
          </a:p>
          <a:p>
            <a:pPr lvl="1"/>
            <a:r>
              <a:rPr lang="en-US" dirty="0"/>
              <a:t>…with a ML part, able to take into account complex interactions, hard to describe with equations</a:t>
            </a:r>
          </a:p>
          <a:p>
            <a:r>
              <a:rPr lang="en-US" dirty="0"/>
              <a:t>In general, models with ML + codified expert knowledge</a:t>
            </a:r>
          </a:p>
          <a:p>
            <a:r>
              <a:rPr lang="en-US" dirty="0"/>
              <a:t>Physics-inspired neural networks are another example</a:t>
            </a:r>
          </a:p>
          <a:p>
            <a:r>
              <a:rPr lang="en-US" dirty="0"/>
              <a:t>Data-driven nature of ML, plus expert constraints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186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C413792-FC2C-4F8B-B4BE-4D2D46664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TIME! 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ADACE6EE-71C1-4BDC-A145-C6F3581CA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7788532" cy="654923"/>
          </a:xfrm>
        </p:spPr>
        <p:txBody>
          <a:bodyPr/>
          <a:lstStyle/>
          <a:p>
            <a:pPr algn="r"/>
            <a:r>
              <a:rPr lang="en-US" dirty="0"/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360991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D4BB81-C1DD-432E-93C3-887461AA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Symbolic AI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050655-F2E6-48B2-90E3-A6E11C511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Symbolic manipulation</a:t>
            </a:r>
          </a:p>
          <a:p>
            <a:pPr lvl="1"/>
            <a:r>
              <a:rPr lang="it-IT" dirty="0"/>
              <a:t>Reality is </a:t>
            </a:r>
            <a:r>
              <a:rPr lang="it-IT" i="1" dirty="0"/>
              <a:t>continuous</a:t>
            </a:r>
            <a:r>
              <a:rPr lang="it-IT" dirty="0"/>
              <a:t> (with good approximation)</a:t>
            </a:r>
          </a:p>
          <a:p>
            <a:pPr lvl="1"/>
            <a:r>
              <a:rPr lang="it-IT" dirty="0"/>
              <a:t>Symbols are </a:t>
            </a:r>
            <a:r>
              <a:rPr lang="it-IT" i="1" dirty="0"/>
              <a:t>discrete</a:t>
            </a:r>
            <a:r>
              <a:rPr lang="it-IT" dirty="0"/>
              <a:t>, and humans are good at using them</a:t>
            </a:r>
            <a:endParaRPr lang="it-IT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922CE6-8BBD-467D-A0AF-9D5E1C2FE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1" y="3115559"/>
            <a:ext cx="5043237" cy="2738486"/>
          </a:xfrm>
          <a:prstGeom prst="rect">
            <a:avLst/>
          </a:prstGeom>
        </p:spPr>
      </p:pic>
      <p:pic>
        <p:nvPicPr>
          <p:cNvPr id="1026" name="Picture 2" descr="r/technicallythetruth - Everything in the universe is either a duck or not a duck">
            <a:extLst>
              <a:ext uri="{FF2B5EF4-FFF2-40B4-BE49-F238E27FC236}">
                <a16:creationId xmlns:a16="http://schemas.microsoft.com/office/drawing/2014/main" id="{D91FBC63-9AA3-4425-B871-A6C6DF996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171" y="3114753"/>
            <a:ext cx="3606308" cy="273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00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FF59C-468F-45B7-8590-1E54FBF3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Symbolic AI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620115-7A3D-4E1B-A396-6F1EBC385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it-IT" dirty="0"/>
              <a:t>Symbols seem normal and natural, map into the real world (in linguistics, it’s called </a:t>
            </a:r>
            <a:r>
              <a:rPr lang="it-IT" i="1" dirty="0"/>
              <a:t>extension</a:t>
            </a:r>
            <a:r>
              <a:rPr lang="it-IT" dirty="0"/>
              <a:t>)</a:t>
            </a:r>
          </a:p>
          <a:p>
            <a:r>
              <a:rPr lang="it-IT" dirty="0"/>
              <a:t>Natural language is a powerful human symbol manipulator</a:t>
            </a:r>
          </a:p>
          <a:p>
            <a:r>
              <a:rPr lang="it-IT" dirty="0"/>
              <a:t>However, there is chaos hidden under the surface</a:t>
            </a:r>
          </a:p>
          <a:p>
            <a:pPr lvl="1"/>
            <a:r>
              <a:rPr lang="en-US" dirty="0"/>
              <a:t>What is the reality of a </a:t>
            </a:r>
            <a:r>
              <a:rPr lang="en-US" i="1" dirty="0"/>
              <a:t>river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is the reality of a </a:t>
            </a:r>
            <a:r>
              <a:rPr lang="en-US" i="1" dirty="0"/>
              <a:t>chair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is the reality of a </a:t>
            </a:r>
            <a:r>
              <a:rPr lang="en-US" i="1" dirty="0"/>
              <a:t>number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2169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rgin Plato vs Chad Diogenes : r/HistoryMemes">
            <a:extLst>
              <a:ext uri="{FF2B5EF4-FFF2-40B4-BE49-F238E27FC236}">
                <a16:creationId xmlns:a16="http://schemas.microsoft.com/office/drawing/2014/main" id="{3CB9DF6F-E03D-4F1F-BE6B-535071A8D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355" y="3278008"/>
            <a:ext cx="5244445" cy="29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32FF59C-468F-45B7-8590-1E54FBF3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Symbolic AI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620115-7A3D-4E1B-A396-6F1EBC385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Symbol can be hard to define, but we grasp it intuitively</a:t>
            </a:r>
          </a:p>
          <a:p>
            <a:pPr lvl="1"/>
            <a:r>
              <a:rPr lang="en-US" dirty="0"/>
              <a:t>It’s an old, old problem: see Plato and Diogenes</a:t>
            </a:r>
          </a:p>
          <a:p>
            <a:pPr lvl="1"/>
            <a:r>
              <a:rPr lang="en-US" i="1" dirty="0"/>
              <a:t>Entire fields of research </a:t>
            </a:r>
            <a:r>
              <a:rPr lang="en-US" dirty="0"/>
              <a:t>on this (neuroscience, cognitive sciences, neurolinguistics, …)</a:t>
            </a:r>
          </a:p>
          <a:p>
            <a:r>
              <a:rPr lang="en-US" dirty="0"/>
              <a:t>“Explaining” symbols to AI is </a:t>
            </a:r>
            <a:br>
              <a:rPr lang="en-US" dirty="0"/>
            </a:br>
            <a:r>
              <a:rPr lang="en-US" dirty="0"/>
              <a:t>harder yet</a:t>
            </a:r>
          </a:p>
          <a:p>
            <a:r>
              <a:rPr lang="en-US" dirty="0"/>
              <a:t>Issues with “common sense”</a:t>
            </a:r>
          </a:p>
          <a:p>
            <a:r>
              <a:rPr lang="en-US" dirty="0"/>
              <a:t>Reached limits in the 1980s</a:t>
            </a:r>
          </a:p>
        </p:txBody>
      </p:sp>
    </p:spTree>
    <p:extLst>
      <p:ext uri="{BB962C8B-B14F-4D97-AF65-F5344CB8AC3E}">
        <p14:creationId xmlns:p14="http://schemas.microsoft.com/office/powerpoint/2010/main" val="25246811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3017</Words>
  <Application>Microsoft Office PowerPoint</Application>
  <PresentationFormat>Grand écran</PresentationFormat>
  <Paragraphs>453</Paragraphs>
  <Slides>66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66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OCR A Extended</vt:lpstr>
      <vt:lpstr>Raleway</vt:lpstr>
      <vt:lpstr>Thème Office</vt:lpstr>
      <vt:lpstr>Classification and AI models</vt:lpstr>
      <vt:lpstr>Why should we care about machine learning?</vt:lpstr>
      <vt:lpstr>What’s in this presentation?</vt:lpstr>
      <vt:lpstr>Who am I?</vt:lpstr>
      <vt:lpstr>What is Artificial Intelligence?</vt:lpstr>
      <vt:lpstr>What is Artificial Intelligence?</vt:lpstr>
      <vt:lpstr>Symbolic AI</vt:lpstr>
      <vt:lpstr>Symbolic AI</vt:lpstr>
      <vt:lpstr>Symbolic AI</vt:lpstr>
      <vt:lpstr>Symbolic AI</vt:lpstr>
      <vt:lpstr>Machine learning</vt:lpstr>
      <vt:lpstr>Machine learning algorithms</vt:lpstr>
      <vt:lpstr>Supervised machine learning</vt:lpstr>
      <vt:lpstr>Machine learning (supervised)</vt:lpstr>
      <vt:lpstr>Machine learning (supervised)</vt:lpstr>
      <vt:lpstr>Machine learning (supervised)</vt:lpstr>
      <vt:lpstr>Machine learning (supervised)</vt:lpstr>
      <vt:lpstr>Machine learning (supervised)</vt:lpstr>
      <vt:lpstr>Machine learning</vt:lpstr>
      <vt:lpstr>Machine learning</vt:lpstr>
      <vt:lpstr>Machine learning: pre-processing</vt:lpstr>
      <vt:lpstr>Machine learning: pre-processing</vt:lpstr>
      <vt:lpstr>Machine learning: quality metrics</vt:lpstr>
      <vt:lpstr>Overfitting</vt:lpstr>
      <vt:lpstr>Overfitting</vt:lpstr>
      <vt:lpstr>Overfitting</vt:lpstr>
      <vt:lpstr>k-fold cross-validation</vt:lpstr>
      <vt:lpstr>Example #1</vt:lpstr>
      <vt:lpstr>Example #1</vt:lpstr>
      <vt:lpstr>Randomness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Example #2</vt:lpstr>
      <vt:lpstr>What if I want to save and load models?</vt:lpstr>
      <vt:lpstr>Interpretability of the models</vt:lpstr>
      <vt:lpstr>Explainable AI (XAI)</vt:lpstr>
      <vt:lpstr>Explainable AI</vt:lpstr>
      <vt:lpstr>Example #3</vt:lpstr>
      <vt:lpstr>White-box machine learning</vt:lpstr>
      <vt:lpstr>White-box machine learning</vt:lpstr>
      <vt:lpstr>Example #4</vt:lpstr>
      <vt:lpstr>Unsupervised…?</vt:lpstr>
      <vt:lpstr>Tabular data vs Structured data</vt:lpstr>
      <vt:lpstr>Hyperparameter tuning and AutoML</vt:lpstr>
      <vt:lpstr>Hyperparameter tuning and AutoML</vt:lpstr>
      <vt:lpstr>Données fil rouge: issues</vt:lpstr>
      <vt:lpstr>Perturbed lactation model</vt:lpstr>
      <vt:lpstr>Perturbed lactation model</vt:lpstr>
      <vt:lpstr>Perturbed lactation model</vt:lpstr>
      <vt:lpstr>Perturbed lactation model</vt:lpstr>
      <vt:lpstr>Perturbed lactation model</vt:lpstr>
      <vt:lpstr>Perturbed lactation model</vt:lpstr>
      <vt:lpstr>Perturbed lactation model</vt:lpstr>
      <vt:lpstr>Example #5 (does not exist)</vt:lpstr>
      <vt:lpstr>Practical advice</vt:lpstr>
      <vt:lpstr>Practical advice</vt:lpstr>
      <vt:lpstr>(Near) future: Hybrid models</vt:lpstr>
      <vt:lpstr>THANK YOU FOR YOUR TIME!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272</cp:revision>
  <dcterms:created xsi:type="dcterms:W3CDTF">2020-06-05T13:14:31Z</dcterms:created>
  <dcterms:modified xsi:type="dcterms:W3CDTF">2024-03-13T11:18:03Z</dcterms:modified>
</cp:coreProperties>
</file>