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4" r:id="rId3"/>
    <p:sldId id="259" r:id="rId4"/>
    <p:sldId id="267" r:id="rId5"/>
    <p:sldId id="299" r:id="rId6"/>
    <p:sldId id="294" r:id="rId7"/>
    <p:sldId id="261" r:id="rId8"/>
    <p:sldId id="262" r:id="rId9"/>
    <p:sldId id="263" r:id="rId10"/>
    <p:sldId id="296" r:id="rId11"/>
    <p:sldId id="297" r:id="rId12"/>
    <p:sldId id="298" r:id="rId13"/>
    <p:sldId id="300" r:id="rId14"/>
    <p:sldId id="266" r:id="rId15"/>
    <p:sldId id="295" r:id="rId16"/>
    <p:sldId id="301" r:id="rId17"/>
    <p:sldId id="265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2D91"/>
    <a:srgbClr val="903E98"/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52949-E600-4D43-A26B-20271E89D95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0F5F0-C710-453A-93D6-BF09378256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NOT an expert of ALL methods that I am going to present.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CDC94-00AE-4940-AE94-0065ADD840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95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INTRODUCTION TO DEEP LEARNING IN PRACTICE WITH PYTORCH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vguigue.github.io/" TargetMode="External"/><Relationship Id="rId7" Type="http://schemas.openxmlformats.org/officeDocument/2006/relationships/hyperlink" Target="https://github.com/deep-learning-with-pytorch/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udlbook.github.io/udlbook/" TargetMode="Externa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7200" dirty="0"/>
              <a:t>Introduction to Deep Learning in Practice with pytorch</a:t>
            </a:r>
            <a:endParaRPr lang="fr-FR" sz="72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16515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DE1D80-F8E6-49E5-8BDF-3D73F669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pytorch</a:t>
            </a:r>
            <a:r>
              <a:rPr lang="en-US" dirty="0"/>
              <a:t>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3A75A2-DA57-43AE-8350-5F04961915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Several competing libraries</a:t>
            </a:r>
          </a:p>
          <a:p>
            <a:pPr lvl="1"/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, </a:t>
            </a:r>
            <a:r>
              <a:rPr lang="en-US" dirty="0" err="1"/>
              <a:t>theano</a:t>
            </a:r>
            <a:r>
              <a:rPr lang="en-US" dirty="0"/>
              <a:t>, …</a:t>
            </a:r>
          </a:p>
          <a:p>
            <a:pPr lvl="1"/>
            <a:r>
              <a:rPr lang="en-US" dirty="0" err="1"/>
              <a:t>pytorch</a:t>
            </a:r>
            <a:r>
              <a:rPr lang="en-US" dirty="0"/>
              <a:t> came out on top, thanks to…</a:t>
            </a:r>
          </a:p>
          <a:p>
            <a:pPr lvl="1"/>
            <a:r>
              <a:rPr lang="en-US" dirty="0"/>
              <a:t>Eager execution, for rapid prototyping</a:t>
            </a:r>
          </a:p>
          <a:p>
            <a:pPr lvl="1"/>
            <a:r>
              <a:rPr lang="en-US" dirty="0"/>
              <a:t>Analysis step by step</a:t>
            </a:r>
          </a:p>
          <a:p>
            <a:pPr lvl="1"/>
            <a:r>
              <a:rPr lang="en-US" dirty="0"/>
              <a:t>Availability of models?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937EB5B-0219-4A7A-B1B7-A53BFF273A5B}"/>
              </a:ext>
            </a:extLst>
          </p:cNvPr>
          <p:cNvGrpSpPr/>
          <p:nvPr/>
        </p:nvGrpSpPr>
        <p:grpSpPr>
          <a:xfrm>
            <a:off x="8604506" y="1723998"/>
            <a:ext cx="3279175" cy="1411563"/>
            <a:chOff x="8090442" y="1593682"/>
            <a:chExt cx="3279175" cy="1411563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CBF4864E-9C47-4116-AF09-0122D1E1D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0442" y="1593682"/>
              <a:ext cx="2886478" cy="962159"/>
            </a:xfrm>
            <a:prstGeom prst="rect">
              <a:avLst/>
            </a:prstGeom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34571733-46A4-4D0D-BF5D-50F5A7A331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4223" y="2219851"/>
              <a:ext cx="785394" cy="785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872B1539-ED64-4668-B741-1ED97EBE8E56}"/>
              </a:ext>
            </a:extLst>
          </p:cNvPr>
          <p:cNvGrpSpPr/>
          <p:nvPr/>
        </p:nvGrpSpPr>
        <p:grpSpPr>
          <a:xfrm>
            <a:off x="7941709" y="3304810"/>
            <a:ext cx="3648094" cy="1246213"/>
            <a:chOff x="8212237" y="3896649"/>
            <a:chExt cx="3648094" cy="1246213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B34D9687-C675-4847-88B4-B444EE070F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2237" y="3896649"/>
              <a:ext cx="3166307" cy="785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Meta Logo and symbol, meaning, history, PNG">
              <a:extLst>
                <a:ext uri="{FF2B5EF4-FFF2-40B4-BE49-F238E27FC236}">
                  <a16:creationId xmlns:a16="http://schemas.microsoft.com/office/drawing/2014/main" id="{774380EA-E6B5-4439-B8AE-0B24F39AE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7053" y="4578518"/>
              <a:ext cx="1003278" cy="564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>
            <a:extLst>
              <a:ext uri="{FF2B5EF4-FFF2-40B4-BE49-F238E27FC236}">
                <a16:creationId xmlns:a16="http://schemas.microsoft.com/office/drawing/2014/main" id="{6A141BF0-FB45-4064-B75A-162F32586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542" y="4515840"/>
            <a:ext cx="2794087" cy="64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1FF8354-BF44-4DA9-9AE9-8CC6253ADF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961" y="5100607"/>
            <a:ext cx="2857500" cy="885825"/>
          </a:xfrm>
          <a:prstGeom prst="rect">
            <a:avLst/>
          </a:prstGeom>
        </p:spPr>
      </p:pic>
      <p:pic>
        <p:nvPicPr>
          <p:cNvPr id="2062" name="Picture 14" descr="Partenariat avec l'Université de Montréal - Nantes Université">
            <a:extLst>
              <a:ext uri="{FF2B5EF4-FFF2-40B4-BE49-F238E27FC236}">
                <a16:creationId xmlns:a16="http://schemas.microsoft.com/office/drawing/2014/main" id="{4FCBC75B-6ED0-43B7-87B7-313E9CEC8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322" y="5434642"/>
            <a:ext cx="2112678" cy="99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Tensorflow logo - Icônes Médias sociaux et logos">
            <a:extLst>
              <a:ext uri="{FF2B5EF4-FFF2-40B4-BE49-F238E27FC236}">
                <a16:creationId xmlns:a16="http://schemas.microsoft.com/office/drawing/2014/main" id="{FEF783FE-87BA-445D-9FB9-29E5CA5D2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392" y="421633"/>
            <a:ext cx="4136020" cy="206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428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D48419-2148-4558-8A7E-86D27E04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pytorch</a:t>
            </a:r>
            <a:r>
              <a:rPr lang="en-US" dirty="0"/>
              <a:t>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6DBAF1-9513-4FB1-97FD-3C866E4F8A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45815C-F3CD-4D0B-A130-0CF4A4829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959" y="1423119"/>
            <a:ext cx="7014083" cy="46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937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42CA5-1B15-479A-9BA4-D9CD3184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HuggingFace</a:t>
            </a:r>
            <a:r>
              <a:rPr lang="en-US" dirty="0"/>
              <a:t>?	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8CC7A2-6F94-4528-BC3C-43A7EEA110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French-American company</a:t>
            </a:r>
          </a:p>
          <a:p>
            <a:r>
              <a:rPr lang="en-US" dirty="0"/>
              <a:t>Weird name (IMHO), but 4.5 * 10^9$ evaluation</a:t>
            </a:r>
          </a:p>
          <a:p>
            <a:r>
              <a:rPr lang="en-US" dirty="0"/>
              <a:t>Library for deep neural networks (</a:t>
            </a:r>
            <a:r>
              <a:rPr lang="en-US" i="1" dirty="0"/>
              <a:t>transformers</a:t>
            </a:r>
            <a:r>
              <a:rPr lang="en-US" dirty="0"/>
              <a:t>)</a:t>
            </a:r>
          </a:p>
          <a:p>
            <a:r>
              <a:rPr lang="en-US" dirty="0"/>
              <a:t>Hub, to share and discuss trained models</a:t>
            </a:r>
          </a:p>
          <a:p>
            <a:pPr lvl="1"/>
            <a:r>
              <a:rPr lang="en-US" dirty="0"/>
              <a:t>Extremely successful, several useful models</a:t>
            </a:r>
          </a:p>
          <a:p>
            <a:pPr lvl="1"/>
            <a:r>
              <a:rPr lang="en-US" dirty="0"/>
              <a:t>Users can download, fine-tune, change and share</a:t>
            </a:r>
          </a:p>
          <a:p>
            <a:pPr lvl="1"/>
            <a:r>
              <a:rPr lang="en-US" dirty="0"/>
              <a:t>Easy to use</a:t>
            </a:r>
          </a:p>
        </p:txBody>
      </p:sp>
      <p:pic>
        <p:nvPicPr>
          <p:cNvPr id="2050" name="Picture 2" descr="Hugging Face - Current Openings">
            <a:extLst>
              <a:ext uri="{FF2B5EF4-FFF2-40B4-BE49-F238E27FC236}">
                <a16:creationId xmlns:a16="http://schemas.microsoft.com/office/drawing/2014/main" id="{95D9B08C-4DAA-4AAD-A0F6-8326B3471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5" y="376126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556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AB67FD-0D35-4596-A0F1-D166884B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2CBB8-BE4C-4514-9DD1-4457C28B9F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23E33EBC-7CC5-494A-9B7A-73E55A857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592" y="1773721"/>
            <a:ext cx="1995555" cy="115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3AD53222-75AC-4509-B63C-DA427AC3A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73" y="1999527"/>
            <a:ext cx="4485681" cy="362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">
            <a:extLst>
              <a:ext uri="{FF2B5EF4-FFF2-40B4-BE49-F238E27FC236}">
                <a16:creationId xmlns:a16="http://schemas.microsoft.com/office/drawing/2014/main" id="{E7D8994A-514C-4C79-913C-95E8A32AC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769" y="3325295"/>
            <a:ext cx="2238117" cy="251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A342F6-9C35-4919-8CF2-5FCD25938C67}"/>
              </a:ext>
            </a:extLst>
          </p:cNvPr>
          <p:cNvSpPr/>
          <p:nvPr/>
        </p:nvSpPr>
        <p:spPr>
          <a:xfrm>
            <a:off x="6982986" y="5682740"/>
            <a:ext cx="4485681" cy="832870"/>
          </a:xfrm>
          <a:prstGeom prst="rect">
            <a:avLst/>
          </a:prstGeom>
          <a:solidFill>
            <a:srgbClr val="903E98"/>
          </a:solidFill>
          <a:ln>
            <a:solidFill>
              <a:srgbClr val="692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FLAX </a:t>
            </a:r>
            <a:br>
              <a:rPr lang="en-US" sz="2800" dirty="0"/>
            </a:br>
            <a:r>
              <a:rPr lang="en-US" sz="2800" dirty="0"/>
              <a:t>neural network library in JAX</a:t>
            </a:r>
          </a:p>
        </p:txBody>
      </p:sp>
    </p:spTree>
    <p:extLst>
      <p:ext uri="{BB962C8B-B14F-4D97-AF65-F5344CB8AC3E}">
        <p14:creationId xmlns:p14="http://schemas.microsoft.com/office/powerpoint/2010/main" val="2087665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510CA-3994-440D-9624-DEF4A6B4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Planning: what we will attempt to do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F58B45-85FA-4108-AA84-5A31C0552D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71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this class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stress is on </a:t>
            </a:r>
            <a:r>
              <a:rPr lang="en-US" b="1" u="sng" dirty="0"/>
              <a:t>practice</a:t>
            </a:r>
          </a:p>
          <a:p>
            <a:r>
              <a:rPr lang="en-US" dirty="0"/>
              <a:t>We are going to use </a:t>
            </a:r>
            <a:r>
              <a:rPr lang="en-US" dirty="0" err="1"/>
              <a:t>pytorch</a:t>
            </a:r>
            <a:r>
              <a:rPr lang="en-US" dirty="0"/>
              <a:t>, but also other libraries (often built on top of </a:t>
            </a:r>
            <a:r>
              <a:rPr lang="en-US" dirty="0" err="1"/>
              <a:t>pytorch</a:t>
            </a:r>
            <a:r>
              <a:rPr lang="en-US" dirty="0"/>
              <a:t>)</a:t>
            </a:r>
          </a:p>
          <a:p>
            <a:r>
              <a:rPr lang="en-US" dirty="0"/>
              <a:t>DL is cool, but comparison with other </a:t>
            </a:r>
            <a:br>
              <a:rPr lang="en-US" dirty="0"/>
            </a:br>
            <a:r>
              <a:rPr lang="en-US" dirty="0"/>
              <a:t>techniques</a:t>
            </a:r>
          </a:p>
          <a:p>
            <a:r>
              <a:rPr lang="en-US" dirty="0"/>
              <a:t>Obtain a “Swiss knife” of tools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586" y="2937752"/>
            <a:ext cx="3706237" cy="37062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8875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68C136-996D-4F49-87AB-E812DA06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84ECF7-0661-481E-81F7-C5680B97B7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“When you are copying from one source, it’s </a:t>
            </a:r>
            <a:r>
              <a:rPr lang="en-US" i="1" dirty="0"/>
              <a:t>plagiarism</a:t>
            </a:r>
            <a:r>
              <a:rPr lang="en-US" dirty="0"/>
              <a:t>; when you are copying from multiple sources, it’s </a:t>
            </a:r>
            <a:r>
              <a:rPr lang="en-US" b="1" dirty="0"/>
              <a:t>research</a:t>
            </a:r>
            <a:r>
              <a:rPr lang="en-US" dirty="0"/>
              <a:t>.”</a:t>
            </a:r>
          </a:p>
          <a:p>
            <a:pPr marL="0" indent="0" algn="r">
              <a:buNone/>
            </a:pPr>
            <a:r>
              <a:rPr lang="en-US" sz="2400" dirty="0"/>
              <a:t>-- 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NonBreakingSpaceOverride"/>
              </a:rPr>
              <a:t>Prof.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NonBreakingSpaceOverride"/>
              </a:rPr>
              <a:t>Notestein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NonBreakingSpaceOverride"/>
              </a:rPr>
              <a:t>, Yale, 1929</a:t>
            </a:r>
            <a:endParaRPr lang="en-US" sz="2400" dirty="0"/>
          </a:p>
        </p:txBody>
      </p:sp>
      <p:pic>
        <p:nvPicPr>
          <p:cNvPr id="1026" name="Picture 2" descr="ma tête">
            <a:extLst>
              <a:ext uri="{FF2B5EF4-FFF2-40B4-BE49-F238E27FC236}">
                <a16:creationId xmlns:a16="http://schemas.microsoft.com/office/drawing/2014/main" id="{B1E8C33F-0F3E-4B89-9CED-526DBC1F6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79817"/>
            <a:ext cx="1454752" cy="132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D5B0317-C344-42A2-8CE1-A15A84D6196F}"/>
              </a:ext>
            </a:extLst>
          </p:cNvPr>
          <p:cNvSpPr txBox="1"/>
          <p:nvPr/>
        </p:nvSpPr>
        <p:spPr>
          <a:xfrm>
            <a:off x="2292952" y="3079817"/>
            <a:ext cx="6040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Prof. </a:t>
            </a:r>
            <a:r>
              <a:rPr lang="en-US" b="1" dirty="0"/>
              <a:t>Vincent </a:t>
            </a:r>
            <a:r>
              <a:rPr lang="en-US" b="1" dirty="0" err="1"/>
              <a:t>Guige</a:t>
            </a:r>
            <a:r>
              <a:rPr lang="en-US" dirty="0"/>
              <a:t>, </a:t>
            </a:r>
            <a:r>
              <a:rPr lang="en-US" dirty="0" err="1"/>
              <a:t>AgroParisTech</a:t>
            </a:r>
            <a:r>
              <a:rPr lang="en-US" dirty="0"/>
              <a:t> &amp; Sorbonne University, </a:t>
            </a:r>
          </a:p>
          <a:p>
            <a:r>
              <a:rPr lang="en-US" dirty="0"/>
              <a:t>here depicted with cool sunglasses, </a:t>
            </a:r>
            <a:r>
              <a:rPr lang="en-US" dirty="0">
                <a:hlinkClick r:id="rId3"/>
              </a:rPr>
              <a:t>https://vguigue.github.io/</a:t>
            </a:r>
            <a:endParaRPr lang="en-US" dirty="0"/>
          </a:p>
          <a:p>
            <a:endParaRPr lang="en-US" dirty="0"/>
          </a:p>
        </p:txBody>
      </p:sp>
      <p:pic>
        <p:nvPicPr>
          <p:cNvPr id="1028" name="Picture 4" descr="front cover">
            <a:extLst>
              <a:ext uri="{FF2B5EF4-FFF2-40B4-BE49-F238E27FC236}">
                <a16:creationId xmlns:a16="http://schemas.microsoft.com/office/drawing/2014/main" id="{B16633F5-5ED1-475A-A05A-A594A9175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834" y="4166641"/>
            <a:ext cx="1573965" cy="176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ep Learning with PyTorch: Build, train, and tune neural networks using Python tools">
            <a:extLst>
              <a:ext uri="{FF2B5EF4-FFF2-40B4-BE49-F238E27FC236}">
                <a16:creationId xmlns:a16="http://schemas.microsoft.com/office/drawing/2014/main" id="{D2B2AE93-CF29-488E-9023-B37640B16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11" y="4166287"/>
            <a:ext cx="1406748" cy="176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4FDBDE6-007C-4B36-8A91-8EA0E0E45606}"/>
              </a:ext>
            </a:extLst>
          </p:cNvPr>
          <p:cNvSpPr txBox="1"/>
          <p:nvPr/>
        </p:nvSpPr>
        <p:spPr>
          <a:xfrm>
            <a:off x="523184" y="5314303"/>
            <a:ext cx="7711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“Understanding deep learning”, </a:t>
            </a:r>
            <a:r>
              <a:rPr lang="en-US" dirty="0">
                <a:hlinkClick r:id="rId6"/>
              </a:rPr>
              <a:t>https://udlbook.github.io/udlbook/</a:t>
            </a:r>
            <a:endParaRPr lang="en-US" dirty="0"/>
          </a:p>
          <a:p>
            <a:pPr algn="r"/>
            <a:r>
              <a:rPr lang="en-US" dirty="0"/>
              <a:t>“Deep learning with </a:t>
            </a:r>
            <a:r>
              <a:rPr lang="en-US" dirty="0" err="1"/>
              <a:t>pytorch</a:t>
            </a:r>
            <a:r>
              <a:rPr lang="en-US" dirty="0"/>
              <a:t>”, </a:t>
            </a:r>
            <a:r>
              <a:rPr lang="en-US" dirty="0">
                <a:hlinkClick r:id="rId7"/>
              </a:rPr>
              <a:t>https://github.com/deep-learning-with-pytorch/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51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 message(s)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Deep Learning is exceptionally good for </a:t>
            </a:r>
            <a:r>
              <a:rPr lang="en-US" b="1" dirty="0"/>
              <a:t>structured data</a:t>
            </a:r>
          </a:p>
          <a:p>
            <a:pPr lvl="1"/>
            <a:r>
              <a:rPr lang="en-US" dirty="0"/>
              <a:t>Data where </a:t>
            </a:r>
            <a:r>
              <a:rPr lang="en-US" i="1" dirty="0"/>
              <a:t>adjacency</a:t>
            </a:r>
            <a:r>
              <a:rPr lang="en-US" dirty="0"/>
              <a:t> has a meaning</a:t>
            </a:r>
          </a:p>
          <a:p>
            <a:pPr lvl="1"/>
            <a:r>
              <a:rPr lang="en-US" dirty="0"/>
              <a:t>Images, videos, text, graphs, …</a:t>
            </a:r>
          </a:p>
          <a:p>
            <a:r>
              <a:rPr lang="en-US" dirty="0"/>
              <a:t>For </a:t>
            </a:r>
            <a:r>
              <a:rPr lang="en-US" b="1" dirty="0"/>
              <a:t>tabular data</a:t>
            </a:r>
            <a:r>
              <a:rPr lang="en-US" dirty="0"/>
              <a:t>, there are simpler and better techniques</a:t>
            </a:r>
          </a:p>
          <a:p>
            <a:pPr lvl="1"/>
            <a:r>
              <a:rPr lang="en-US" dirty="0"/>
              <a:t>Boosted forests/ensembles of weak predictors</a:t>
            </a:r>
          </a:p>
          <a:p>
            <a:pPr lvl="1"/>
            <a:r>
              <a:rPr lang="en-US" dirty="0"/>
              <a:t>R. Forest, </a:t>
            </a:r>
            <a:r>
              <a:rPr lang="en-US" dirty="0" err="1"/>
              <a:t>XGBoost</a:t>
            </a:r>
            <a:r>
              <a:rPr lang="en-US" dirty="0"/>
              <a:t> and </a:t>
            </a:r>
            <a:r>
              <a:rPr lang="en-US" dirty="0" err="1"/>
              <a:t>LightGBM</a:t>
            </a:r>
            <a:r>
              <a:rPr lang="en-US" dirty="0"/>
              <a:t> + hyperparameter optimization</a:t>
            </a:r>
          </a:p>
          <a:p>
            <a:r>
              <a:rPr lang="en-US" dirty="0"/>
              <a:t>For </a:t>
            </a:r>
            <a:r>
              <a:rPr lang="en-US" b="1" dirty="0"/>
              <a:t>time series</a:t>
            </a:r>
            <a:r>
              <a:rPr lang="en-US" dirty="0"/>
              <a:t>, it’s really difficult (!)</a:t>
            </a:r>
          </a:p>
          <a:p>
            <a:r>
              <a:rPr lang="en-US" dirty="0"/>
              <a:t>Average application: </a:t>
            </a:r>
            <a:r>
              <a:rPr lang="en-US" b="1" dirty="0"/>
              <a:t>fine-tune existing models</a:t>
            </a:r>
            <a:r>
              <a:rPr lang="en-US" dirty="0"/>
              <a:t> (transfer learning)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53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this class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Give an overview of deep learning architectures and applications, using </a:t>
            </a:r>
            <a:r>
              <a:rPr lang="en-US" sz="4800" b="1" dirty="0" err="1"/>
              <a:t>pytorch</a:t>
            </a:r>
            <a:r>
              <a:rPr lang="en-US" sz="4800" dirty="0"/>
              <a:t> as the support library</a:t>
            </a:r>
          </a:p>
        </p:txBody>
      </p:sp>
    </p:spTree>
    <p:extLst>
      <p:ext uri="{BB962C8B-B14F-4D97-AF65-F5344CB8AC3E}">
        <p14:creationId xmlns:p14="http://schemas.microsoft.com/office/powerpoint/2010/main" val="75027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Existential questions: who am I, why are we here?</a:t>
            </a:r>
          </a:p>
          <a:p>
            <a:r>
              <a:rPr lang="it-IT" dirty="0"/>
              <a:t>Current state of the field: why deep learning, why pytorch?</a:t>
            </a:r>
          </a:p>
          <a:p>
            <a:r>
              <a:rPr lang="it-IT" dirty="0"/>
              <a:t>(Tentative) Planning for the class</a:t>
            </a:r>
          </a:p>
        </p:txBody>
      </p:sp>
    </p:spTree>
    <p:extLst>
      <p:ext uri="{BB962C8B-B14F-4D97-AF65-F5344CB8AC3E}">
        <p14:creationId xmlns:p14="http://schemas.microsoft.com/office/powerpoint/2010/main" val="25655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52D00C-B651-4C34-B0C2-F66ACE96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Who am I?</a:t>
            </a:r>
            <a:endParaRPr lang="en-US" dirty="0"/>
          </a:p>
        </p:txBody>
      </p:sp>
      <p:pic>
        <p:nvPicPr>
          <p:cNvPr id="4" name="Picture 2" descr="Image result for polandball italy france">
            <a:extLst>
              <a:ext uri="{FF2B5EF4-FFF2-40B4-BE49-F238E27FC236}">
                <a16:creationId xmlns:a16="http://schemas.microsoft.com/office/drawing/2014/main" id="{83A51F7B-A966-419B-8382-5C79D76BF3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930"/>
          <a:stretch/>
        </p:blipFill>
        <p:spPr bwMode="auto">
          <a:xfrm>
            <a:off x="6985262" y="3314571"/>
            <a:ext cx="5206738" cy="297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BA5FCD-3509-40BD-A256-54FAD13A5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Career</a:t>
            </a:r>
          </a:p>
          <a:p>
            <a:pPr lvl="1"/>
            <a:r>
              <a:rPr lang="en-US" dirty="0"/>
              <a:t>Bachelor and Master in Computer Science Engineering</a:t>
            </a:r>
          </a:p>
          <a:p>
            <a:pPr lvl="1"/>
            <a:r>
              <a:rPr lang="en-US" dirty="0"/>
              <a:t>Ph.D. from </a:t>
            </a:r>
            <a:r>
              <a:rPr lang="en-US" dirty="0" err="1"/>
              <a:t>Politecnico</a:t>
            </a:r>
            <a:r>
              <a:rPr lang="en-US" dirty="0"/>
              <a:t> di Torino, Italy, in 2011</a:t>
            </a:r>
          </a:p>
          <a:p>
            <a:pPr lvl="1"/>
            <a:r>
              <a:rPr lang="en-US" dirty="0"/>
              <a:t>Permanent researcher in France since late 2012 (INRAE)</a:t>
            </a:r>
          </a:p>
          <a:p>
            <a:pPr lvl="1"/>
            <a:r>
              <a:rPr lang="en-US" dirty="0"/>
              <a:t>Senior researcher (DR) since 2023</a:t>
            </a:r>
          </a:p>
          <a:p>
            <a:r>
              <a:rPr lang="en-US" dirty="0"/>
              <a:t>Research interests</a:t>
            </a:r>
          </a:p>
          <a:p>
            <a:pPr lvl="1"/>
            <a:r>
              <a:rPr lang="en-US" dirty="0"/>
              <a:t>Stochastic multi-objective optimization</a:t>
            </a:r>
          </a:p>
          <a:p>
            <a:pPr lvl="1"/>
            <a:r>
              <a:rPr lang="en-US" dirty="0"/>
              <a:t>Machine learning (explainable AI)</a:t>
            </a:r>
          </a:p>
          <a:p>
            <a:pPr lvl="1"/>
            <a:r>
              <a:rPr lang="en-US" dirty="0"/>
              <a:t>Biological/agri-food problems</a:t>
            </a:r>
          </a:p>
        </p:txBody>
      </p:sp>
    </p:spTree>
    <p:extLst>
      <p:ext uri="{BB962C8B-B14F-4D97-AF65-F5344CB8AC3E}">
        <p14:creationId xmlns:p14="http://schemas.microsoft.com/office/powerpoint/2010/main" val="1092667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4E9D0C-31CD-414D-9D52-0F826E9B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i="1" dirty="0"/>
              <a:t>deep learning</a:t>
            </a:r>
            <a:r>
              <a:rPr lang="en-US" dirty="0"/>
              <a:t>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9EAE10-9220-4D0D-8A1A-3576AA46D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33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F243A0-63F7-4C29-B5A3-EF108BEA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subject relevant now?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CDE297-0DB9-449C-A20F-55D7E3DD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Artificial Intelligence achieved important goals in last decade</a:t>
            </a:r>
          </a:p>
          <a:p>
            <a:pPr lvl="1"/>
            <a:r>
              <a:rPr lang="en-US" dirty="0"/>
              <a:t>Human-competitive* play in difficult games</a:t>
            </a:r>
          </a:p>
          <a:p>
            <a:pPr lvl="1"/>
            <a:r>
              <a:rPr lang="en-US" dirty="0"/>
              <a:t>Improvement in state of the art for image/video classification</a:t>
            </a:r>
          </a:p>
          <a:p>
            <a:pPr lvl="1"/>
            <a:r>
              <a:rPr lang="en-US" dirty="0"/>
              <a:t>Generation of images, text, and sound</a:t>
            </a:r>
          </a:p>
          <a:p>
            <a:r>
              <a:rPr lang="en-US" dirty="0"/>
              <a:t>Availability of data and computing (phones)</a:t>
            </a:r>
          </a:p>
          <a:p>
            <a:r>
              <a:rPr lang="en-US" dirty="0"/>
              <a:t>Attempts at commercial use of AI</a:t>
            </a:r>
          </a:p>
          <a:p>
            <a:pPr lvl="1"/>
            <a:r>
              <a:rPr lang="en-US" dirty="0"/>
              <a:t>Self-driving vehicles</a:t>
            </a:r>
          </a:p>
          <a:p>
            <a:pPr lvl="1"/>
            <a:r>
              <a:rPr lang="en-US" dirty="0"/>
              <a:t>Assistants for text and code generation</a:t>
            </a:r>
          </a:p>
          <a:p>
            <a:pPr lvl="1"/>
            <a:r>
              <a:rPr lang="en-US" dirty="0"/>
              <a:t>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2A992CC-266B-47B7-9981-292D670B1FB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62188" y="3091992"/>
            <a:ext cx="3244097" cy="32440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375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the field</a:t>
            </a:r>
          </a:p>
        </p:txBody>
      </p:sp>
      <p:sp>
        <p:nvSpPr>
          <p:cNvPr id="4" name="Flèche droite rayée 3"/>
          <p:cNvSpPr/>
          <p:nvPr/>
        </p:nvSpPr>
        <p:spPr>
          <a:xfrm>
            <a:off x="484632" y="5020056"/>
            <a:ext cx="11411712" cy="795528"/>
          </a:xfrm>
          <a:prstGeom prst="stripedRightArrow">
            <a:avLst/>
          </a:prstGeom>
          <a:gradFill flip="none" rotWithShape="1">
            <a:gsLst>
              <a:gs pos="0">
                <a:srgbClr val="FF0000"/>
              </a:gs>
              <a:gs pos="26000">
                <a:schemeClr val="accent2">
                  <a:lumMod val="75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925" y="3025302"/>
            <a:ext cx="2714017" cy="1491302"/>
          </a:xfrm>
          <a:prstGeom prst="wedgeRectCallout">
            <a:avLst>
              <a:gd name="adj1" fmla="val -32303"/>
              <a:gd name="adj2" fmla="val 10682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October 2022</a:t>
            </a:r>
          </a:p>
          <a:p>
            <a:pPr algn="ctr"/>
            <a:r>
              <a:rPr lang="en-US" sz="2800" dirty="0"/>
              <a:t>I apply to teach this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2448125" y="1737030"/>
            <a:ext cx="2714017" cy="1491302"/>
          </a:xfrm>
          <a:prstGeom prst="wedgeRectCallout">
            <a:avLst>
              <a:gd name="adj1" fmla="val -66712"/>
              <a:gd name="adj2" fmla="val 19293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November 2022</a:t>
            </a:r>
          </a:p>
          <a:p>
            <a:pPr algn="ctr"/>
            <a:r>
              <a:rPr lang="en-US" sz="2800" dirty="0" err="1"/>
              <a:t>OpenAI</a:t>
            </a:r>
            <a:r>
              <a:rPr lang="en-US" sz="2800" dirty="0"/>
              <a:t> releases </a:t>
            </a:r>
            <a:r>
              <a:rPr lang="en-US" sz="2800" dirty="0" err="1"/>
              <a:t>ChatGPT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3805133" y="3025302"/>
            <a:ext cx="2714017" cy="1491302"/>
          </a:xfrm>
          <a:prstGeom prst="wedgeRectCallout">
            <a:avLst>
              <a:gd name="adj1" fmla="val -78181"/>
              <a:gd name="adj2" fmla="val 10552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December 2022</a:t>
            </a:r>
          </a:p>
          <a:p>
            <a:pPr algn="ctr"/>
            <a:r>
              <a:rPr lang="en-US" sz="2800" dirty="0" err="1"/>
              <a:t>pytorch</a:t>
            </a:r>
            <a:r>
              <a:rPr lang="en-US" sz="2800" dirty="0"/>
              <a:t> 2.0 is announced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17044" y="1534000"/>
            <a:ext cx="3081528" cy="1491302"/>
          </a:xfrm>
          <a:prstGeom prst="wedgeRectCallout">
            <a:avLst>
              <a:gd name="adj1" fmla="val 50023"/>
              <a:gd name="adj2" fmla="val 203626"/>
            </a:avLst>
          </a:prstGeom>
          <a:solidFill>
            <a:srgbClr val="FCBAB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March 2023</a:t>
            </a:r>
          </a:p>
          <a:p>
            <a:pPr algn="ctr"/>
            <a:r>
              <a:rPr lang="en-US" sz="2800" dirty="0"/>
              <a:t>Open letter to slow down AI research</a:t>
            </a:r>
          </a:p>
        </p:txBody>
      </p:sp>
      <p:sp>
        <p:nvSpPr>
          <p:cNvPr id="9" name="Rectangle 8"/>
          <p:cNvSpPr/>
          <p:nvPr/>
        </p:nvSpPr>
        <p:spPr>
          <a:xfrm>
            <a:off x="7003915" y="3025302"/>
            <a:ext cx="4892429" cy="1491302"/>
          </a:xfrm>
          <a:prstGeom prst="wedgeRectCallout">
            <a:avLst>
              <a:gd name="adj1" fmla="val 599"/>
              <a:gd name="adj2" fmla="val 105521"/>
            </a:avLst>
          </a:prstGeom>
          <a:solidFill>
            <a:srgbClr val="F97F7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April 2023</a:t>
            </a:r>
          </a:p>
          <a:p>
            <a:pPr algn="ctr"/>
            <a:r>
              <a:rPr lang="en-US" sz="2800" dirty="0"/>
              <a:t>Experiments with autonomous agents (</a:t>
            </a:r>
            <a:r>
              <a:rPr lang="en-US" sz="2800" dirty="0" err="1"/>
              <a:t>babyAGI</a:t>
            </a:r>
            <a:r>
              <a:rPr lang="en-US" sz="2800" dirty="0"/>
              <a:t>, </a:t>
            </a:r>
            <a:r>
              <a:rPr lang="en-US" sz="2800" dirty="0" err="1"/>
              <a:t>AutoGPT</a:t>
            </a:r>
            <a:r>
              <a:rPr lang="en-US" sz="2800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4816" y="1534000"/>
            <a:ext cx="3081528" cy="1491302"/>
          </a:xfrm>
          <a:prstGeom prst="wedgeRectCallout">
            <a:avLst>
              <a:gd name="adj1" fmla="val -28019"/>
              <a:gd name="adj2" fmla="val 203013"/>
            </a:avLst>
          </a:prstGeom>
          <a:solidFill>
            <a:srgbClr val="F97F7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April 2023</a:t>
            </a:r>
          </a:p>
          <a:p>
            <a:pPr algn="ctr"/>
            <a:r>
              <a:rPr lang="en-US" sz="2800" dirty="0"/>
              <a:t>Meta releases Segment Anything</a:t>
            </a:r>
          </a:p>
        </p:txBody>
      </p:sp>
    </p:spTree>
    <p:extLst>
      <p:ext uri="{BB962C8B-B14F-4D97-AF65-F5344CB8AC3E}">
        <p14:creationId xmlns:p14="http://schemas.microsoft.com/office/powerpoint/2010/main" val="309125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the field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Large availability of open</a:t>
            </a:r>
            <a:r>
              <a:rPr lang="en-US" i="1" dirty="0"/>
              <a:t>-</a:t>
            </a:r>
            <a:r>
              <a:rPr lang="en-US" i="1" dirty="0" err="1"/>
              <a:t>ish</a:t>
            </a:r>
            <a:r>
              <a:rPr lang="en-US" dirty="0"/>
              <a:t> source tools</a:t>
            </a:r>
          </a:p>
          <a:p>
            <a:pPr lvl="1"/>
            <a:r>
              <a:rPr lang="en-US" dirty="0"/>
              <a:t>The open source movement in computer science is strong</a:t>
            </a:r>
          </a:p>
          <a:p>
            <a:pPr lvl="1"/>
            <a:r>
              <a:rPr lang="en-US" dirty="0"/>
              <a:t>It’s useful for companies to have other people use their code</a:t>
            </a:r>
          </a:p>
          <a:p>
            <a:pPr lvl="1"/>
            <a:r>
              <a:rPr lang="en-US" dirty="0"/>
              <a:t>For deep learning, it started with </a:t>
            </a:r>
            <a:r>
              <a:rPr lang="en-US" dirty="0" err="1"/>
              <a:t>Tensorflow</a:t>
            </a:r>
            <a:r>
              <a:rPr lang="en-US" dirty="0"/>
              <a:t>, 2017 (Google)</a:t>
            </a:r>
          </a:p>
          <a:p>
            <a:pPr lvl="1"/>
            <a:r>
              <a:rPr lang="en-US" dirty="0"/>
              <a:t>General Purpose Graphic Processing Units (GPGPUs)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03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the field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unreasonable amount of </a:t>
            </a:r>
            <a:r>
              <a:rPr lang="en-US" i="1" dirty="0"/>
              <a:t>enthusiasm</a:t>
            </a:r>
            <a:r>
              <a:rPr lang="en-US" dirty="0"/>
              <a:t>!</a:t>
            </a:r>
          </a:p>
          <a:p>
            <a:r>
              <a:rPr lang="en-US" dirty="0"/>
              <a:t>Why is that?</a:t>
            </a:r>
          </a:p>
          <a:p>
            <a:pPr lvl="1"/>
            <a:r>
              <a:rPr lang="en-US" dirty="0"/>
              <a:t>Competition between large companies (Microsoft, Meta, Google)</a:t>
            </a:r>
          </a:p>
          <a:p>
            <a:pPr lvl="1"/>
            <a:r>
              <a:rPr lang="en-US" dirty="0"/>
              <a:t>Tools that are relatively accessible to non-experts</a:t>
            </a:r>
          </a:p>
          <a:p>
            <a:pPr lvl="1"/>
            <a:r>
              <a:rPr lang="en-US" dirty="0"/>
              <a:t>Considerable amount of passionate practitioners</a:t>
            </a:r>
          </a:p>
          <a:p>
            <a:pPr lvl="1"/>
            <a:r>
              <a:rPr lang="en-US" dirty="0"/>
              <a:t>Communities </a:t>
            </a:r>
            <a:r>
              <a:rPr lang="en-US" i="1" dirty="0"/>
              <a:t>obsessed </a:t>
            </a:r>
            <a:r>
              <a:rPr lang="en-US" dirty="0"/>
              <a:t>with AI (existential risk, accelerationists, …)</a:t>
            </a:r>
          </a:p>
          <a:p>
            <a:pPr lvl="1"/>
            <a:r>
              <a:rPr lang="en-US" dirty="0"/>
              <a:t>Charismatic influencers (Sam Altman, Eliezer </a:t>
            </a:r>
            <a:r>
              <a:rPr lang="en-US" dirty="0" err="1"/>
              <a:t>Yudkowsky</a:t>
            </a:r>
            <a:r>
              <a:rPr lang="en-US" dirty="0"/>
              <a:t>, Yan Le </a:t>
            </a:r>
            <a:r>
              <a:rPr lang="en-US" dirty="0" err="1"/>
              <a:t>Cunn</a:t>
            </a:r>
            <a:r>
              <a:rPr lang="en-US" dirty="0"/>
              <a:t>, Gary Marcus, …)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868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</Words>
  <Application>Microsoft Office PowerPoint</Application>
  <PresentationFormat>Grand écran</PresentationFormat>
  <Paragraphs>99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NonBreakingSpaceOverride</vt:lpstr>
      <vt:lpstr>Raleway</vt:lpstr>
      <vt:lpstr>Thème Office</vt:lpstr>
      <vt:lpstr>Introduction to Deep Learning in Practice with pytorch</vt:lpstr>
      <vt:lpstr>Objective of this class</vt:lpstr>
      <vt:lpstr>Outline</vt:lpstr>
      <vt:lpstr>Who am I?</vt:lpstr>
      <vt:lpstr>What is deep learning?</vt:lpstr>
      <vt:lpstr>Why is this subject relevant now?</vt:lpstr>
      <vt:lpstr>Current state of the field</vt:lpstr>
      <vt:lpstr>Current state of the field</vt:lpstr>
      <vt:lpstr>Current state of the field</vt:lpstr>
      <vt:lpstr>Why pytorch?</vt:lpstr>
      <vt:lpstr>Why pytorch?</vt:lpstr>
      <vt:lpstr>HuggingFace? </vt:lpstr>
      <vt:lpstr>Competition</vt:lpstr>
      <vt:lpstr>Planning: what we will attempt to do</vt:lpstr>
      <vt:lpstr>Objective of this class</vt:lpstr>
      <vt:lpstr>References</vt:lpstr>
      <vt:lpstr>Take home message(s)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86</cp:revision>
  <dcterms:created xsi:type="dcterms:W3CDTF">2020-06-05T13:14:31Z</dcterms:created>
  <dcterms:modified xsi:type="dcterms:W3CDTF">2024-03-27T00:04:38Z</dcterms:modified>
</cp:coreProperties>
</file>