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1" r:id="rId8"/>
    <p:sldId id="267" r:id="rId9"/>
    <p:sldId id="276" r:id="rId10"/>
    <p:sldId id="264" r:id="rId11"/>
    <p:sldId id="270" r:id="rId12"/>
    <p:sldId id="265" r:id="rId13"/>
    <p:sldId id="268" r:id="rId14"/>
    <p:sldId id="271" r:id="rId15"/>
    <p:sldId id="272" r:id="rId16"/>
    <p:sldId id="273" r:id="rId17"/>
    <p:sldId id="275" r:id="rId18"/>
    <p:sldId id="266" r:id="rId19"/>
    <p:sldId id="274" r:id="rId20"/>
    <p:sldId id="269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an Introduction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Optimization: an introduction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TONDA, Senior </a:t>
            </a:r>
            <a:r>
              <a:rPr lang="fr-FR" dirty="0" err="1"/>
              <a:t>Researcher</a:t>
            </a:r>
            <a:r>
              <a:rPr lang="fr-FR" dirty="0"/>
              <a:t> (DR)</a:t>
            </a:r>
          </a:p>
          <a:p>
            <a:r>
              <a:rPr lang="fr-FR" i="1" dirty="0"/>
              <a:t>UMR 518 MIA-PS (</a:t>
            </a:r>
            <a:r>
              <a:rPr lang="fr-FR" i="1" dirty="0" err="1"/>
              <a:t>Applied</a:t>
            </a:r>
            <a:r>
              <a:rPr lang="fr-FR" i="1" dirty="0"/>
              <a:t> </a:t>
            </a:r>
            <a:r>
              <a:rPr lang="fr-FR" i="1" dirty="0" err="1"/>
              <a:t>Mathematics</a:t>
            </a:r>
            <a:r>
              <a:rPr lang="fr-FR" i="1" dirty="0"/>
              <a:t> and Computer Science)</a:t>
            </a:r>
            <a:br>
              <a:rPr lang="fr-FR" i="1" dirty="0"/>
            </a:br>
            <a:r>
              <a:rPr lang="fr-FR" i="1" dirty="0"/>
              <a:t>INRAE, AgroParisTech, Université Paris-Saclay</a:t>
            </a:r>
            <a:br>
              <a:rPr lang="fr-FR" i="1" dirty="0"/>
            </a:br>
            <a:r>
              <a:rPr lang="fr-FR" i="1" dirty="0"/>
              <a:t>Institut des Systèmes Complexes, Paris-Ile-de-France</a:t>
            </a:r>
          </a:p>
          <a:p>
            <a:endParaRPr lang="fr-FR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DD96B06-A81D-482F-B894-0D22873EF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853C7C0-EC84-469D-B64F-EFA27E08D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769534-0F69-4CC0-A067-824E9800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6E889B-FB4D-462B-856D-4FD3D56BAE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 we think about a few (simple) strategies to go through the search space and find the best possible point?</a:t>
            </a:r>
          </a:p>
        </p:txBody>
      </p:sp>
    </p:spTree>
    <p:extLst>
      <p:ext uri="{BB962C8B-B14F-4D97-AF65-F5344CB8AC3E}">
        <p14:creationId xmlns:p14="http://schemas.microsoft.com/office/powerpoint/2010/main" val="128273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016DB-D19B-43C1-853F-F1F5F9DDF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strategies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8DD91-0794-43F5-BF35-929C3B3E0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Exhaustive search</a:t>
            </a:r>
          </a:p>
          <a:p>
            <a:pPr lvl="1"/>
            <a:r>
              <a:rPr lang="en-US" dirty="0"/>
              <a:t>Evaluate all possible variable values in search space</a:t>
            </a:r>
          </a:p>
          <a:p>
            <a:pPr lvl="1"/>
            <a:r>
              <a:rPr lang="en-US" dirty="0"/>
              <a:t>In practice, impossible; but a systematic (grid) search could be</a:t>
            </a:r>
          </a:p>
          <a:p>
            <a:r>
              <a:rPr lang="en-US" dirty="0"/>
              <a:t>Random search</a:t>
            </a:r>
          </a:p>
          <a:p>
            <a:pPr lvl="1"/>
            <a:r>
              <a:rPr lang="en-US" dirty="0"/>
              <a:t>Randomly sample objective function in points within boundaries</a:t>
            </a:r>
          </a:p>
          <a:p>
            <a:pPr lvl="1"/>
            <a:r>
              <a:rPr lang="en-US" dirty="0"/>
              <a:t>Does not take into account the feedback from objective function</a:t>
            </a:r>
          </a:p>
          <a:p>
            <a:r>
              <a:rPr lang="en-US" dirty="0"/>
              <a:t>Greedy search</a:t>
            </a:r>
          </a:p>
          <a:p>
            <a:pPr lvl="1"/>
            <a:r>
              <a:rPr lang="en-US" dirty="0"/>
              <a:t>Start from a point, explore neighborhood and take best point</a:t>
            </a:r>
          </a:p>
          <a:p>
            <a:pPr lvl="1"/>
            <a:r>
              <a:rPr lang="en-US" dirty="0"/>
              <a:t>Keep going until no improvement is found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96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Continuous vs Discrete</a:t>
            </a:r>
          </a:p>
          <a:p>
            <a:pPr lvl="1"/>
            <a:r>
              <a:rPr lang="en-US" dirty="0"/>
              <a:t>For discrete optimization, it becomes “choose one among many”</a:t>
            </a:r>
          </a:p>
          <a:p>
            <a:pPr lvl="1"/>
            <a:r>
              <a:rPr lang="en-US" dirty="0"/>
              <a:t>Domain is “combinatorial optimization”</a:t>
            </a:r>
          </a:p>
          <a:p>
            <a:pPr lvl="1"/>
            <a:r>
              <a:rPr lang="en-US" dirty="0"/>
              <a:t>Mixed discrete/continuous problems exist; also complex structures</a:t>
            </a:r>
          </a:p>
          <a:p>
            <a:r>
              <a:rPr lang="en-US" dirty="0"/>
              <a:t>Exact vs Stochastic</a:t>
            </a:r>
          </a:p>
          <a:p>
            <a:pPr lvl="1"/>
            <a:r>
              <a:rPr lang="en-US" dirty="0"/>
              <a:t>Exact methods guarantee convergence on a global optimum</a:t>
            </a:r>
          </a:p>
          <a:p>
            <a:pPr lvl="1"/>
            <a:r>
              <a:rPr lang="en-US" dirty="0"/>
              <a:t>However, they might require too much time…</a:t>
            </a:r>
          </a:p>
          <a:p>
            <a:pPr lvl="1"/>
            <a:r>
              <a:rPr lang="en-US" dirty="0"/>
              <a:t>…or make assumptions on the objective function</a:t>
            </a:r>
          </a:p>
          <a:p>
            <a:pPr lvl="1"/>
            <a:r>
              <a:rPr lang="en-US" dirty="0"/>
              <a:t>Stochastic methods deliver reasonable solution in short(er) time…</a:t>
            </a:r>
          </a:p>
          <a:p>
            <a:pPr lvl="1"/>
            <a:r>
              <a:rPr lang="en-US" dirty="0"/>
              <a:t>…but they have no guarantees on whether it’s the global optimum</a:t>
            </a:r>
          </a:p>
        </p:txBody>
      </p:sp>
    </p:spTree>
    <p:extLst>
      <p:ext uri="{BB962C8B-B14F-4D97-AF65-F5344CB8AC3E}">
        <p14:creationId xmlns:p14="http://schemas.microsoft.com/office/powerpoint/2010/main" val="2823423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methods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Archive/Population vs No-Memory</a:t>
            </a:r>
          </a:p>
          <a:p>
            <a:pPr lvl="1"/>
            <a:r>
              <a:rPr lang="en-US" dirty="0"/>
              <a:t>Keep in memory a set of candidate solutions</a:t>
            </a:r>
          </a:p>
          <a:p>
            <a:pPr lvl="1"/>
            <a:r>
              <a:rPr lang="en-US" dirty="0"/>
              <a:t>Representing current “knowledge” of the search space</a:t>
            </a:r>
          </a:p>
          <a:p>
            <a:pPr lvl="1"/>
            <a:r>
              <a:rPr lang="en-US" dirty="0"/>
              <a:t>Use this knowledge to take decisions on next exploration</a:t>
            </a:r>
          </a:p>
          <a:p>
            <a:r>
              <a:rPr lang="en-US" dirty="0"/>
              <a:t>Single-objective vs Multi-objective</a:t>
            </a:r>
          </a:p>
          <a:p>
            <a:pPr lvl="1"/>
            <a:r>
              <a:rPr lang="en-US" dirty="0"/>
              <a:t>Conflicting objectives: improve one, deteriorate other(s)</a:t>
            </a:r>
          </a:p>
          <a:p>
            <a:pPr lvl="1"/>
            <a:r>
              <a:rPr lang="en-US" dirty="0"/>
              <a:t>Not searching for a single solution, but several compromises</a:t>
            </a:r>
          </a:p>
          <a:p>
            <a:pPr lvl="1"/>
            <a:r>
              <a:rPr lang="en-US" dirty="0"/>
              <a:t>“Many”-objective: 10 or more objectives (…)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77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5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AFAD20-0DE1-4157-BD39-702BC71C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817DE2-D8C5-47E2-BFF8-D249C242BF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87C4385-C53A-4A19-824D-09FEEA60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2" y="1423358"/>
            <a:ext cx="5625153" cy="401128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E59C227-60BA-4488-BDBB-F467A521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34448"/>
            <a:ext cx="5225229" cy="3589104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2AD2EF19-D926-410C-8A29-C8E20139CCFD}"/>
              </a:ext>
            </a:extLst>
          </p:cNvPr>
          <p:cNvSpPr/>
          <p:nvPr/>
        </p:nvSpPr>
        <p:spPr>
          <a:xfrm>
            <a:off x="8578392" y="1875934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CE8B1E10-5A16-4148-868D-6157CF464CD3}"/>
              </a:ext>
            </a:extLst>
          </p:cNvPr>
          <p:cNvSpPr/>
          <p:nvPr/>
        </p:nvSpPr>
        <p:spPr>
          <a:xfrm>
            <a:off x="8578391" y="4395030"/>
            <a:ext cx="2639505" cy="8578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4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9938-E253-451A-B795-7C85F98D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Modality</a:t>
                </a:r>
              </a:p>
              <a:p>
                <a:pPr lvl="1"/>
                <a:r>
                  <a:rPr lang="en-US" dirty="0"/>
                  <a:t>Unimodal: there is only one global optimum, find ONE solution</a:t>
                </a:r>
              </a:p>
              <a:p>
                <a:pPr lvl="1"/>
                <a:r>
                  <a:rPr lang="en-US" dirty="0"/>
                  <a:t>Multi-modal: there are multiple global optima, or local optima close in value to the global optimum</a:t>
                </a:r>
              </a:p>
              <a:p>
                <a:pPr lvl="1"/>
                <a:r>
                  <a:rPr lang="en-US" dirty="0"/>
                  <a:t>Multi-modal: we are interested in finding ALL (or more) optima</a:t>
                </a:r>
              </a:p>
              <a:p>
                <a:r>
                  <a:rPr lang="en-US" dirty="0"/>
                  <a:t>Dynamicity</a:t>
                </a:r>
              </a:p>
              <a:p>
                <a:pPr lvl="1"/>
                <a:r>
                  <a:rPr lang="en-US" dirty="0"/>
                  <a:t>Static: a regular optimization problem</a:t>
                </a:r>
              </a:p>
              <a:p>
                <a:pPr lvl="1"/>
                <a:r>
                  <a:rPr lang="en-US" dirty="0"/>
                  <a:t>Dynamic: the objective function CHANGES WITH TIME!</a:t>
                </a:r>
              </a:p>
              <a:p>
                <a:pPr lvl="1"/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3E79C10-3953-4B2E-AD58-0E4C65A761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6651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283DB-373A-4D0E-91FF-512CE166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optimization problems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B3459E1-6021-4DAD-881F-3E58918370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Computationally expensiveness of objective function</a:t>
            </a:r>
          </a:p>
          <a:p>
            <a:pPr lvl="1"/>
            <a:r>
              <a:rPr lang="en-US" dirty="0"/>
              <a:t>Not expensive: extensive sampling possible</a:t>
            </a:r>
          </a:p>
          <a:p>
            <a:pPr lvl="1"/>
            <a:r>
              <a:rPr lang="en-US" dirty="0"/>
              <a:t>Expensive: surrogate models, Bayesian optimization, store list of all solutions previously evaluated…</a:t>
            </a:r>
          </a:p>
        </p:txBody>
      </p:sp>
    </p:spTree>
    <p:extLst>
      <p:ext uri="{BB962C8B-B14F-4D97-AF65-F5344CB8AC3E}">
        <p14:creationId xmlns:p14="http://schemas.microsoft.com/office/powerpoint/2010/main" val="170467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70B0D4-FEE2-4713-B14D-600141E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applications can be weird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BDD6C9-5CA1-4F5E-9AE7-5D6FCCF398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Mix of continuous and discrete variables</a:t>
            </a:r>
          </a:p>
          <a:p>
            <a:r>
              <a:rPr lang="en-US" dirty="0"/>
              <a:t>Optimize graphs, trees, ensembles </a:t>
            </a:r>
            <a:r>
              <a:rPr lang="en-US"/>
              <a:t>of trees…</a:t>
            </a:r>
            <a:endParaRPr lang="en-US" dirty="0"/>
          </a:p>
          <a:p>
            <a:r>
              <a:rPr lang="en-US" dirty="0"/>
              <a:t>Search space can be hard to characterize</a:t>
            </a:r>
          </a:p>
          <a:p>
            <a:pPr lvl="1"/>
            <a:r>
              <a:rPr lang="en-US" dirty="0"/>
              <a:t>E.g. “optimize the shape of a car to minimize wind resistance”</a:t>
            </a:r>
          </a:p>
          <a:p>
            <a:pPr lvl="1"/>
            <a:r>
              <a:rPr lang="en-US" dirty="0"/>
              <a:t>E.g. “optimize the order of visit of a series of towns, to minimize traveling time”</a:t>
            </a:r>
          </a:p>
          <a:p>
            <a:pPr lvl="1"/>
            <a:r>
              <a:rPr lang="en-US" dirty="0"/>
              <a:t>E.g. “optimize an Assembly language program that is able to set all bits in the </a:t>
            </a:r>
            <a:r>
              <a:rPr lang="en-US" i="1" dirty="0"/>
              <a:t>ax</a:t>
            </a:r>
            <a:r>
              <a:rPr lang="en-US" dirty="0"/>
              <a:t> computer registry to zero (maximize number of bits set to zero)”</a:t>
            </a:r>
          </a:p>
        </p:txBody>
      </p:sp>
    </p:spTree>
    <p:extLst>
      <p:ext uri="{BB962C8B-B14F-4D97-AF65-F5344CB8AC3E}">
        <p14:creationId xmlns:p14="http://schemas.microsoft.com/office/powerpoint/2010/main" val="4238353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11054-157A-4EAD-92D3-024F1981B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Intended outcome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BA73617-3CAE-4848-8E24-6D82ABF35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are we doing this overview?</a:t>
            </a:r>
          </a:p>
          <a:p>
            <a:r>
              <a:rPr lang="en-US" dirty="0"/>
              <a:t>You will have optimization problems to solve</a:t>
            </a:r>
          </a:p>
          <a:p>
            <a:pPr lvl="1"/>
            <a:r>
              <a:rPr lang="en-US" dirty="0"/>
              <a:t>Identify the typology (linear, non-linear, dynamic, static…)</a:t>
            </a:r>
          </a:p>
          <a:p>
            <a:pPr lvl="1"/>
            <a:r>
              <a:rPr lang="en-US" dirty="0"/>
              <a:t>Match with the best algorithm for the problem</a:t>
            </a:r>
          </a:p>
          <a:p>
            <a:pPr lvl="1"/>
            <a:r>
              <a:rPr lang="en-US" dirty="0"/>
              <a:t>Or get some ideas on how to design an optimization algorithm</a:t>
            </a:r>
          </a:p>
          <a:p>
            <a:endParaRPr lang="en-US" dirty="0"/>
          </a:p>
          <a:p>
            <a:r>
              <a:rPr lang="en-US" dirty="0"/>
              <a:t>Very often, the best optimization algorithm is HEURISTIC</a:t>
            </a:r>
          </a:p>
          <a:p>
            <a:pPr lvl="1"/>
            <a:r>
              <a:rPr lang="en-US" dirty="0"/>
              <a:t>Heuristic is developed ad-hoc for the target problem</a:t>
            </a:r>
          </a:p>
          <a:p>
            <a:pPr lvl="1"/>
            <a:r>
              <a:rPr lang="en-US" dirty="0"/>
              <a:t>Employs domain knowledge of the problem inside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405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Vocabulary</a:t>
            </a:r>
          </a:p>
          <a:p>
            <a:r>
              <a:rPr lang="it-IT" dirty="0"/>
              <a:t>General principles</a:t>
            </a:r>
          </a:p>
          <a:p>
            <a:r>
              <a:rPr lang="it-IT" dirty="0"/>
              <a:t>Brainstorming</a:t>
            </a:r>
          </a:p>
          <a:p>
            <a:r>
              <a:rPr lang="it-IT" dirty="0"/>
              <a:t>Taxonomy (-ies)</a:t>
            </a:r>
          </a:p>
          <a:p>
            <a:r>
              <a:rPr lang="it-IT" dirty="0"/>
              <a:t>Intended outcome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</a:p>
          <a:p>
            <a:r>
              <a:rPr lang="en-US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A96BB26-2566-4FCD-B7A7-D7088AF7AF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0F1674B-81ED-4B50-9415-FDDD6DB36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5B0DFA-F2E9-4799-A7AB-1B72E829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3E95C9-2C00-44B1-8AF5-C0888E440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Objective/cost/loss/fitness function</a:t>
            </a:r>
          </a:p>
          <a:p>
            <a:pPr lvl="1"/>
            <a:r>
              <a:rPr lang="en-US" dirty="0"/>
              <a:t>Function that we aim to minimize/maximize</a:t>
            </a:r>
          </a:p>
          <a:p>
            <a:pPr lvl="1"/>
            <a:r>
              <a:rPr lang="en-US" dirty="0"/>
              <a:t>“Function” in the broadest possible sense (input, output)</a:t>
            </a:r>
          </a:p>
          <a:p>
            <a:r>
              <a:rPr lang="en-US" dirty="0"/>
              <a:t>Variables</a:t>
            </a:r>
          </a:p>
          <a:p>
            <a:pPr lvl="1"/>
            <a:r>
              <a:rPr lang="en-US" dirty="0"/>
              <a:t>Inputs of the objective function; </a:t>
            </a:r>
            <a:r>
              <a:rPr lang="en-US" i="1" dirty="0"/>
              <a:t>d</a:t>
            </a:r>
            <a:r>
              <a:rPr lang="en-US" dirty="0"/>
              <a:t> variables, </a:t>
            </a:r>
            <a:r>
              <a:rPr lang="en-US" i="1" dirty="0"/>
              <a:t>d</a:t>
            </a:r>
            <a:r>
              <a:rPr lang="en-US" dirty="0"/>
              <a:t> dimensions</a:t>
            </a:r>
          </a:p>
          <a:p>
            <a:pPr lvl="1"/>
            <a:r>
              <a:rPr lang="en-US" dirty="0"/>
              <a:t>We can control them, use them to sample the objective function</a:t>
            </a:r>
          </a:p>
          <a:p>
            <a:r>
              <a:rPr lang="en-US" dirty="0"/>
              <a:t>Search space/objective function landscape</a:t>
            </a:r>
          </a:p>
          <a:p>
            <a:pPr lvl="1"/>
            <a:r>
              <a:rPr lang="en-US" dirty="0"/>
              <a:t>All possible values of the input variables that we could test</a:t>
            </a:r>
          </a:p>
          <a:p>
            <a:pPr lvl="1"/>
            <a:r>
              <a:rPr lang="en-US" dirty="0"/>
              <a:t>Sampled to find best possible values of objective function</a:t>
            </a:r>
          </a:p>
        </p:txBody>
      </p:sp>
    </p:spTree>
    <p:extLst>
      <p:ext uri="{BB962C8B-B14F-4D97-AF65-F5344CB8AC3E}">
        <p14:creationId xmlns:p14="http://schemas.microsoft.com/office/powerpoint/2010/main" val="3830936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83990E-BAE5-45C3-BD15-49041695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F5BDF1-6761-4B14-9FBD-144FB3D91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Boundaries</a:t>
            </a:r>
          </a:p>
          <a:p>
            <a:pPr lvl="1"/>
            <a:r>
              <a:rPr lang="en-US" dirty="0"/>
              <a:t>Limits of the variables for each dimension</a:t>
            </a:r>
          </a:p>
          <a:p>
            <a:pPr lvl="1"/>
            <a:r>
              <a:rPr lang="en-US" dirty="0"/>
              <a:t>Described for each variable, independently</a:t>
            </a:r>
          </a:p>
          <a:p>
            <a:pPr lvl="1"/>
            <a:r>
              <a:rPr lang="en-US" dirty="0"/>
              <a:t>Boundaries define the limits of the search space</a:t>
            </a:r>
          </a:p>
          <a:p>
            <a:r>
              <a:rPr lang="en-US" dirty="0"/>
              <a:t>Candidate solution</a:t>
            </a:r>
          </a:p>
          <a:p>
            <a:pPr lvl="1"/>
            <a:r>
              <a:rPr lang="en-US" dirty="0"/>
              <a:t>Point in search space that could be the solution to our problem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Relationships between multiple problem variables</a:t>
            </a:r>
          </a:p>
          <a:p>
            <a:pPr lvl="1"/>
            <a:r>
              <a:rPr lang="en-US" i="1" dirty="0"/>
              <a:t>Must</a:t>
            </a:r>
            <a:r>
              <a:rPr lang="en-US" dirty="0"/>
              <a:t> be satisfied to have an acceptable solution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B53845-0C48-48D9-B3FC-B277270EC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E877C6-94E2-4584-A635-6662978883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Global optimum/optima</a:t>
            </a:r>
          </a:p>
          <a:p>
            <a:pPr lvl="1"/>
            <a:r>
              <a:rPr lang="en-US" dirty="0"/>
              <a:t>Input variables values with the best objective function value</a:t>
            </a:r>
          </a:p>
          <a:p>
            <a:pPr lvl="1"/>
            <a:r>
              <a:rPr lang="en-US" dirty="0"/>
              <a:t>Point in the search space with the best objective function value</a:t>
            </a:r>
          </a:p>
          <a:p>
            <a:pPr lvl="1"/>
            <a:r>
              <a:rPr lang="en-US" dirty="0"/>
              <a:t>There might be more than one (multi-modal function)</a:t>
            </a:r>
          </a:p>
          <a:p>
            <a:pPr lvl="1"/>
            <a:r>
              <a:rPr lang="en-US" dirty="0"/>
              <a:t>We might be satisfied with finding one, or wanting all of them</a:t>
            </a:r>
          </a:p>
        </p:txBody>
      </p:sp>
      <p:pic>
        <p:nvPicPr>
          <p:cNvPr id="1028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0885A5D5-7325-4FD3-8C74-4AE998C4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937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AF47E5-E204-4241-942B-EACA7334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Vocabulary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498756-E9D5-46FB-AFCE-AD8BD85224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Local optimum/optima</a:t>
            </a:r>
          </a:p>
          <a:p>
            <a:pPr lvl="1"/>
            <a:r>
              <a:rPr lang="en-US" dirty="0"/>
              <a:t>Point with a (relatively) high value of the objective function</a:t>
            </a:r>
          </a:p>
          <a:p>
            <a:pPr lvl="1"/>
            <a:r>
              <a:rPr lang="en-US" dirty="0"/>
              <a:t>“Surrounded” by points with worse values</a:t>
            </a:r>
          </a:p>
          <a:p>
            <a:pPr lvl="1"/>
            <a:r>
              <a:rPr lang="en-US" dirty="0"/>
              <a:t>Moving away from the point could be difficult for an algorithm</a:t>
            </a:r>
          </a:p>
          <a:p>
            <a:pPr lvl="1"/>
            <a:r>
              <a:rPr lang="en-US" dirty="0"/>
              <a:t>Generally, we don’t know if it a point is a </a:t>
            </a:r>
            <a:r>
              <a:rPr lang="en-US" i="1" dirty="0"/>
              <a:t>local</a:t>
            </a:r>
            <a:r>
              <a:rPr lang="en-US" dirty="0"/>
              <a:t> or </a:t>
            </a:r>
            <a:r>
              <a:rPr lang="en-US" b="1" dirty="0"/>
              <a:t>global</a:t>
            </a:r>
            <a:r>
              <a:rPr lang="en-US" dirty="0"/>
              <a:t> optimum</a:t>
            </a:r>
          </a:p>
          <a:p>
            <a:pPr lvl="1"/>
            <a:endParaRPr lang="en-US" dirty="0"/>
          </a:p>
        </p:txBody>
      </p:sp>
      <p:pic>
        <p:nvPicPr>
          <p:cNvPr id="4" name="Picture 4" descr="Illustration of local optimum and global optimum | Download Scientific  Diagram">
            <a:extLst>
              <a:ext uri="{FF2B5EF4-FFF2-40B4-BE49-F238E27FC236}">
                <a16:creationId xmlns:a16="http://schemas.microsoft.com/office/drawing/2014/main" id="{AF513253-C9DF-4AD2-BFBE-ACF4D29C3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515" y="3884220"/>
            <a:ext cx="3435285" cy="260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498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C7DA8-31D1-4862-9094-142D98F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4B0644-8814-472F-83EB-A3E72673A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not know much about the search space</a:t>
            </a:r>
          </a:p>
          <a:p>
            <a:pPr lvl="1"/>
            <a:r>
              <a:rPr lang="en-US" dirty="0"/>
              <a:t>Shape of the objective function (search space) is unknown</a:t>
            </a:r>
          </a:p>
          <a:p>
            <a:pPr lvl="1"/>
            <a:r>
              <a:rPr lang="en-US" dirty="0"/>
              <a:t>Mathematical formulation might not be possible</a:t>
            </a:r>
          </a:p>
          <a:p>
            <a:pPr lvl="1"/>
            <a:r>
              <a:rPr lang="en-US" dirty="0"/>
              <a:t>To optimize is </a:t>
            </a:r>
            <a:r>
              <a:rPr lang="en-US" b="1" dirty="0"/>
              <a:t>to explore the search space</a:t>
            </a:r>
            <a:r>
              <a:rPr lang="en-US" dirty="0"/>
              <a:t>, looking for optima</a:t>
            </a:r>
          </a:p>
          <a:p>
            <a:r>
              <a:rPr lang="en-US" dirty="0"/>
              <a:t>We want to explore in an </a:t>
            </a:r>
            <a:r>
              <a:rPr lang="en-US" u="sng" dirty="0"/>
              <a:t>efficient</a:t>
            </a:r>
            <a:r>
              <a:rPr lang="en-US" dirty="0"/>
              <a:t> way!</a:t>
            </a:r>
          </a:p>
          <a:p>
            <a:pPr lvl="1"/>
            <a:r>
              <a:rPr lang="en-US" dirty="0"/>
              <a:t>We cannot spend </a:t>
            </a:r>
            <a:r>
              <a:rPr lang="en-US" i="1" dirty="0"/>
              <a:t>infinite time </a:t>
            </a:r>
            <a:r>
              <a:rPr lang="en-US" dirty="0"/>
              <a:t>wandering about</a:t>
            </a:r>
          </a:p>
          <a:p>
            <a:pPr lvl="1"/>
            <a:r>
              <a:rPr lang="en-US" dirty="0"/>
              <a:t>Even a simple continuous function in one dimension has potentially </a:t>
            </a:r>
            <a:r>
              <a:rPr lang="en-US" i="1" dirty="0"/>
              <a:t>infinite points</a:t>
            </a:r>
            <a:r>
              <a:rPr lang="en-US" dirty="0"/>
              <a:t> in the search space to explore!</a:t>
            </a:r>
          </a:p>
          <a:p>
            <a:pPr lvl="1"/>
            <a:r>
              <a:rPr lang="en-US" dirty="0"/>
              <a:t>Trade-off between </a:t>
            </a:r>
            <a:r>
              <a:rPr lang="en-US" b="1" dirty="0"/>
              <a:t>quality</a:t>
            </a:r>
            <a:r>
              <a:rPr lang="en-US" dirty="0"/>
              <a:t> of solution and </a:t>
            </a:r>
            <a:r>
              <a:rPr lang="en-US" b="1" dirty="0"/>
              <a:t>time</a:t>
            </a:r>
            <a:r>
              <a:rPr lang="en-US" dirty="0"/>
              <a:t> spent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663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Minimal requirements to be able to optimize</a:t>
            </a:r>
          </a:p>
          <a:p>
            <a:pPr lvl="1"/>
            <a:r>
              <a:rPr lang="en-US" dirty="0"/>
              <a:t>Define boundaries (min and max values of points)</a:t>
            </a:r>
          </a:p>
          <a:p>
            <a:pPr lvl="1"/>
            <a:r>
              <a:rPr lang="en-US" dirty="0"/>
              <a:t>Encode a solution in a computer (e.g. list of floating point values)</a:t>
            </a:r>
          </a:p>
          <a:p>
            <a:pPr lvl="1"/>
            <a:r>
              <a:rPr lang="en-US" dirty="0"/>
              <a:t>Describe how to move in search space (e.g. move by a small </a:t>
            </a:r>
            <a:r>
              <a:rPr lang="el-GR" dirty="0"/>
              <a:t>Δ</a:t>
            </a:r>
            <a:r>
              <a:rPr lang="it-IT" dirty="0"/>
              <a:t>x in a dimension)</a:t>
            </a:r>
            <a:endParaRPr lang="en-US" dirty="0"/>
          </a:p>
        </p:txBody>
      </p:sp>
      <p:pic>
        <p:nvPicPr>
          <p:cNvPr id="2050" name="Picture 2" descr="Optimization. The three pillars of Data Science are: | by Heena Rijhwani |  Analytics Vidhya | Medium">
            <a:extLst>
              <a:ext uri="{FF2B5EF4-FFF2-40B4-BE49-F238E27FC236}">
                <a16:creationId xmlns:a16="http://schemas.microsoft.com/office/drawing/2014/main" id="{F9B24C10-5AAB-450B-8132-ACD8D9B36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1718" y="3761266"/>
            <a:ext cx="4992082" cy="23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085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25FDB9-E12E-4934-8F2F-2310B1DC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principles and assumptions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A0B92-E162-42C9-8FE0-3DEA81584E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Exploration and exploitation</a:t>
            </a:r>
          </a:p>
          <a:p>
            <a:pPr lvl="1"/>
            <a:r>
              <a:rPr lang="it-IT" dirty="0"/>
              <a:t>Assuming an iterative optimization algorithm</a:t>
            </a:r>
          </a:p>
          <a:p>
            <a:pPr lvl="1"/>
            <a:r>
              <a:rPr lang="it-IT" dirty="0"/>
              <a:t>Initially, explore the search space as much as possible</a:t>
            </a:r>
          </a:p>
          <a:p>
            <a:pPr lvl="1"/>
            <a:r>
              <a:rPr lang="en-US" dirty="0"/>
              <a:t>Then, focus on the most promising parts found</a:t>
            </a:r>
          </a:p>
          <a:p>
            <a:pPr lvl="1"/>
            <a:r>
              <a:rPr lang="en-US" dirty="0"/>
              <a:t>Switch between exploration and exploitation is hard to time</a:t>
            </a:r>
          </a:p>
        </p:txBody>
      </p:sp>
      <p:pic>
        <p:nvPicPr>
          <p:cNvPr id="4098" name="Picture 2" descr="Exploration-Exploitation Dilemma">
            <a:extLst>
              <a:ext uri="{FF2B5EF4-FFF2-40B4-BE49-F238E27FC236}">
                <a16:creationId xmlns:a16="http://schemas.microsoft.com/office/drawing/2014/main" id="{46141549-27DA-481A-9A26-62FA0CF9E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065" y="3761266"/>
            <a:ext cx="4000893" cy="2572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78071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1052</Words>
  <Application>Microsoft Office PowerPoint</Application>
  <PresentationFormat>Grand écran</PresentationFormat>
  <Paragraphs>128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Raleway</vt:lpstr>
      <vt:lpstr>Thème Office</vt:lpstr>
      <vt:lpstr>Optimization: an introduction</vt:lpstr>
      <vt:lpstr>Outline</vt:lpstr>
      <vt:lpstr>Vocabulary</vt:lpstr>
      <vt:lpstr>Vocabulary</vt:lpstr>
      <vt:lpstr>Vocabulary</vt:lpstr>
      <vt:lpstr>Vocabulary</vt:lpstr>
      <vt:lpstr>General principles and assumptions</vt:lpstr>
      <vt:lpstr>General principles and assumptions</vt:lpstr>
      <vt:lpstr>General principles and assumptions</vt:lpstr>
      <vt:lpstr>Brainstorming</vt:lpstr>
      <vt:lpstr>Simple strategies</vt:lpstr>
      <vt:lpstr>Taxonomy of optimization methods</vt:lpstr>
      <vt:lpstr>Taxonomy of optimization methods</vt:lpstr>
      <vt:lpstr>Taxonomy of optimization problems</vt:lpstr>
      <vt:lpstr>Taxonomy of optimization problems</vt:lpstr>
      <vt:lpstr>Taxonomy of optimization problems</vt:lpstr>
      <vt:lpstr>Taxonomy of optimization problems</vt:lpstr>
      <vt:lpstr>Real-world applications can be weird</vt:lpstr>
      <vt:lpstr>Intended outcome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126</cp:revision>
  <dcterms:created xsi:type="dcterms:W3CDTF">2020-06-05T13:14:31Z</dcterms:created>
  <dcterms:modified xsi:type="dcterms:W3CDTF">2023-07-05T13:13:17Z</dcterms:modified>
</cp:coreProperties>
</file>