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4" r:id="rId8"/>
    <p:sldId id="265" r:id="rId9"/>
    <p:sldId id="262" r:id="rId10"/>
    <p:sldId id="263" r:id="rId11"/>
    <p:sldId id="266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Decision trees and ensembles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Decision trees </a:t>
            </a:r>
            <a:br>
              <a:rPr lang="it-IT" sz="8000" dirty="0"/>
            </a:br>
            <a:r>
              <a:rPr lang="it-IT" sz="8000" dirty="0"/>
              <a:t>(and ensembles of)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Alberto TONDA, Senior Researcher (DR)</a:t>
            </a:r>
          </a:p>
          <a:p>
            <a:r>
              <a:rPr lang="en-US" i="1" dirty="0"/>
              <a:t>UMR 518 MIA-PS (Applied Mathematics and Computer Science)</a:t>
            </a:r>
            <a:br>
              <a:rPr lang="en-US" i="1" dirty="0"/>
            </a:br>
            <a:r>
              <a:rPr lang="en-US" i="1" dirty="0"/>
              <a:t>INRAE, </a:t>
            </a:r>
            <a:r>
              <a:rPr lang="en-US" i="1" dirty="0" err="1"/>
              <a:t>AgroParisTech</a:t>
            </a:r>
            <a:r>
              <a:rPr lang="en-US" i="1" dirty="0"/>
              <a:t>, Université Paris-</a:t>
            </a:r>
            <a:r>
              <a:rPr lang="en-US" i="1" dirty="0" err="1"/>
              <a:t>Saclay</a:t>
            </a:r>
            <a:br>
              <a:rPr lang="en-US" i="1" dirty="0"/>
            </a:br>
            <a:r>
              <a:rPr lang="en-US" i="1" dirty="0" err="1"/>
              <a:t>Institut</a:t>
            </a:r>
            <a:r>
              <a:rPr lang="en-US" i="1" dirty="0"/>
              <a:t> des </a:t>
            </a:r>
            <a:r>
              <a:rPr lang="en-US" i="1" dirty="0" err="1"/>
              <a:t>Systèmes</a:t>
            </a:r>
            <a:r>
              <a:rPr lang="en-US" i="1" dirty="0"/>
              <a:t> Complexes, Paris-Ile-de-France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  <a:p>
            <a:r>
              <a:rPr lang="en-US" dirty="0"/>
              <a:t>Yep, they are pretty terrible at predictions</a:t>
            </a:r>
          </a:p>
        </p:txBody>
      </p:sp>
    </p:spTree>
    <p:extLst>
      <p:ext uri="{BB962C8B-B14F-4D97-AF65-F5344CB8AC3E}">
        <p14:creationId xmlns:p14="http://schemas.microsoft.com/office/powerpoint/2010/main" val="85327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9E39C-A246-44B0-9160-D75E796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4F23-0A83-49FE-9182-87D70D4B9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single decision tree is a </a:t>
            </a:r>
            <a:r>
              <a:rPr lang="en-US" i="1" dirty="0"/>
              <a:t>weak predictor </a:t>
            </a:r>
          </a:p>
          <a:p>
            <a:pPr lvl="1"/>
            <a:r>
              <a:rPr lang="en-US" dirty="0"/>
              <a:t>“Performs slightly better than random guessing” (Freund &amp; </a:t>
            </a:r>
            <a:r>
              <a:rPr lang="en-US" dirty="0" err="1"/>
              <a:t>Schapire</a:t>
            </a:r>
            <a:r>
              <a:rPr lang="en-US" dirty="0"/>
              <a:t>, 1995)</a:t>
            </a:r>
          </a:p>
          <a:p>
            <a:pPr lvl="1"/>
            <a:r>
              <a:rPr lang="en-US" dirty="0"/>
              <a:t>Weak also implies </a:t>
            </a:r>
            <a:r>
              <a:rPr lang="en-US" b="1" dirty="0"/>
              <a:t>low capacity</a:t>
            </a:r>
            <a:r>
              <a:rPr lang="en-US" dirty="0"/>
              <a:t> (underfitting)</a:t>
            </a:r>
            <a:endParaRPr lang="en-US" b="1" dirty="0"/>
          </a:p>
          <a:p>
            <a:pPr lvl="1"/>
            <a:r>
              <a:rPr lang="en-US" dirty="0"/>
              <a:t>…but then we don’t have to worry too much about overfitting!</a:t>
            </a:r>
          </a:p>
          <a:p>
            <a:r>
              <a:rPr lang="en-US" dirty="0"/>
              <a:t>What if use an ensemble of trees?</a:t>
            </a:r>
          </a:p>
          <a:p>
            <a:pPr lvl="1"/>
            <a:r>
              <a:rPr lang="en-US" dirty="0"/>
              <a:t>They can collectively vote for a class (majority vote)</a:t>
            </a:r>
          </a:p>
          <a:p>
            <a:pPr lvl="1"/>
            <a:r>
              <a:rPr lang="en-US" dirty="0"/>
              <a:t>Or just average their prediction in the case of regression</a:t>
            </a:r>
          </a:p>
          <a:p>
            <a:pPr lvl="1"/>
            <a:r>
              <a:rPr lang="en-US" dirty="0"/>
              <a:t>But algorithm is deterministic, how do we create </a:t>
            </a:r>
            <a:r>
              <a:rPr lang="en-US" i="1" dirty="0"/>
              <a:t>different trees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138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DCDCD-E96C-4365-85C2-C87FE58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DC8DF-85F6-4C20-BE1D-63AF664A8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Randomly “hide” some features and samples</a:t>
            </a:r>
          </a:p>
          <a:p>
            <a:pPr lvl="1"/>
            <a:r>
              <a:rPr lang="en-US" dirty="0"/>
              <a:t>Each tree only sees a part of the training data</a:t>
            </a:r>
          </a:p>
          <a:p>
            <a:pPr lvl="1"/>
            <a:r>
              <a:rPr lang="en-US" dirty="0"/>
              <a:t>All trees are generated in parallel</a:t>
            </a:r>
          </a:p>
          <a:p>
            <a:pPr lvl="1"/>
            <a:r>
              <a:rPr lang="en-US" dirty="0"/>
              <a:t>Number of trees is hyperparameter (plus all of CART)</a:t>
            </a:r>
          </a:p>
          <a:p>
            <a:pPr lvl="1"/>
            <a:r>
              <a:rPr lang="en-US" dirty="0"/>
              <a:t>The more trees, the more capacity</a:t>
            </a:r>
          </a:p>
        </p:txBody>
      </p:sp>
    </p:spTree>
    <p:extLst>
      <p:ext uri="{BB962C8B-B14F-4D97-AF65-F5344CB8AC3E}">
        <p14:creationId xmlns:p14="http://schemas.microsoft.com/office/powerpoint/2010/main" val="36103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1C86-AFA5-42CE-AD45-4644B073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DA5B8-5A26-42CD-8B49-8B5A9E3F5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Iterative algorithm for the creation of trees</a:t>
            </a:r>
          </a:p>
          <a:p>
            <a:pPr lvl="1"/>
            <a:r>
              <a:rPr lang="en-US" dirty="0"/>
              <a:t>Set a same weight for all samples in training set</a:t>
            </a:r>
          </a:p>
          <a:p>
            <a:pPr lvl="1"/>
            <a:r>
              <a:rPr lang="en-US" dirty="0"/>
              <a:t>Creates first tree using all the training data</a:t>
            </a:r>
          </a:p>
          <a:p>
            <a:pPr lvl="1"/>
            <a:r>
              <a:rPr lang="en-US" dirty="0"/>
              <a:t>Then, evaluates performance</a:t>
            </a:r>
          </a:p>
          <a:p>
            <a:pPr lvl="1"/>
            <a:r>
              <a:rPr lang="en-US" dirty="0"/>
              <a:t>Increases weight of samples where first tree performed badly</a:t>
            </a:r>
          </a:p>
          <a:p>
            <a:pPr lvl="1"/>
            <a:r>
              <a:rPr lang="en-US" dirty="0"/>
              <a:t>Lowers weight of samples where first tree performed well</a:t>
            </a:r>
          </a:p>
          <a:p>
            <a:pPr lvl="1"/>
            <a:r>
              <a:rPr lang="en-US" dirty="0"/>
              <a:t>Creates a new tree, using new weights</a:t>
            </a:r>
          </a:p>
          <a:p>
            <a:pPr lvl="1"/>
            <a:r>
              <a:rPr lang="en-US" dirty="0"/>
              <a:t>Evaluates </a:t>
            </a:r>
            <a:r>
              <a:rPr lang="en-US" dirty="0" err="1"/>
              <a:t>first+second</a:t>
            </a:r>
            <a:r>
              <a:rPr lang="en-US" dirty="0"/>
              <a:t> tree</a:t>
            </a:r>
          </a:p>
          <a:p>
            <a:pPr lvl="1"/>
            <a:r>
              <a:rPr lang="en-US" dirty="0"/>
              <a:t>Alters the weights depending on performance</a:t>
            </a:r>
          </a:p>
          <a:p>
            <a:pPr lvl="1"/>
            <a:r>
              <a:rPr lang="en-US" dirty="0"/>
              <a:t>Creates a third tree…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99CE3-D117-45A3-991C-EB63727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951432-CAA0-46EB-8526-2849518C2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ensembles perform well on </a:t>
            </a:r>
            <a:r>
              <a:rPr lang="en-US" b="1" dirty="0"/>
              <a:t>tabular data</a:t>
            </a:r>
          </a:p>
          <a:p>
            <a:r>
              <a:rPr lang="en-US" dirty="0"/>
              <a:t>Win most Kaggle challenges</a:t>
            </a:r>
          </a:p>
          <a:p>
            <a:r>
              <a:rPr lang="en-US" dirty="0"/>
              <a:t>Between a few and a lot of hyperparameters</a:t>
            </a:r>
          </a:p>
        </p:txBody>
      </p:sp>
      <p:pic>
        <p:nvPicPr>
          <p:cNvPr id="4" name="Picture 2" descr="Risultati immagini per apes together strong">
            <a:extLst>
              <a:ext uri="{FF2B5EF4-FFF2-40B4-BE49-F238E27FC236}">
                <a16:creationId xmlns:a16="http://schemas.microsoft.com/office/drawing/2014/main" id="{A4E056BB-8D90-4F13-BA82-B17AC4A7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7" y="3346603"/>
            <a:ext cx="4289425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D1940F-FF11-4F77-B420-64FA46179B4C}"/>
              </a:ext>
            </a:extLst>
          </p:cNvPr>
          <p:cNvCxnSpPr/>
          <p:nvPr/>
        </p:nvCxnSpPr>
        <p:spPr>
          <a:xfrm>
            <a:off x="7227887" y="5733732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8E8471B-7839-41E9-B908-333F897CF683}"/>
              </a:ext>
            </a:extLst>
          </p:cNvPr>
          <p:cNvSpPr txBox="1"/>
          <p:nvPr/>
        </p:nvSpPr>
        <p:spPr>
          <a:xfrm>
            <a:off x="6313487" y="534721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Weak predictors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Picture 2" descr="Risultati immagini per kaggle">
            <a:extLst>
              <a:ext uri="{FF2B5EF4-FFF2-40B4-BE49-F238E27FC236}">
                <a16:creationId xmlns:a16="http://schemas.microsoft.com/office/drawing/2014/main" id="{D1C11A33-360E-4DAA-94D5-8DDD39370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r="20842"/>
          <a:stretch/>
        </p:blipFill>
        <p:spPr bwMode="auto">
          <a:xfrm>
            <a:off x="2438400" y="3346603"/>
            <a:ext cx="3505200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8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Decision trees</a:t>
            </a:r>
          </a:p>
          <a:p>
            <a:r>
              <a:rPr lang="it-IT" dirty="0"/>
              <a:t>Classification and regression trees</a:t>
            </a:r>
          </a:p>
          <a:p>
            <a:r>
              <a:rPr lang="it-IT" dirty="0"/>
              <a:t>Optimization algorithm</a:t>
            </a:r>
          </a:p>
          <a:p>
            <a:r>
              <a:rPr lang="it-IT" dirty="0"/>
              <a:t>Ensembles</a:t>
            </a:r>
          </a:p>
          <a:p>
            <a:r>
              <a:rPr lang="it-IT" dirty="0"/>
              <a:t>Random forest</a:t>
            </a:r>
          </a:p>
          <a:p>
            <a:r>
              <a:rPr lang="it-IT" dirty="0"/>
              <a:t>Boosting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0C5F-601C-455C-88F7-9E87D4F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BD289-9762-4C27-BC9B-B1A5B36A7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trees are one of the simplest kinds of AI algorithms</a:t>
            </a:r>
          </a:p>
          <a:p>
            <a:pPr lvl="1"/>
            <a:r>
              <a:rPr lang="en-US" i="1" dirty="0"/>
              <a:t>Easy to read* </a:t>
            </a:r>
            <a:r>
              <a:rPr lang="en-US" dirty="0"/>
              <a:t>for humans, we can follow the decision process</a:t>
            </a:r>
          </a:p>
          <a:p>
            <a:pPr lvl="1"/>
            <a:r>
              <a:rPr lang="en-US" dirty="0"/>
              <a:t>Can be hand-crafted! Encode expertise</a:t>
            </a:r>
          </a:p>
          <a:p>
            <a:pPr lvl="1"/>
            <a:r>
              <a:rPr lang="en-US" dirty="0"/>
              <a:t>Or created from data (ML)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for small trees</a:t>
            </a:r>
          </a:p>
        </p:txBody>
      </p:sp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8B8E9BBF-DB3A-4017-A30B-C5AA552A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77" y="2758440"/>
            <a:ext cx="5307284" cy="33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trees: leaves are CLASSES</a:t>
            </a:r>
          </a:p>
          <a:p>
            <a:pPr lvl="1"/>
            <a:r>
              <a:rPr lang="en-US" dirty="0"/>
              <a:t>Assign a sample to a “category”</a:t>
            </a:r>
          </a:p>
          <a:p>
            <a:pPr lvl="1"/>
            <a:r>
              <a:rPr lang="en-US" dirty="0"/>
              <a:t>For each job offer, should I accept</a:t>
            </a:r>
            <a:br>
              <a:rPr lang="en-US" dirty="0"/>
            </a:br>
            <a:r>
              <a:rPr lang="en-US" dirty="0"/>
              <a:t>or decline it?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D57C71-3DBC-4847-948E-7DF48168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"/>
          <a:stretch/>
        </p:blipFill>
        <p:spPr>
          <a:xfrm>
            <a:off x="6221691" y="2069044"/>
            <a:ext cx="5088766" cy="42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075" y="3033237"/>
            <a:ext cx="4524757" cy="34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Regression trees: leaves are VALUES</a:t>
                </a:r>
              </a:p>
              <a:p>
                <a:pPr lvl="1"/>
                <a:r>
                  <a:rPr lang="en-US" dirty="0"/>
                  <a:t>Hypothesis: function can be approximated by linear segments</a:t>
                </a:r>
              </a:p>
              <a:p>
                <a:pPr lvl="1"/>
                <a:r>
                  <a:rPr lang="en-US" dirty="0"/>
                  <a:t>Each leaf is in the form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 floating-point value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4F0D2C3E-D527-4B34-8353-98F617D3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74" y="2747526"/>
            <a:ext cx="5604151" cy="37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C2703-15D3-4A7B-884A-2B7625C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B9881-2780-4239-9366-93B2A23F2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guess the optimization algorithm used for CARTs?</a:t>
            </a:r>
          </a:p>
        </p:txBody>
      </p:sp>
    </p:spTree>
    <p:extLst>
      <p:ext uri="{BB962C8B-B14F-4D97-AF65-F5344CB8AC3E}">
        <p14:creationId xmlns:p14="http://schemas.microsoft.com/office/powerpoint/2010/main" val="45968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6A83A-DDA0-4227-BE75-CF928CD3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DBBB01-1412-4E82-B582-3989857DA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788652" cy="4675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</a:t>
            </a:r>
            <a:r>
              <a:rPr lang="en-US" i="1" dirty="0"/>
              <a:t>greedy</a:t>
            </a:r>
            <a:r>
              <a:rPr lang="en-US" dirty="0"/>
              <a:t>!</a:t>
            </a:r>
          </a:p>
          <a:p>
            <a:r>
              <a:rPr lang="en-US" dirty="0"/>
              <a:t>Every time it needs to create a</a:t>
            </a:r>
            <a:br>
              <a:rPr lang="en-US" dirty="0"/>
            </a:br>
            <a:r>
              <a:rPr lang="en-US" dirty="0"/>
              <a:t>split, it finds the feature (or</a:t>
            </a:r>
            <a:br>
              <a:rPr lang="en-US" dirty="0"/>
            </a:br>
            <a:r>
              <a:rPr lang="en-US" dirty="0"/>
              <a:t>attribute) that best divides</a:t>
            </a:r>
            <a:br>
              <a:rPr lang="en-US" dirty="0"/>
            </a:br>
            <a:r>
              <a:rPr lang="en-US" dirty="0"/>
              <a:t>the remaining data into groups</a:t>
            </a:r>
          </a:p>
          <a:p>
            <a:r>
              <a:rPr lang="en-US" dirty="0"/>
              <a:t>Quality is measured by </a:t>
            </a:r>
            <a:r>
              <a:rPr lang="en-US" b="1" dirty="0"/>
              <a:t>purity</a:t>
            </a:r>
            <a:br>
              <a:rPr lang="en-US" dirty="0"/>
            </a:br>
            <a:r>
              <a:rPr lang="en-US" dirty="0"/>
              <a:t>(samples belonging to the same</a:t>
            </a:r>
            <a:br>
              <a:rPr lang="en-US" dirty="0"/>
            </a:br>
            <a:r>
              <a:rPr lang="en-US" dirty="0"/>
              <a:t>class) or </a:t>
            </a:r>
            <a:r>
              <a:rPr lang="en-US" b="1" dirty="0"/>
              <a:t>mean squared error</a:t>
            </a:r>
          </a:p>
          <a:p>
            <a:r>
              <a:rPr lang="en-US" dirty="0"/>
              <a:t>Leaves are </a:t>
            </a:r>
            <a:r>
              <a:rPr lang="en-US" b="1" dirty="0"/>
              <a:t>majority class</a:t>
            </a:r>
            <a:r>
              <a:rPr lang="en-US" dirty="0"/>
              <a:t> or </a:t>
            </a:r>
            <a:r>
              <a:rPr lang="en-US" b="1" dirty="0"/>
              <a:t>mean value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F8C46-054B-4AB8-AA05-8410777A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52" y="1470503"/>
            <a:ext cx="4972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6" y="3127506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Several hyperparameters</a:t>
            </a:r>
          </a:p>
          <a:p>
            <a:pPr lvl="1"/>
            <a:r>
              <a:rPr lang="it-IT" dirty="0"/>
              <a:t>Maximum depth of the tree</a:t>
            </a:r>
          </a:p>
          <a:p>
            <a:pPr lvl="1"/>
            <a:r>
              <a:rPr lang="it-IT" dirty="0"/>
              <a:t>Type of criterion used to evaluate purity of the splits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AE442-AF90-4E21-B501-2AB9ECB6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084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9AADA6-C472-4211-9F5C-ACF3D1FC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42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79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Grand écran</PresentationFormat>
  <Paragraphs>79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Raleway</vt:lpstr>
      <vt:lpstr>Thème Office</vt:lpstr>
      <vt:lpstr>Decision trees  (and ensembles of)</vt:lpstr>
      <vt:lpstr>Outline</vt:lpstr>
      <vt:lpstr>Decision trees</vt:lpstr>
      <vt:lpstr>Decision trees</vt:lpstr>
      <vt:lpstr>Decision trees</vt:lpstr>
      <vt:lpstr>Decision trees: optimization algorithm</vt:lpstr>
      <vt:lpstr>Decision trees: optimization algorithm</vt:lpstr>
      <vt:lpstr>Decision trees</vt:lpstr>
      <vt:lpstr>Decision trees</vt:lpstr>
      <vt:lpstr>Decision trees</vt:lpstr>
      <vt:lpstr>Ensembles</vt:lpstr>
      <vt:lpstr>Random forest</vt:lpstr>
      <vt:lpstr>Boosting</vt:lpstr>
      <vt:lpstr>Ensembles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85</cp:revision>
  <dcterms:created xsi:type="dcterms:W3CDTF">2020-06-05T13:14:31Z</dcterms:created>
  <dcterms:modified xsi:type="dcterms:W3CDTF">2023-07-11T21:23:19Z</dcterms:modified>
</cp:coreProperties>
</file>