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 there is also an evaluation called “confidence”,</a:t>
            </a:r>
            <a:r>
              <a:rPr lang="en-US" baseline="0" dirty="0" smtClean="0"/>
              <a:t> that tells you how confident algorithm A is in its own prediction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adversarial-example-researc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persondoesnotexi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Generative Adversarial (Networks)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</a:t>
            </a:r>
            <a:r>
              <a:rPr lang="en-US" dirty="0"/>
              <a:t>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GAML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</a:t>
            </a:r>
            <a:r>
              <a:rPr lang="en-US" i="1" dirty="0"/>
              <a:t>Pixel Attack for Fooling Deep Neural </a:t>
            </a:r>
            <a:r>
              <a:rPr lang="en-US" i="1" dirty="0" smtClean="0"/>
              <a:t>Networks</a:t>
            </a:r>
            <a:r>
              <a:rPr lang="en-US" dirty="0" smtClean="0"/>
              <a:t>, </a:t>
            </a:r>
            <a:r>
              <a:rPr lang="fr-FR" dirty="0"/>
              <a:t>Su, </a:t>
            </a:r>
            <a:r>
              <a:rPr lang="fr-FR" dirty="0" err="1"/>
              <a:t>Vasconcellos</a:t>
            </a:r>
            <a:r>
              <a:rPr lang="fr-FR" dirty="0"/>
              <a:t> Vargas, </a:t>
            </a:r>
            <a:r>
              <a:rPr lang="fr-FR" dirty="0" err="1"/>
              <a:t>Sakurai</a:t>
            </a:r>
            <a:r>
              <a:rPr lang="fr-FR" dirty="0"/>
              <a:t> (2019</a:t>
            </a:r>
            <a:r>
              <a:rPr lang="fr-FR" dirty="0" smtClean="0"/>
              <a:t>)</a:t>
            </a:r>
          </a:p>
          <a:p>
            <a:r>
              <a:rPr lang="it-IT" i="1" dirty="0" smtClean="0"/>
              <a:t>Universal Rules for Fooling Deep Neural Networks based Text Classification</a:t>
            </a:r>
            <a:r>
              <a:rPr lang="it-IT" dirty="0"/>
              <a:t> </a:t>
            </a:r>
            <a:r>
              <a:rPr lang="it-IT" dirty="0" smtClean="0"/>
              <a:t>(2019)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2324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Generative Adversarial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Motivation: understanding/robustness</a:t>
            </a:r>
          </a:p>
          <a:p>
            <a:pPr lvl="1"/>
            <a:r>
              <a:rPr lang="it-IT" dirty="0" smtClean="0"/>
              <a:t>ML models are often black boxes</a:t>
            </a:r>
          </a:p>
          <a:p>
            <a:pPr lvl="1"/>
            <a:r>
              <a:rPr lang="it-IT" dirty="0" smtClean="0"/>
              <a:t>Where does it go wrong? Why?</a:t>
            </a:r>
          </a:p>
          <a:p>
            <a:pPr lvl="1"/>
            <a:r>
              <a:rPr lang="it-IT" dirty="0" smtClean="0"/>
              <a:t>Samples with errors can be injected in training</a:t>
            </a:r>
            <a:endParaRPr lang="it-IT" dirty="0"/>
          </a:p>
          <a:p>
            <a:r>
              <a:rPr lang="it-IT" dirty="0" smtClean="0"/>
              <a:t>Solution: create «errors»</a:t>
            </a:r>
          </a:p>
          <a:p>
            <a:pPr lvl="1"/>
            <a:r>
              <a:rPr lang="it-IT" dirty="0" smtClean="0"/>
              <a:t>Generate samples that will be misclassified</a:t>
            </a:r>
          </a:p>
          <a:p>
            <a:pPr lvl="1"/>
            <a:r>
              <a:rPr lang="it-IT" dirty="0" smtClean="0"/>
              <a:t>Analyze their characteristics</a:t>
            </a:r>
          </a:p>
          <a:p>
            <a:pPr lvl="1"/>
            <a:r>
              <a:rPr lang="it-IT" dirty="0" smtClean="0"/>
              <a:t>Feed them back into the input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9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smtClean="0"/>
              <a:t>Two ML algorithms “against” each other</a:t>
            </a:r>
          </a:p>
          <a:p>
            <a:pPr lvl="1"/>
            <a:r>
              <a:rPr lang="en-US" dirty="0" smtClean="0"/>
              <a:t>“A” is trained on real data</a:t>
            </a:r>
          </a:p>
          <a:p>
            <a:pPr lvl="1"/>
            <a:r>
              <a:rPr lang="en-US" dirty="0" smtClean="0"/>
              <a:t>“B” is creating new data samples to make “A” fail</a:t>
            </a:r>
          </a:p>
          <a:p>
            <a:pPr lvl="1"/>
            <a:r>
              <a:rPr lang="en-US" dirty="0" smtClean="0"/>
              <a:t>“B” </a:t>
            </a:r>
            <a:r>
              <a:rPr lang="en-US" dirty="0" smtClean="0"/>
              <a:t>may contain human </a:t>
            </a:r>
            <a:r>
              <a:rPr lang="en-US" dirty="0" smtClean="0"/>
              <a:t>expertise</a:t>
            </a:r>
          </a:p>
        </p:txBody>
      </p:sp>
      <p:sp>
        <p:nvSpPr>
          <p:cNvPr id="7" name="Flèche gauche 6"/>
          <p:cNvSpPr/>
          <p:nvPr/>
        </p:nvSpPr>
        <p:spPr>
          <a:xfrm>
            <a:off x="3151632" y="4207765"/>
            <a:ext cx="2410968" cy="6858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SAMPLE</a:t>
            </a:r>
            <a:endParaRPr lang="en-US" dirty="0"/>
          </a:p>
        </p:txBody>
      </p:sp>
      <p:sp>
        <p:nvSpPr>
          <p:cNvPr id="9" name="Flèche droite 8"/>
          <p:cNvSpPr/>
          <p:nvPr/>
        </p:nvSpPr>
        <p:spPr>
          <a:xfrm>
            <a:off x="2819400" y="4817364"/>
            <a:ext cx="2499360" cy="685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5824729"/>
            <a:ext cx="3429000" cy="609600"/>
          </a:xfrm>
          <a:prstGeom prst="wedgeRectCallout">
            <a:avLst>
              <a:gd name="adj1" fmla="val -41100"/>
              <a:gd name="adj2" fmla="val -144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 IS MORE COMPLEX THAN JUST PREDICTED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080419"/>
            <a:ext cx="2057400" cy="1729581"/>
          </a:xfrm>
          <a:prstGeom prst="wedgeRectCallout">
            <a:avLst>
              <a:gd name="adj1" fmla="val 23676"/>
              <a:gd name="adj2" fmla="val 889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pic>
        <p:nvPicPr>
          <p:cNvPr id="2050" name="Picture 2" descr="Risultati immagini per pan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2209800"/>
            <a:ext cx="190023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4600" y="2080419"/>
            <a:ext cx="2057400" cy="1729581"/>
          </a:xfrm>
          <a:prstGeom prst="wedgeRectCallout">
            <a:avLst>
              <a:gd name="adj1" fmla="val -51435"/>
              <a:gd name="adj2" fmla="val 836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isultati immagini per gibb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000" y="2182368"/>
            <a:ext cx="1752600" cy="15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1780032"/>
            <a:ext cx="1219200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1780032"/>
            <a:ext cx="1219200" cy="353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GIBBON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41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6019800" y="2080419"/>
            <a:ext cx="3048000" cy="1729581"/>
          </a:xfrm>
          <a:prstGeom prst="wedgeRectCallout">
            <a:avLst>
              <a:gd name="adj1" fmla="val -30333"/>
              <a:gd name="adj2" fmla="val 841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ONLY APPLY </a:t>
            </a:r>
            <a:r>
              <a:rPr lang="en-US" i="1" dirty="0" smtClean="0"/>
              <a:t>SMALL</a:t>
            </a:r>
            <a:r>
              <a:rPr lang="en-US" dirty="0" smtClean="0"/>
              <a:t> MODIFICATIONS TO IMAGES, SO THAT A HUMAN WOULD STILL RECOGNIZE THEM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2080419"/>
            <a:ext cx="5715000" cy="1729581"/>
          </a:xfrm>
          <a:prstGeom prst="wedgeRectCallout">
            <a:avLst>
              <a:gd name="adj1" fmla="val 46367"/>
              <a:gd name="adj2" fmla="val 799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Risultati immagini per adversarial machine learn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6"/>
          <a:stretch/>
        </p:blipFill>
        <p:spPr bwMode="auto">
          <a:xfrm>
            <a:off x="116195" y="2185193"/>
            <a:ext cx="5598805" cy="15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pic>
        <p:nvPicPr>
          <p:cNvPr id="5122" name="Picture 2" descr="Risultati immagini per adversari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61" y="2514600"/>
            <a:ext cx="72432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6482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46482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100" y="5225534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hlinkClick r:id="rId3"/>
              </a:rPr>
              <a:t>https://openai.com/blog/adversarial-example-research/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674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Generative Adversarial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36682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isultati immagini per adversari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38324"/>
            <a:ext cx="76485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599" y="1318419"/>
            <a:ext cx="4876800" cy="563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Robust Physical-World Attacks on Deep Learning Models: https://arxiv.org/pdf/1707.08945.pdf</a:t>
            </a:r>
          </a:p>
        </p:txBody>
      </p:sp>
    </p:spTree>
    <p:extLst>
      <p:ext uri="{BB962C8B-B14F-4D97-AF65-F5344CB8AC3E}">
        <p14:creationId xmlns:p14="http://schemas.microsoft.com/office/powerpoint/2010/main" val="876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This Person Does Not Exist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Website for generation «fake» faces</a:t>
            </a:r>
          </a:p>
          <a:p>
            <a:pPr lvl="1"/>
            <a:r>
              <a:rPr lang="it-IT" dirty="0" smtClean="0"/>
              <a:t>Generative Adversarial Network</a:t>
            </a:r>
          </a:p>
          <a:p>
            <a:pPr lvl="1"/>
            <a:r>
              <a:rPr lang="it-IT" dirty="0" smtClean="0"/>
              <a:t>Trained on high-resolution images</a:t>
            </a:r>
          </a:p>
          <a:p>
            <a:pPr lvl="1"/>
            <a:r>
              <a:rPr lang="it-IT" dirty="0" smtClean="0"/>
              <a:t>Very convicing, sometimes slight aberrations</a:t>
            </a:r>
            <a:endParaRPr lang="it-IT" dirty="0" smtClean="0"/>
          </a:p>
          <a:p>
            <a:endParaRPr lang="it-IT" dirty="0"/>
          </a:p>
          <a:p>
            <a:pPr marL="0" indent="0" algn="ctr">
              <a:buNone/>
            </a:pPr>
            <a:r>
              <a:rPr lang="fr-FR" sz="4000" dirty="0" smtClean="0">
                <a:hlinkClick r:id="rId2"/>
              </a:rPr>
              <a:t>https</a:t>
            </a:r>
            <a:r>
              <a:rPr lang="fr-FR" sz="4000" dirty="0">
                <a:hlinkClick r:id="rId2"/>
              </a:rPr>
              <a:t>://thispersondoesnotexist.com/</a:t>
            </a:r>
            <a:endParaRPr lang="fr-FR" sz="4000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375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250</Words>
  <Application>Microsoft Office PowerPoint</Application>
  <PresentationFormat>Affichage à l'écran (4:3)</PresentationFormat>
  <Paragraphs>48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Generative Adversarial (Networks)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This Person Does Not Exist</vt:lpstr>
      <vt:lpstr>Evolutionary GAML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357</cp:revision>
  <dcterms:created xsi:type="dcterms:W3CDTF">2006-08-16T00:00:00Z</dcterms:created>
  <dcterms:modified xsi:type="dcterms:W3CDTF">2019-11-28T17:04:07Z</dcterms:modified>
</cp:coreProperties>
</file>