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70" r:id="rId3"/>
    <p:sldId id="302" r:id="rId4"/>
    <p:sldId id="262" r:id="rId5"/>
    <p:sldId id="265" r:id="rId6"/>
    <p:sldId id="266" r:id="rId7"/>
    <p:sldId id="267" r:id="rId8"/>
    <p:sldId id="268" r:id="rId9"/>
    <p:sldId id="269" r:id="rId10"/>
    <p:sldId id="272" r:id="rId11"/>
    <p:sldId id="271" r:id="rId12"/>
    <p:sldId id="273" r:id="rId13"/>
    <p:sldId id="281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2" r:id="rId22"/>
    <p:sldId id="295" r:id="rId23"/>
    <p:sldId id="283" r:id="rId24"/>
    <p:sldId id="285" r:id="rId25"/>
    <p:sldId id="286" r:id="rId26"/>
    <p:sldId id="306" r:id="rId27"/>
    <p:sldId id="307" r:id="rId28"/>
    <p:sldId id="288" r:id="rId29"/>
    <p:sldId id="289" r:id="rId30"/>
    <p:sldId id="310" r:id="rId31"/>
    <p:sldId id="320" r:id="rId32"/>
    <p:sldId id="290" r:id="rId33"/>
    <p:sldId id="291" r:id="rId34"/>
    <p:sldId id="292" r:id="rId35"/>
    <p:sldId id="308" r:id="rId36"/>
    <p:sldId id="293" r:id="rId37"/>
    <p:sldId id="294" r:id="rId38"/>
    <p:sldId id="299" r:id="rId39"/>
    <p:sldId id="303" r:id="rId40"/>
    <p:sldId id="304" r:id="rId41"/>
    <p:sldId id="305" r:id="rId42"/>
    <p:sldId id="298" r:id="rId43"/>
    <p:sldId id="297" r:id="rId44"/>
    <p:sldId id="313" r:id="rId45"/>
    <p:sldId id="314" r:id="rId46"/>
    <p:sldId id="315" r:id="rId47"/>
    <p:sldId id="311" r:id="rId48"/>
    <p:sldId id="301" r:id="rId49"/>
    <p:sldId id="316" r:id="rId50"/>
    <p:sldId id="287" r:id="rId51"/>
    <p:sldId id="296" r:id="rId52"/>
    <p:sldId id="300" r:id="rId53"/>
    <p:sldId id="264" r:id="rId54"/>
    <p:sldId id="309" r:id="rId55"/>
    <p:sldId id="312" r:id="rId56"/>
    <p:sldId id="284" r:id="rId57"/>
    <p:sldId id="318" r:id="rId58"/>
    <p:sldId id="321" r:id="rId59"/>
    <p:sldId id="319" r:id="rId60"/>
    <p:sldId id="322" r:id="rId61"/>
    <p:sldId id="323" r:id="rId62"/>
    <p:sldId id="324" r:id="rId63"/>
    <p:sldId id="325" r:id="rId64"/>
    <p:sldId id="326" r:id="rId65"/>
    <p:sldId id="263" r:id="rId66"/>
    <p:sldId id="31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We will focus more</a:t>
            </a:r>
            <a:r>
              <a:rPr lang="it-IT" baseline="0" dirty="0" smtClean="0"/>
              <a:t> on the issues, because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should we use it?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4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introducing this nonlinearity, you</a:t>
            </a:r>
            <a:r>
              <a:rPr lang="en-US" baseline="0" dirty="0" smtClean="0"/>
              <a:t> are able to tackle (in principle) any kind of function. The weights of each node are learned through the backpropagation algorithm and variations of gradient descent.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9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system learns by optimizing the weights </a:t>
            </a:r>
            <a:r>
              <a:rPr lang="en-US" dirty="0" err="1" smtClean="0"/>
              <a:t>w_i</a:t>
            </a:r>
            <a:r>
              <a:rPr lang="en-US" baseline="0" dirty="0" smtClean="0"/>
              <a:t> inside each node. Broadly speaking, during the training phase first you perform a forward propagation, then you compute the difference with respect to the known values of the outputs, and then you try to </a:t>
            </a:r>
            <a:r>
              <a:rPr lang="en-US" baseline="0" dirty="0" err="1" smtClean="0"/>
              <a:t>backpropagate</a:t>
            </a:r>
            <a:r>
              <a:rPr lang="en-US" baseline="0" dirty="0" smtClean="0"/>
              <a:t> the needed modification to move the predicted values close to the known values. This procedure is usually performed using gradient descent techniques, with a lot of variations on the theme.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77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How many of you are PhD students?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5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want to create a model; you want to get information from the data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9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Machine learning,</a:t>
            </a:r>
            <a:r>
              <a:rPr lang="it-IT" baseline="0" dirty="0" smtClean="0"/>
              <a:t> at its core, it’s very simple. The complex part is in the details of each algorithm.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5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70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2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Lots of content stolen from</a:t>
            </a:r>
            <a:r>
              <a:rPr lang="it-IT" baseline="0" dirty="0" smtClean="0"/>
              <a:t> an online tutorial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62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</a:t>
            </a:r>
            <a:r>
              <a:rPr lang="en-US" baseline="0" dirty="0" smtClean="0"/>
              <a:t> the issue is that the training algorithm will recognize people with long hair as women; it will fail in the case of Hanson :-D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19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 Italy, the</a:t>
            </a:r>
            <a:r>
              <a:rPr lang="it-IT" baseline="0" dirty="0" smtClean="0"/>
              <a:t> communist party in the 70s used to say: «Choose Communism, 500 million Chinese people cannot be all wrong!»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bertotonda/teach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nutonian.com/download/eureqa-desktop-downloa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INRA(E),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ML Taxonomy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Supervised ML (labeled training data)</a:t>
            </a:r>
          </a:p>
          <a:p>
            <a:pPr lvl="1"/>
            <a:r>
              <a:rPr lang="it-IT" dirty="0" smtClean="0"/>
              <a:t>Classification, Regression</a:t>
            </a:r>
          </a:p>
          <a:p>
            <a:r>
              <a:rPr lang="it-IT" dirty="0" smtClean="0"/>
              <a:t>Unsupervised ML (unlabeled data)</a:t>
            </a:r>
          </a:p>
          <a:p>
            <a:pPr lvl="1"/>
            <a:r>
              <a:rPr lang="it-IT" dirty="0" smtClean="0"/>
              <a:t>Clustering, Dimensionality Reduction</a:t>
            </a:r>
          </a:p>
          <a:p>
            <a:r>
              <a:rPr lang="it-IT" dirty="0" smtClean="0"/>
              <a:t>Reinforcement Learning (agent behavior)</a:t>
            </a:r>
          </a:p>
          <a:p>
            <a:pPr lvl="1"/>
            <a:r>
              <a:rPr lang="it-IT" dirty="0" smtClean="0"/>
              <a:t>Lots of recent popularity</a:t>
            </a:r>
          </a:p>
          <a:p>
            <a:pPr lvl="1"/>
            <a:r>
              <a:rPr lang="it-IT" dirty="0" smtClean="0"/>
              <a:t>AlphaGo, AlphaZero (Google stuff)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987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Is ML a Buzzword?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Yes.</a:t>
            </a:r>
          </a:p>
          <a:p>
            <a:r>
              <a:rPr lang="it-IT" dirty="0" smtClean="0"/>
              <a:t>However, it’s also a POWERFUL concept</a:t>
            </a:r>
          </a:p>
          <a:p>
            <a:pPr lvl="1"/>
            <a:r>
              <a:rPr lang="it-IT" dirty="0" smtClean="0"/>
              <a:t>Extremely different algorithms can be compared</a:t>
            </a:r>
          </a:p>
          <a:p>
            <a:pPr lvl="1"/>
            <a:r>
              <a:rPr lang="it-IT" dirty="0" smtClean="0"/>
              <a:t>Linear regression, deep learning, random forest...</a:t>
            </a:r>
          </a:p>
          <a:p>
            <a:pPr lvl="1"/>
            <a:r>
              <a:rPr lang="it-IT" dirty="0" smtClean="0"/>
              <a:t>Use the same metrics for everything!</a:t>
            </a:r>
            <a:endParaRPr lang="fr-FR" dirty="0"/>
          </a:p>
        </p:txBody>
      </p:sp>
      <p:pic>
        <p:nvPicPr>
          <p:cNvPr id="2050" name="Picture 2" descr="Risultati immagini per research buzzwo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419600"/>
            <a:ext cx="4105275" cy="200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49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(Supervised) ML Terminology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5" r="28704" b="23968"/>
          <a:stretch/>
        </p:blipFill>
        <p:spPr bwMode="auto">
          <a:xfrm>
            <a:off x="1752600" y="2895600"/>
            <a:ext cx="586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ccolade ouvrante 4"/>
          <p:cNvSpPr/>
          <p:nvPr/>
        </p:nvSpPr>
        <p:spPr>
          <a:xfrm>
            <a:off x="1143000" y="2895600"/>
            <a:ext cx="457200" cy="22860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 rot="5400000">
            <a:off x="4648200" y="-167481"/>
            <a:ext cx="457200" cy="54864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3581400" y="1762344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FEATURES, X</a:t>
            </a:r>
            <a:endParaRPr lang="fr-FR" sz="3200" dirty="0"/>
          </a:p>
        </p:txBody>
      </p:sp>
      <p:sp>
        <p:nvSpPr>
          <p:cNvPr id="8" name="ZoneTexte 7"/>
          <p:cNvSpPr txBox="1"/>
          <p:nvPr/>
        </p:nvSpPr>
        <p:spPr>
          <a:xfrm rot="16200000">
            <a:off x="-429547" y="3746212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SAMPLES</a:t>
            </a:r>
            <a:endParaRPr lang="fr-FR" sz="3200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 flipV="1">
            <a:off x="1600200" y="2347119"/>
            <a:ext cx="381000" cy="54848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28600" y="1762344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 smtClean="0"/>
              <a:t>LABEL, TARGET, y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2319529" y="5562600"/>
            <a:ext cx="511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 smtClean="0"/>
              <a:t>Predictive model </a:t>
            </a:r>
            <a:r>
              <a:rPr lang="it-IT" sz="3600" i="1" dirty="0" smtClean="0"/>
              <a:t>f</a:t>
            </a:r>
            <a:r>
              <a:rPr lang="it-IT" sz="3600" dirty="0" smtClean="0"/>
              <a:t>: y = </a:t>
            </a:r>
            <a:r>
              <a:rPr lang="it-IT" sz="3600" i="1" dirty="0" smtClean="0"/>
              <a:t>f</a:t>
            </a:r>
            <a:r>
              <a:rPr lang="it-IT" sz="3600" dirty="0" smtClean="0"/>
              <a:t>(X)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14277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(Supervised) ML Terminology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Anything that can be transformed into numbers can be a feature!</a:t>
            </a:r>
          </a:p>
          <a:p>
            <a:pPr lvl="1"/>
            <a:r>
              <a:rPr lang="it-IT" dirty="0" smtClean="0"/>
              <a:t>Pixels? Yes! (values R,G,B in 0-255)</a:t>
            </a:r>
          </a:p>
          <a:p>
            <a:pPr lvl="1"/>
            <a:r>
              <a:rPr lang="it-IT" dirty="0" smtClean="0"/>
              <a:t>Sound? Yes! (analyzed as time series)</a:t>
            </a:r>
          </a:p>
          <a:p>
            <a:pPr lvl="1"/>
            <a:r>
              <a:rPr lang="it-IT" dirty="0" smtClean="0"/>
              <a:t>Written words? Yes! (Natural Language Processing is a huge part of ML, use dirty tricks)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23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Samples associated to discrete labels (classes)</a:t>
            </a:r>
          </a:p>
          <a:p>
            <a:r>
              <a:rPr lang="it-IT" dirty="0" smtClean="0"/>
              <a:t>Association is based on features</a:t>
            </a:r>
          </a:p>
          <a:p>
            <a:r>
              <a:rPr lang="it-IT" dirty="0" smtClean="0"/>
              <a:t>Ok, but HOW? -&gt; </a:t>
            </a:r>
            <a:r>
              <a:rPr lang="it-IT" b="1" dirty="0" smtClean="0"/>
              <a:t>Decision boundaries</a:t>
            </a:r>
          </a:p>
          <a:p>
            <a:r>
              <a:rPr lang="it-IT" dirty="0" smtClean="0"/>
              <a:t>Classifiers will find decision boundaries</a:t>
            </a:r>
          </a:p>
          <a:p>
            <a:pPr lvl="1"/>
            <a:r>
              <a:rPr lang="it-IT" dirty="0" smtClean="0"/>
              <a:t>Explicitly (equation of a hypersurface)</a:t>
            </a:r>
          </a:p>
          <a:p>
            <a:pPr lvl="1"/>
            <a:r>
              <a:rPr lang="it-IT" dirty="0" smtClean="0"/>
              <a:t>Implicitly (similar to «if x</a:t>
            </a:r>
            <a:r>
              <a:rPr lang="it-IT" baseline="-25000" dirty="0" smtClean="0"/>
              <a:t>1</a:t>
            </a:r>
            <a:r>
              <a:rPr lang="it-IT" dirty="0" smtClean="0"/>
              <a:t>&gt;2.4 and x</a:t>
            </a:r>
            <a:r>
              <a:rPr lang="it-IT" baseline="-25000" dirty="0" smtClean="0"/>
              <a:t>2</a:t>
            </a:r>
            <a:r>
              <a:rPr lang="it-IT" dirty="0" smtClean="0"/>
              <a:t>&lt;0.1, then C»)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895350"/>
            <a:ext cx="7452360" cy="558927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Picking Flowers</a:t>
            </a:r>
            <a:endParaRPr lang="en-US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11173" r="1257" b="8380"/>
          <a:stretch/>
        </p:blipFill>
        <p:spPr>
          <a:xfrm>
            <a:off x="2819400" y="2209800"/>
            <a:ext cx="5985934" cy="274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89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895350"/>
            <a:ext cx="7452360" cy="558927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Picking Flowers</a:t>
            </a:r>
            <a:endParaRPr lang="en-US" b="1" dirty="0"/>
          </a:p>
        </p:txBody>
      </p:sp>
      <p:cxnSp>
        <p:nvCxnSpPr>
          <p:cNvPr id="6" name="Connecteur droit 5"/>
          <p:cNvCxnSpPr/>
          <p:nvPr/>
        </p:nvCxnSpPr>
        <p:spPr>
          <a:xfrm flipV="1">
            <a:off x="1028700" y="4419600"/>
            <a:ext cx="7086600" cy="609600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029200" y="3352800"/>
            <a:ext cx="3962400" cy="533400"/>
          </a:xfrm>
          <a:prstGeom prst="wedgeRectCallout">
            <a:avLst>
              <a:gd name="adj1" fmla="val -58166"/>
              <a:gd name="adj2" fmla="val 196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 = x * </a:t>
            </a:r>
            <a:r>
              <a:rPr lang="en-US" b="1" dirty="0" smtClean="0"/>
              <a:t>m</a:t>
            </a:r>
            <a:r>
              <a:rPr lang="en-US" dirty="0" smtClean="0"/>
              <a:t> + </a:t>
            </a:r>
            <a:r>
              <a:rPr lang="en-US" b="1" dirty="0" smtClean="0"/>
              <a:t>k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3352800"/>
            <a:ext cx="3962400" cy="533400"/>
          </a:xfrm>
          <a:prstGeom prst="wedgeRectCallout">
            <a:avLst>
              <a:gd name="adj1" fmla="val -58166"/>
              <a:gd name="adj2" fmla="val 196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(Petal width) = (Petal length) * </a:t>
            </a:r>
            <a:r>
              <a:rPr lang="en-US" b="1" dirty="0" smtClean="0"/>
              <a:t>m</a:t>
            </a:r>
            <a:r>
              <a:rPr lang="en-US" dirty="0" smtClean="0"/>
              <a:t> + </a:t>
            </a:r>
            <a:r>
              <a:rPr lang="en-US" b="1" dirty="0" smtClean="0"/>
              <a:t>k</a:t>
            </a:r>
          </a:p>
        </p:txBody>
      </p:sp>
      <p:sp>
        <p:nvSpPr>
          <p:cNvPr id="10" name="Ellipse 9"/>
          <p:cNvSpPr/>
          <p:nvPr/>
        </p:nvSpPr>
        <p:spPr>
          <a:xfrm>
            <a:off x="3810000" y="4876800"/>
            <a:ext cx="152400" cy="15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029200" y="5029200"/>
            <a:ext cx="3962400" cy="533400"/>
          </a:xfrm>
          <a:prstGeom prst="wedgeRectCallout">
            <a:avLst>
              <a:gd name="adj1" fmla="val -76397"/>
              <a:gd name="adj2" fmla="val -5921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Unknown flower: use line to </a:t>
            </a:r>
            <a:r>
              <a:rPr lang="en-US" i="1" dirty="0" smtClean="0"/>
              <a:t>decide</a:t>
            </a:r>
            <a:endParaRPr lang="en-US" b="1" i="1" dirty="0" smtClean="0"/>
          </a:p>
        </p:txBody>
      </p:sp>
    </p:spTree>
    <p:extLst>
      <p:ext uri="{BB962C8B-B14F-4D97-AF65-F5344CB8AC3E}">
        <p14:creationId xmlns:p14="http://schemas.microsoft.com/office/powerpoint/2010/main" val="323796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895350"/>
            <a:ext cx="7452360" cy="558927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Picking Flowers</a:t>
            </a:r>
            <a:endParaRPr lang="en-US" b="1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1028700" y="4343400"/>
            <a:ext cx="7086600" cy="609600"/>
          </a:xfrm>
          <a:prstGeom prst="line">
            <a:avLst/>
          </a:prstGeom>
          <a:ln w="476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rme libre 2"/>
          <p:cNvSpPr/>
          <p:nvPr/>
        </p:nvSpPr>
        <p:spPr>
          <a:xfrm>
            <a:off x="1524000" y="1563624"/>
            <a:ext cx="6696456" cy="2724912"/>
          </a:xfrm>
          <a:custGeom>
            <a:avLst/>
            <a:gdLst>
              <a:gd name="connsiteX0" fmla="*/ 0 w 6537960"/>
              <a:gd name="connsiteY0" fmla="*/ 2724912 h 2724912"/>
              <a:gd name="connsiteX1" fmla="*/ 36576 w 6537960"/>
              <a:gd name="connsiteY1" fmla="*/ 2679192 h 2724912"/>
              <a:gd name="connsiteX2" fmla="*/ 64008 w 6537960"/>
              <a:gd name="connsiteY2" fmla="*/ 2660904 h 2724912"/>
              <a:gd name="connsiteX3" fmla="*/ 137160 w 6537960"/>
              <a:gd name="connsiteY3" fmla="*/ 2578608 h 2724912"/>
              <a:gd name="connsiteX4" fmla="*/ 192024 w 6537960"/>
              <a:gd name="connsiteY4" fmla="*/ 2542032 h 2724912"/>
              <a:gd name="connsiteX5" fmla="*/ 219456 w 6537960"/>
              <a:gd name="connsiteY5" fmla="*/ 2532888 h 2724912"/>
              <a:gd name="connsiteX6" fmla="*/ 283464 w 6537960"/>
              <a:gd name="connsiteY6" fmla="*/ 2496312 h 2724912"/>
              <a:gd name="connsiteX7" fmla="*/ 320040 w 6537960"/>
              <a:gd name="connsiteY7" fmla="*/ 2468880 h 2724912"/>
              <a:gd name="connsiteX8" fmla="*/ 356616 w 6537960"/>
              <a:gd name="connsiteY8" fmla="*/ 2432304 h 2724912"/>
              <a:gd name="connsiteX9" fmla="*/ 420624 w 6537960"/>
              <a:gd name="connsiteY9" fmla="*/ 2395728 h 2724912"/>
              <a:gd name="connsiteX10" fmla="*/ 475488 w 6537960"/>
              <a:gd name="connsiteY10" fmla="*/ 2359152 h 2724912"/>
              <a:gd name="connsiteX11" fmla="*/ 512064 w 6537960"/>
              <a:gd name="connsiteY11" fmla="*/ 2331720 h 2724912"/>
              <a:gd name="connsiteX12" fmla="*/ 548640 w 6537960"/>
              <a:gd name="connsiteY12" fmla="*/ 2313432 h 2724912"/>
              <a:gd name="connsiteX13" fmla="*/ 612648 w 6537960"/>
              <a:gd name="connsiteY13" fmla="*/ 2276856 h 2724912"/>
              <a:gd name="connsiteX14" fmla="*/ 704088 w 6537960"/>
              <a:gd name="connsiteY14" fmla="*/ 2231136 h 2724912"/>
              <a:gd name="connsiteX15" fmla="*/ 777240 w 6537960"/>
              <a:gd name="connsiteY15" fmla="*/ 2194560 h 2724912"/>
              <a:gd name="connsiteX16" fmla="*/ 804672 w 6537960"/>
              <a:gd name="connsiteY16" fmla="*/ 2176272 h 2724912"/>
              <a:gd name="connsiteX17" fmla="*/ 832104 w 6537960"/>
              <a:gd name="connsiteY17" fmla="*/ 2167128 h 2724912"/>
              <a:gd name="connsiteX18" fmla="*/ 896112 w 6537960"/>
              <a:gd name="connsiteY18" fmla="*/ 2121408 h 2724912"/>
              <a:gd name="connsiteX19" fmla="*/ 960120 w 6537960"/>
              <a:gd name="connsiteY19" fmla="*/ 2103120 h 2724912"/>
              <a:gd name="connsiteX20" fmla="*/ 987552 w 6537960"/>
              <a:gd name="connsiteY20" fmla="*/ 2075688 h 2724912"/>
              <a:gd name="connsiteX21" fmla="*/ 1042416 w 6537960"/>
              <a:gd name="connsiteY21" fmla="*/ 2048256 h 2724912"/>
              <a:gd name="connsiteX22" fmla="*/ 1069848 w 6537960"/>
              <a:gd name="connsiteY22" fmla="*/ 2020824 h 2724912"/>
              <a:gd name="connsiteX23" fmla="*/ 1097280 w 6537960"/>
              <a:gd name="connsiteY23" fmla="*/ 2011680 h 2724912"/>
              <a:gd name="connsiteX24" fmla="*/ 1197864 w 6537960"/>
              <a:gd name="connsiteY24" fmla="*/ 1965960 h 2724912"/>
              <a:gd name="connsiteX25" fmla="*/ 1225296 w 6537960"/>
              <a:gd name="connsiteY25" fmla="*/ 1938528 h 2724912"/>
              <a:gd name="connsiteX26" fmla="*/ 1252728 w 6537960"/>
              <a:gd name="connsiteY26" fmla="*/ 1929384 h 2724912"/>
              <a:gd name="connsiteX27" fmla="*/ 1289304 w 6537960"/>
              <a:gd name="connsiteY27" fmla="*/ 1911096 h 2724912"/>
              <a:gd name="connsiteX28" fmla="*/ 1335024 w 6537960"/>
              <a:gd name="connsiteY28" fmla="*/ 1883664 h 2724912"/>
              <a:gd name="connsiteX29" fmla="*/ 1362456 w 6537960"/>
              <a:gd name="connsiteY29" fmla="*/ 1865376 h 2724912"/>
              <a:gd name="connsiteX30" fmla="*/ 1389888 w 6537960"/>
              <a:gd name="connsiteY30" fmla="*/ 1856232 h 2724912"/>
              <a:gd name="connsiteX31" fmla="*/ 1444752 w 6537960"/>
              <a:gd name="connsiteY31" fmla="*/ 1819656 h 2724912"/>
              <a:gd name="connsiteX32" fmla="*/ 1517904 w 6537960"/>
              <a:gd name="connsiteY32" fmla="*/ 1792224 h 2724912"/>
              <a:gd name="connsiteX33" fmla="*/ 1545336 w 6537960"/>
              <a:gd name="connsiteY33" fmla="*/ 1783080 h 2724912"/>
              <a:gd name="connsiteX34" fmla="*/ 1591056 w 6537960"/>
              <a:gd name="connsiteY34" fmla="*/ 1755648 h 2724912"/>
              <a:gd name="connsiteX35" fmla="*/ 1618488 w 6537960"/>
              <a:gd name="connsiteY35" fmla="*/ 1746504 h 2724912"/>
              <a:gd name="connsiteX36" fmla="*/ 1645920 w 6537960"/>
              <a:gd name="connsiteY36" fmla="*/ 1728216 h 2724912"/>
              <a:gd name="connsiteX37" fmla="*/ 1709928 w 6537960"/>
              <a:gd name="connsiteY37" fmla="*/ 1709928 h 2724912"/>
              <a:gd name="connsiteX38" fmla="*/ 1764792 w 6537960"/>
              <a:gd name="connsiteY38" fmla="*/ 1691640 h 2724912"/>
              <a:gd name="connsiteX39" fmla="*/ 1801368 w 6537960"/>
              <a:gd name="connsiteY39" fmla="*/ 1673352 h 2724912"/>
              <a:gd name="connsiteX40" fmla="*/ 1837944 w 6537960"/>
              <a:gd name="connsiteY40" fmla="*/ 1664208 h 2724912"/>
              <a:gd name="connsiteX41" fmla="*/ 1911096 w 6537960"/>
              <a:gd name="connsiteY41" fmla="*/ 1627632 h 2724912"/>
              <a:gd name="connsiteX42" fmla="*/ 2002536 w 6537960"/>
              <a:gd name="connsiteY42" fmla="*/ 1609344 h 2724912"/>
              <a:gd name="connsiteX43" fmla="*/ 2057400 w 6537960"/>
              <a:gd name="connsiteY43" fmla="*/ 1591056 h 2724912"/>
              <a:gd name="connsiteX44" fmla="*/ 2157984 w 6537960"/>
              <a:gd name="connsiteY44" fmla="*/ 1572768 h 2724912"/>
              <a:gd name="connsiteX45" fmla="*/ 2340864 w 6537960"/>
              <a:gd name="connsiteY45" fmla="*/ 1581912 h 2724912"/>
              <a:gd name="connsiteX46" fmla="*/ 2368296 w 6537960"/>
              <a:gd name="connsiteY46" fmla="*/ 1591056 h 2724912"/>
              <a:gd name="connsiteX47" fmla="*/ 2459736 w 6537960"/>
              <a:gd name="connsiteY47" fmla="*/ 1600200 h 2724912"/>
              <a:gd name="connsiteX48" fmla="*/ 2633472 w 6537960"/>
              <a:gd name="connsiteY48" fmla="*/ 1591056 h 2724912"/>
              <a:gd name="connsiteX49" fmla="*/ 2688336 w 6537960"/>
              <a:gd name="connsiteY49" fmla="*/ 1572768 h 2724912"/>
              <a:gd name="connsiteX50" fmla="*/ 2862072 w 6537960"/>
              <a:gd name="connsiteY50" fmla="*/ 1581912 h 2724912"/>
              <a:gd name="connsiteX51" fmla="*/ 2898648 w 6537960"/>
              <a:gd name="connsiteY51" fmla="*/ 1591056 h 2724912"/>
              <a:gd name="connsiteX52" fmla="*/ 3630168 w 6537960"/>
              <a:gd name="connsiteY52" fmla="*/ 1581912 h 2724912"/>
              <a:gd name="connsiteX53" fmla="*/ 3721608 w 6537960"/>
              <a:gd name="connsiteY53" fmla="*/ 1554480 h 2724912"/>
              <a:gd name="connsiteX54" fmla="*/ 3749040 w 6537960"/>
              <a:gd name="connsiteY54" fmla="*/ 1545336 h 2724912"/>
              <a:gd name="connsiteX55" fmla="*/ 3794760 w 6537960"/>
              <a:gd name="connsiteY55" fmla="*/ 1536192 h 2724912"/>
              <a:gd name="connsiteX56" fmla="*/ 3895344 w 6537960"/>
              <a:gd name="connsiteY56" fmla="*/ 1517904 h 2724912"/>
              <a:gd name="connsiteX57" fmla="*/ 3931920 w 6537960"/>
              <a:gd name="connsiteY57" fmla="*/ 1508760 h 2724912"/>
              <a:gd name="connsiteX58" fmla="*/ 4005072 w 6537960"/>
              <a:gd name="connsiteY58" fmla="*/ 1490472 h 2724912"/>
              <a:gd name="connsiteX59" fmla="*/ 4078224 w 6537960"/>
              <a:gd name="connsiteY59" fmla="*/ 1453896 h 2724912"/>
              <a:gd name="connsiteX60" fmla="*/ 4133088 w 6537960"/>
              <a:gd name="connsiteY60" fmla="*/ 1426464 h 2724912"/>
              <a:gd name="connsiteX61" fmla="*/ 4261104 w 6537960"/>
              <a:gd name="connsiteY61" fmla="*/ 1389888 h 2724912"/>
              <a:gd name="connsiteX62" fmla="*/ 4379976 w 6537960"/>
              <a:gd name="connsiteY62" fmla="*/ 1325880 h 2724912"/>
              <a:gd name="connsiteX63" fmla="*/ 4434840 w 6537960"/>
              <a:gd name="connsiteY63" fmla="*/ 1307592 h 2724912"/>
              <a:gd name="connsiteX64" fmla="*/ 4480560 w 6537960"/>
              <a:gd name="connsiteY64" fmla="*/ 1280160 h 2724912"/>
              <a:gd name="connsiteX65" fmla="*/ 4590288 w 6537960"/>
              <a:gd name="connsiteY65" fmla="*/ 1243584 h 2724912"/>
              <a:gd name="connsiteX66" fmla="*/ 4636008 w 6537960"/>
              <a:gd name="connsiteY66" fmla="*/ 1225296 h 2724912"/>
              <a:gd name="connsiteX67" fmla="*/ 4663440 w 6537960"/>
              <a:gd name="connsiteY67" fmla="*/ 1216152 h 2724912"/>
              <a:gd name="connsiteX68" fmla="*/ 4718304 w 6537960"/>
              <a:gd name="connsiteY68" fmla="*/ 1179576 h 2724912"/>
              <a:gd name="connsiteX69" fmla="*/ 4818888 w 6537960"/>
              <a:gd name="connsiteY69" fmla="*/ 1143000 h 2724912"/>
              <a:gd name="connsiteX70" fmla="*/ 4864608 w 6537960"/>
              <a:gd name="connsiteY70" fmla="*/ 1106424 h 2724912"/>
              <a:gd name="connsiteX71" fmla="*/ 4901184 w 6537960"/>
              <a:gd name="connsiteY71" fmla="*/ 1097280 h 2724912"/>
              <a:gd name="connsiteX72" fmla="*/ 4946904 w 6537960"/>
              <a:gd name="connsiteY72" fmla="*/ 1078992 h 2724912"/>
              <a:gd name="connsiteX73" fmla="*/ 5001768 w 6537960"/>
              <a:gd name="connsiteY73" fmla="*/ 1042416 h 2724912"/>
              <a:gd name="connsiteX74" fmla="*/ 5093208 w 6537960"/>
              <a:gd name="connsiteY74" fmla="*/ 1005840 h 2724912"/>
              <a:gd name="connsiteX75" fmla="*/ 5120640 w 6537960"/>
              <a:gd name="connsiteY75" fmla="*/ 996696 h 2724912"/>
              <a:gd name="connsiteX76" fmla="*/ 5148072 w 6537960"/>
              <a:gd name="connsiteY76" fmla="*/ 978408 h 2724912"/>
              <a:gd name="connsiteX77" fmla="*/ 5175504 w 6537960"/>
              <a:gd name="connsiteY77" fmla="*/ 969264 h 2724912"/>
              <a:gd name="connsiteX78" fmla="*/ 5202936 w 6537960"/>
              <a:gd name="connsiteY78" fmla="*/ 950976 h 2724912"/>
              <a:gd name="connsiteX79" fmla="*/ 5230368 w 6537960"/>
              <a:gd name="connsiteY79" fmla="*/ 941832 h 2724912"/>
              <a:gd name="connsiteX80" fmla="*/ 5266944 w 6537960"/>
              <a:gd name="connsiteY80" fmla="*/ 923544 h 2724912"/>
              <a:gd name="connsiteX81" fmla="*/ 5294376 w 6537960"/>
              <a:gd name="connsiteY81" fmla="*/ 914400 h 2724912"/>
              <a:gd name="connsiteX82" fmla="*/ 5376672 w 6537960"/>
              <a:gd name="connsiteY82" fmla="*/ 859536 h 2724912"/>
              <a:gd name="connsiteX83" fmla="*/ 5431536 w 6537960"/>
              <a:gd name="connsiteY83" fmla="*/ 822960 h 2724912"/>
              <a:gd name="connsiteX84" fmla="*/ 5541264 w 6537960"/>
              <a:gd name="connsiteY84" fmla="*/ 749808 h 2724912"/>
              <a:gd name="connsiteX85" fmla="*/ 5568696 w 6537960"/>
              <a:gd name="connsiteY85" fmla="*/ 731520 h 2724912"/>
              <a:gd name="connsiteX86" fmla="*/ 5596128 w 6537960"/>
              <a:gd name="connsiteY86" fmla="*/ 713232 h 2724912"/>
              <a:gd name="connsiteX87" fmla="*/ 5641848 w 6537960"/>
              <a:gd name="connsiteY87" fmla="*/ 685800 h 2724912"/>
              <a:gd name="connsiteX88" fmla="*/ 5696712 w 6537960"/>
              <a:gd name="connsiteY88" fmla="*/ 649224 h 2724912"/>
              <a:gd name="connsiteX89" fmla="*/ 5724144 w 6537960"/>
              <a:gd name="connsiteY89" fmla="*/ 630936 h 2724912"/>
              <a:gd name="connsiteX90" fmla="*/ 5769864 w 6537960"/>
              <a:gd name="connsiteY90" fmla="*/ 603504 h 2724912"/>
              <a:gd name="connsiteX91" fmla="*/ 5861304 w 6537960"/>
              <a:gd name="connsiteY91" fmla="*/ 566928 h 2724912"/>
              <a:gd name="connsiteX92" fmla="*/ 5888736 w 6537960"/>
              <a:gd name="connsiteY92" fmla="*/ 539496 h 2724912"/>
              <a:gd name="connsiteX93" fmla="*/ 5943600 w 6537960"/>
              <a:gd name="connsiteY93" fmla="*/ 502920 h 2724912"/>
              <a:gd name="connsiteX94" fmla="*/ 5971032 w 6537960"/>
              <a:gd name="connsiteY94" fmla="*/ 484632 h 2724912"/>
              <a:gd name="connsiteX95" fmla="*/ 6053328 w 6537960"/>
              <a:gd name="connsiteY95" fmla="*/ 429768 h 2724912"/>
              <a:gd name="connsiteX96" fmla="*/ 6080760 w 6537960"/>
              <a:gd name="connsiteY96" fmla="*/ 411480 h 2724912"/>
              <a:gd name="connsiteX97" fmla="*/ 6117336 w 6537960"/>
              <a:gd name="connsiteY97" fmla="*/ 393192 h 2724912"/>
              <a:gd name="connsiteX98" fmla="*/ 6208776 w 6537960"/>
              <a:gd name="connsiteY98" fmla="*/ 292608 h 2724912"/>
              <a:gd name="connsiteX99" fmla="*/ 6236208 w 6537960"/>
              <a:gd name="connsiteY99" fmla="*/ 283464 h 2724912"/>
              <a:gd name="connsiteX100" fmla="*/ 6300216 w 6537960"/>
              <a:gd name="connsiteY100" fmla="*/ 210312 h 2724912"/>
              <a:gd name="connsiteX101" fmla="*/ 6327648 w 6537960"/>
              <a:gd name="connsiteY101" fmla="*/ 173736 h 2724912"/>
              <a:gd name="connsiteX102" fmla="*/ 6373368 w 6537960"/>
              <a:gd name="connsiteY102" fmla="*/ 137160 h 2724912"/>
              <a:gd name="connsiteX103" fmla="*/ 6400800 w 6537960"/>
              <a:gd name="connsiteY103" fmla="*/ 109728 h 2724912"/>
              <a:gd name="connsiteX104" fmla="*/ 6428232 w 6537960"/>
              <a:gd name="connsiteY104" fmla="*/ 91440 h 2724912"/>
              <a:gd name="connsiteX105" fmla="*/ 6464808 w 6537960"/>
              <a:gd name="connsiteY105" fmla="*/ 54864 h 2724912"/>
              <a:gd name="connsiteX106" fmla="*/ 6501384 w 6537960"/>
              <a:gd name="connsiteY106" fmla="*/ 27432 h 2724912"/>
              <a:gd name="connsiteX107" fmla="*/ 6537960 w 6537960"/>
              <a:gd name="connsiteY107" fmla="*/ 0 h 272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6537960" h="2724912">
                <a:moveTo>
                  <a:pt x="0" y="2724912"/>
                </a:moveTo>
                <a:cubicBezTo>
                  <a:pt x="12192" y="2709672"/>
                  <a:pt x="22776" y="2692992"/>
                  <a:pt x="36576" y="2679192"/>
                </a:cubicBezTo>
                <a:cubicBezTo>
                  <a:pt x="44347" y="2671421"/>
                  <a:pt x="56237" y="2668675"/>
                  <a:pt x="64008" y="2660904"/>
                </a:cubicBezTo>
                <a:cubicBezTo>
                  <a:pt x="118979" y="2605933"/>
                  <a:pt x="21958" y="2655409"/>
                  <a:pt x="137160" y="2578608"/>
                </a:cubicBezTo>
                <a:cubicBezTo>
                  <a:pt x="155448" y="2566416"/>
                  <a:pt x="171172" y="2548983"/>
                  <a:pt x="192024" y="2542032"/>
                </a:cubicBezTo>
                <a:cubicBezTo>
                  <a:pt x="201168" y="2538984"/>
                  <a:pt x="210597" y="2536685"/>
                  <a:pt x="219456" y="2532888"/>
                </a:cubicBezTo>
                <a:cubicBezTo>
                  <a:pt x="246245" y="2521407"/>
                  <a:pt x="260506" y="2512711"/>
                  <a:pt x="283464" y="2496312"/>
                </a:cubicBezTo>
                <a:cubicBezTo>
                  <a:pt x="295865" y="2487454"/>
                  <a:pt x="308571" y="2478916"/>
                  <a:pt x="320040" y="2468880"/>
                </a:cubicBezTo>
                <a:cubicBezTo>
                  <a:pt x="333016" y="2457526"/>
                  <a:pt x="342822" y="2442649"/>
                  <a:pt x="356616" y="2432304"/>
                </a:cubicBezTo>
                <a:cubicBezTo>
                  <a:pt x="446052" y="2365227"/>
                  <a:pt x="347158" y="2456950"/>
                  <a:pt x="420624" y="2395728"/>
                </a:cubicBezTo>
                <a:cubicBezTo>
                  <a:pt x="466287" y="2357675"/>
                  <a:pt x="427279" y="2375222"/>
                  <a:pt x="475488" y="2359152"/>
                </a:cubicBezTo>
                <a:cubicBezTo>
                  <a:pt x="487680" y="2350008"/>
                  <a:pt x="499141" y="2339797"/>
                  <a:pt x="512064" y="2331720"/>
                </a:cubicBezTo>
                <a:cubicBezTo>
                  <a:pt x="523623" y="2324496"/>
                  <a:pt x="537548" y="2321355"/>
                  <a:pt x="548640" y="2313432"/>
                </a:cubicBezTo>
                <a:cubicBezTo>
                  <a:pt x="607308" y="2271526"/>
                  <a:pt x="541806" y="2294566"/>
                  <a:pt x="612648" y="2276856"/>
                </a:cubicBezTo>
                <a:cubicBezTo>
                  <a:pt x="677969" y="2233309"/>
                  <a:pt x="646189" y="2245611"/>
                  <a:pt x="704088" y="2231136"/>
                </a:cubicBezTo>
                <a:cubicBezTo>
                  <a:pt x="785320" y="2170212"/>
                  <a:pt x="697345" y="2228801"/>
                  <a:pt x="777240" y="2194560"/>
                </a:cubicBezTo>
                <a:cubicBezTo>
                  <a:pt x="787341" y="2190231"/>
                  <a:pt x="794842" y="2181187"/>
                  <a:pt x="804672" y="2176272"/>
                </a:cubicBezTo>
                <a:cubicBezTo>
                  <a:pt x="813293" y="2171961"/>
                  <a:pt x="823245" y="2170925"/>
                  <a:pt x="832104" y="2167128"/>
                </a:cubicBezTo>
                <a:cubicBezTo>
                  <a:pt x="920510" y="2129240"/>
                  <a:pt x="820844" y="2171587"/>
                  <a:pt x="896112" y="2121408"/>
                </a:cubicBezTo>
                <a:cubicBezTo>
                  <a:pt x="903983" y="2116161"/>
                  <a:pt x="955243" y="2104339"/>
                  <a:pt x="960120" y="2103120"/>
                </a:cubicBezTo>
                <a:cubicBezTo>
                  <a:pt x="969264" y="2093976"/>
                  <a:pt x="976792" y="2082861"/>
                  <a:pt x="987552" y="2075688"/>
                </a:cubicBezTo>
                <a:cubicBezTo>
                  <a:pt x="1070032" y="2020701"/>
                  <a:pt x="956087" y="2120197"/>
                  <a:pt x="1042416" y="2048256"/>
                </a:cubicBezTo>
                <a:cubicBezTo>
                  <a:pt x="1052350" y="2039977"/>
                  <a:pt x="1059088" y="2027997"/>
                  <a:pt x="1069848" y="2020824"/>
                </a:cubicBezTo>
                <a:cubicBezTo>
                  <a:pt x="1077868" y="2015477"/>
                  <a:pt x="1088854" y="2016361"/>
                  <a:pt x="1097280" y="2011680"/>
                </a:cubicBezTo>
                <a:cubicBezTo>
                  <a:pt x="1186262" y="1962246"/>
                  <a:pt x="1115611" y="1982411"/>
                  <a:pt x="1197864" y="1965960"/>
                </a:cubicBezTo>
                <a:cubicBezTo>
                  <a:pt x="1207008" y="1956816"/>
                  <a:pt x="1214536" y="1945701"/>
                  <a:pt x="1225296" y="1938528"/>
                </a:cubicBezTo>
                <a:cubicBezTo>
                  <a:pt x="1233316" y="1933181"/>
                  <a:pt x="1243869" y="1933181"/>
                  <a:pt x="1252728" y="1929384"/>
                </a:cubicBezTo>
                <a:cubicBezTo>
                  <a:pt x="1265257" y="1924014"/>
                  <a:pt x="1277388" y="1917716"/>
                  <a:pt x="1289304" y="1911096"/>
                </a:cubicBezTo>
                <a:cubicBezTo>
                  <a:pt x="1304840" y="1902465"/>
                  <a:pt x="1319953" y="1893084"/>
                  <a:pt x="1335024" y="1883664"/>
                </a:cubicBezTo>
                <a:cubicBezTo>
                  <a:pt x="1344343" y="1877839"/>
                  <a:pt x="1352626" y="1870291"/>
                  <a:pt x="1362456" y="1865376"/>
                </a:cubicBezTo>
                <a:cubicBezTo>
                  <a:pt x="1371077" y="1861065"/>
                  <a:pt x="1381462" y="1860913"/>
                  <a:pt x="1389888" y="1856232"/>
                </a:cubicBezTo>
                <a:cubicBezTo>
                  <a:pt x="1409101" y="1845558"/>
                  <a:pt x="1423429" y="1824987"/>
                  <a:pt x="1444752" y="1819656"/>
                </a:cubicBezTo>
                <a:cubicBezTo>
                  <a:pt x="1512186" y="1802798"/>
                  <a:pt x="1450961" y="1820914"/>
                  <a:pt x="1517904" y="1792224"/>
                </a:cubicBezTo>
                <a:cubicBezTo>
                  <a:pt x="1526763" y="1788427"/>
                  <a:pt x="1536715" y="1787391"/>
                  <a:pt x="1545336" y="1783080"/>
                </a:cubicBezTo>
                <a:cubicBezTo>
                  <a:pt x="1561232" y="1775132"/>
                  <a:pt x="1575160" y="1763596"/>
                  <a:pt x="1591056" y="1755648"/>
                </a:cubicBezTo>
                <a:cubicBezTo>
                  <a:pt x="1599677" y="1751337"/>
                  <a:pt x="1609867" y="1750815"/>
                  <a:pt x="1618488" y="1746504"/>
                </a:cubicBezTo>
                <a:cubicBezTo>
                  <a:pt x="1628318" y="1741589"/>
                  <a:pt x="1636090" y="1733131"/>
                  <a:pt x="1645920" y="1728216"/>
                </a:cubicBezTo>
                <a:cubicBezTo>
                  <a:pt x="1661285" y="1720533"/>
                  <a:pt x="1695279" y="1714323"/>
                  <a:pt x="1709928" y="1709928"/>
                </a:cubicBezTo>
                <a:cubicBezTo>
                  <a:pt x="1728392" y="1704389"/>
                  <a:pt x="1747550" y="1700261"/>
                  <a:pt x="1764792" y="1691640"/>
                </a:cubicBezTo>
                <a:cubicBezTo>
                  <a:pt x="1776984" y="1685544"/>
                  <a:pt x="1788605" y="1678138"/>
                  <a:pt x="1801368" y="1673352"/>
                </a:cubicBezTo>
                <a:cubicBezTo>
                  <a:pt x="1813135" y="1668939"/>
                  <a:pt x="1826343" y="1669042"/>
                  <a:pt x="1837944" y="1664208"/>
                </a:cubicBezTo>
                <a:cubicBezTo>
                  <a:pt x="1863109" y="1653723"/>
                  <a:pt x="1884363" y="1632979"/>
                  <a:pt x="1911096" y="1627632"/>
                </a:cubicBezTo>
                <a:cubicBezTo>
                  <a:pt x="1941576" y="1621536"/>
                  <a:pt x="1973047" y="1619174"/>
                  <a:pt x="2002536" y="1609344"/>
                </a:cubicBezTo>
                <a:cubicBezTo>
                  <a:pt x="2020824" y="1603248"/>
                  <a:pt x="2038385" y="1594225"/>
                  <a:pt x="2057400" y="1591056"/>
                </a:cubicBezTo>
                <a:cubicBezTo>
                  <a:pt x="2127594" y="1579357"/>
                  <a:pt x="2094084" y="1585548"/>
                  <a:pt x="2157984" y="1572768"/>
                </a:cubicBezTo>
                <a:cubicBezTo>
                  <a:pt x="2218944" y="1575816"/>
                  <a:pt x="2280057" y="1576624"/>
                  <a:pt x="2340864" y="1581912"/>
                </a:cubicBezTo>
                <a:cubicBezTo>
                  <a:pt x="2350466" y="1582747"/>
                  <a:pt x="2358769" y="1589590"/>
                  <a:pt x="2368296" y="1591056"/>
                </a:cubicBezTo>
                <a:cubicBezTo>
                  <a:pt x="2398572" y="1595714"/>
                  <a:pt x="2429256" y="1597152"/>
                  <a:pt x="2459736" y="1600200"/>
                </a:cubicBezTo>
                <a:cubicBezTo>
                  <a:pt x="2517648" y="1597152"/>
                  <a:pt x="2575893" y="1597965"/>
                  <a:pt x="2633472" y="1591056"/>
                </a:cubicBezTo>
                <a:cubicBezTo>
                  <a:pt x="2652612" y="1588759"/>
                  <a:pt x="2688336" y="1572768"/>
                  <a:pt x="2688336" y="1572768"/>
                </a:cubicBezTo>
                <a:cubicBezTo>
                  <a:pt x="2746248" y="1575816"/>
                  <a:pt x="2804298" y="1576888"/>
                  <a:pt x="2862072" y="1581912"/>
                </a:cubicBezTo>
                <a:cubicBezTo>
                  <a:pt x="2874592" y="1583001"/>
                  <a:pt x="2886081" y="1591056"/>
                  <a:pt x="2898648" y="1591056"/>
                </a:cubicBezTo>
                <a:cubicBezTo>
                  <a:pt x="3142507" y="1591056"/>
                  <a:pt x="3386328" y="1584960"/>
                  <a:pt x="3630168" y="1581912"/>
                </a:cubicBezTo>
                <a:cubicBezTo>
                  <a:pt x="3685446" y="1568093"/>
                  <a:pt x="3654822" y="1576742"/>
                  <a:pt x="3721608" y="1554480"/>
                </a:cubicBezTo>
                <a:cubicBezTo>
                  <a:pt x="3730752" y="1551432"/>
                  <a:pt x="3739589" y="1547226"/>
                  <a:pt x="3749040" y="1545336"/>
                </a:cubicBezTo>
                <a:lnTo>
                  <a:pt x="3794760" y="1536192"/>
                </a:lnTo>
                <a:cubicBezTo>
                  <a:pt x="3849352" y="1526266"/>
                  <a:pt x="3844523" y="1529198"/>
                  <a:pt x="3895344" y="1517904"/>
                </a:cubicBezTo>
                <a:cubicBezTo>
                  <a:pt x="3907612" y="1515178"/>
                  <a:pt x="3919652" y="1511486"/>
                  <a:pt x="3931920" y="1508760"/>
                </a:cubicBezTo>
                <a:cubicBezTo>
                  <a:pt x="3956887" y="1503212"/>
                  <a:pt x="3981628" y="1501128"/>
                  <a:pt x="4005072" y="1490472"/>
                </a:cubicBezTo>
                <a:cubicBezTo>
                  <a:pt x="4029891" y="1479191"/>
                  <a:pt x="4053840" y="1466088"/>
                  <a:pt x="4078224" y="1453896"/>
                </a:cubicBezTo>
                <a:cubicBezTo>
                  <a:pt x="4096512" y="1444752"/>
                  <a:pt x="4113428" y="1432081"/>
                  <a:pt x="4133088" y="1426464"/>
                </a:cubicBezTo>
                <a:lnTo>
                  <a:pt x="4261104" y="1389888"/>
                </a:lnTo>
                <a:cubicBezTo>
                  <a:pt x="4293918" y="1370199"/>
                  <a:pt x="4346583" y="1337011"/>
                  <a:pt x="4379976" y="1325880"/>
                </a:cubicBezTo>
                <a:cubicBezTo>
                  <a:pt x="4398264" y="1319784"/>
                  <a:pt x="4417291" y="1315569"/>
                  <a:pt x="4434840" y="1307592"/>
                </a:cubicBezTo>
                <a:cubicBezTo>
                  <a:pt x="4451020" y="1300238"/>
                  <a:pt x="4464126" y="1286927"/>
                  <a:pt x="4480560" y="1280160"/>
                </a:cubicBezTo>
                <a:cubicBezTo>
                  <a:pt x="4516210" y="1265480"/>
                  <a:pt x="4554491" y="1257903"/>
                  <a:pt x="4590288" y="1243584"/>
                </a:cubicBezTo>
                <a:cubicBezTo>
                  <a:pt x="4605528" y="1237488"/>
                  <a:pt x="4620639" y="1231059"/>
                  <a:pt x="4636008" y="1225296"/>
                </a:cubicBezTo>
                <a:cubicBezTo>
                  <a:pt x="4645033" y="1221912"/>
                  <a:pt x="4655014" y="1220833"/>
                  <a:pt x="4663440" y="1216152"/>
                </a:cubicBezTo>
                <a:cubicBezTo>
                  <a:pt x="4682653" y="1205478"/>
                  <a:pt x="4696981" y="1184907"/>
                  <a:pt x="4718304" y="1179576"/>
                </a:cubicBezTo>
                <a:cubicBezTo>
                  <a:pt x="4752993" y="1170904"/>
                  <a:pt x="4788500" y="1163259"/>
                  <a:pt x="4818888" y="1143000"/>
                </a:cubicBezTo>
                <a:cubicBezTo>
                  <a:pt x="4835127" y="1132174"/>
                  <a:pt x="4847547" y="1115902"/>
                  <a:pt x="4864608" y="1106424"/>
                </a:cubicBezTo>
                <a:cubicBezTo>
                  <a:pt x="4875594" y="1100321"/>
                  <a:pt x="4889262" y="1101254"/>
                  <a:pt x="4901184" y="1097280"/>
                </a:cubicBezTo>
                <a:cubicBezTo>
                  <a:pt x="4916756" y="1092089"/>
                  <a:pt x="4932494" y="1086852"/>
                  <a:pt x="4946904" y="1078992"/>
                </a:cubicBezTo>
                <a:cubicBezTo>
                  <a:pt x="4966200" y="1068467"/>
                  <a:pt x="4980916" y="1049367"/>
                  <a:pt x="5001768" y="1042416"/>
                </a:cubicBezTo>
                <a:cubicBezTo>
                  <a:pt x="5126646" y="1000790"/>
                  <a:pt x="4999026" y="1046204"/>
                  <a:pt x="5093208" y="1005840"/>
                </a:cubicBezTo>
                <a:cubicBezTo>
                  <a:pt x="5102067" y="1002043"/>
                  <a:pt x="5112019" y="1001007"/>
                  <a:pt x="5120640" y="996696"/>
                </a:cubicBezTo>
                <a:cubicBezTo>
                  <a:pt x="5130470" y="991781"/>
                  <a:pt x="5138242" y="983323"/>
                  <a:pt x="5148072" y="978408"/>
                </a:cubicBezTo>
                <a:cubicBezTo>
                  <a:pt x="5156693" y="974097"/>
                  <a:pt x="5166883" y="973575"/>
                  <a:pt x="5175504" y="969264"/>
                </a:cubicBezTo>
                <a:cubicBezTo>
                  <a:pt x="5185334" y="964349"/>
                  <a:pt x="5193106" y="955891"/>
                  <a:pt x="5202936" y="950976"/>
                </a:cubicBezTo>
                <a:cubicBezTo>
                  <a:pt x="5211557" y="946665"/>
                  <a:pt x="5221509" y="945629"/>
                  <a:pt x="5230368" y="941832"/>
                </a:cubicBezTo>
                <a:cubicBezTo>
                  <a:pt x="5242897" y="936462"/>
                  <a:pt x="5254415" y="928914"/>
                  <a:pt x="5266944" y="923544"/>
                </a:cubicBezTo>
                <a:cubicBezTo>
                  <a:pt x="5275803" y="919747"/>
                  <a:pt x="5286050" y="919257"/>
                  <a:pt x="5294376" y="914400"/>
                </a:cubicBezTo>
                <a:cubicBezTo>
                  <a:pt x="5322854" y="897788"/>
                  <a:pt x="5349240" y="877824"/>
                  <a:pt x="5376672" y="859536"/>
                </a:cubicBezTo>
                <a:lnTo>
                  <a:pt x="5431536" y="822960"/>
                </a:lnTo>
                <a:lnTo>
                  <a:pt x="5541264" y="749808"/>
                </a:lnTo>
                <a:lnTo>
                  <a:pt x="5568696" y="731520"/>
                </a:lnTo>
                <a:cubicBezTo>
                  <a:pt x="5577840" y="725424"/>
                  <a:pt x="5586809" y="719057"/>
                  <a:pt x="5596128" y="713232"/>
                </a:cubicBezTo>
                <a:cubicBezTo>
                  <a:pt x="5611199" y="703812"/>
                  <a:pt x="5627060" y="695659"/>
                  <a:pt x="5641848" y="685800"/>
                </a:cubicBezTo>
                <a:lnTo>
                  <a:pt x="5696712" y="649224"/>
                </a:lnTo>
                <a:cubicBezTo>
                  <a:pt x="5705856" y="643128"/>
                  <a:pt x="5714825" y="636761"/>
                  <a:pt x="5724144" y="630936"/>
                </a:cubicBezTo>
                <a:cubicBezTo>
                  <a:pt x="5739215" y="621516"/>
                  <a:pt x="5753003" y="609124"/>
                  <a:pt x="5769864" y="603504"/>
                </a:cubicBezTo>
                <a:cubicBezTo>
                  <a:pt x="5794848" y="595176"/>
                  <a:pt x="5837759" y="583746"/>
                  <a:pt x="5861304" y="566928"/>
                </a:cubicBezTo>
                <a:cubicBezTo>
                  <a:pt x="5871827" y="559412"/>
                  <a:pt x="5878528" y="547435"/>
                  <a:pt x="5888736" y="539496"/>
                </a:cubicBezTo>
                <a:cubicBezTo>
                  <a:pt x="5906086" y="526002"/>
                  <a:pt x="5925312" y="515112"/>
                  <a:pt x="5943600" y="502920"/>
                </a:cubicBezTo>
                <a:lnTo>
                  <a:pt x="5971032" y="484632"/>
                </a:lnTo>
                <a:lnTo>
                  <a:pt x="6053328" y="429768"/>
                </a:lnTo>
                <a:cubicBezTo>
                  <a:pt x="6062472" y="423672"/>
                  <a:pt x="6070930" y="416395"/>
                  <a:pt x="6080760" y="411480"/>
                </a:cubicBezTo>
                <a:lnTo>
                  <a:pt x="6117336" y="393192"/>
                </a:lnTo>
                <a:cubicBezTo>
                  <a:pt x="6140016" y="359172"/>
                  <a:pt x="6174095" y="304168"/>
                  <a:pt x="6208776" y="292608"/>
                </a:cubicBezTo>
                <a:lnTo>
                  <a:pt x="6236208" y="283464"/>
                </a:lnTo>
                <a:cubicBezTo>
                  <a:pt x="6305376" y="191240"/>
                  <a:pt x="6217349" y="305017"/>
                  <a:pt x="6300216" y="210312"/>
                </a:cubicBezTo>
                <a:cubicBezTo>
                  <a:pt x="6310252" y="198843"/>
                  <a:pt x="6316872" y="184512"/>
                  <a:pt x="6327648" y="173736"/>
                </a:cubicBezTo>
                <a:cubicBezTo>
                  <a:pt x="6341448" y="159936"/>
                  <a:pt x="6358680" y="150012"/>
                  <a:pt x="6373368" y="137160"/>
                </a:cubicBezTo>
                <a:cubicBezTo>
                  <a:pt x="6383100" y="128645"/>
                  <a:pt x="6390866" y="118007"/>
                  <a:pt x="6400800" y="109728"/>
                </a:cubicBezTo>
                <a:cubicBezTo>
                  <a:pt x="6409243" y="102693"/>
                  <a:pt x="6419888" y="98592"/>
                  <a:pt x="6428232" y="91440"/>
                </a:cubicBezTo>
                <a:cubicBezTo>
                  <a:pt x="6441323" y="80219"/>
                  <a:pt x="6451832" y="66218"/>
                  <a:pt x="6464808" y="54864"/>
                </a:cubicBezTo>
                <a:cubicBezTo>
                  <a:pt x="6476277" y="44828"/>
                  <a:pt x="6488983" y="36290"/>
                  <a:pt x="6501384" y="27432"/>
                </a:cubicBezTo>
                <a:cubicBezTo>
                  <a:pt x="6537572" y="1583"/>
                  <a:pt x="6519017" y="18943"/>
                  <a:pt x="6537960" y="0"/>
                </a:cubicBezTo>
              </a:path>
            </a:pathLst>
          </a:custGeom>
          <a:ln w="476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03442" y="3366135"/>
            <a:ext cx="2133600" cy="647700"/>
          </a:xfrm>
          <a:prstGeom prst="wedgeRectCallout">
            <a:avLst>
              <a:gd name="adj1" fmla="val -35833"/>
              <a:gd name="adj2" fmla="val -1494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Sometimes the problem is harder!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9600" y="2514600"/>
            <a:ext cx="2133600" cy="914400"/>
          </a:xfrm>
          <a:prstGeom prst="wedgeRectCallout">
            <a:avLst>
              <a:gd name="adj1" fmla="val 139025"/>
              <a:gd name="adj2" fmla="val 179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Flowers are too similar, we will make mistakes!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24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149"/>
          <a:stretch/>
        </p:blipFill>
        <p:spPr>
          <a:xfrm>
            <a:off x="990600" y="990600"/>
            <a:ext cx="7161276" cy="54864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Picking Flowers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670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990600"/>
            <a:ext cx="7160400" cy="53703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Picking Flowers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37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Objectives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Obtain general understanding of ML</a:t>
            </a:r>
          </a:p>
          <a:p>
            <a:r>
              <a:rPr lang="it-IT" dirty="0"/>
              <a:t>Get practical advice on </a:t>
            </a:r>
            <a:r>
              <a:rPr lang="it-IT" dirty="0" smtClean="0"/>
              <a:t>algorithms</a:t>
            </a:r>
          </a:p>
          <a:p>
            <a:r>
              <a:rPr lang="it-IT" dirty="0" smtClean="0"/>
              <a:t>Highlight case studies EA+ML</a:t>
            </a:r>
          </a:p>
          <a:p>
            <a:r>
              <a:rPr lang="it-IT" dirty="0" smtClean="0"/>
              <a:t>Understand limitations and issues</a:t>
            </a:r>
          </a:p>
          <a:p>
            <a:r>
              <a:rPr lang="it-IT" dirty="0" smtClean="0"/>
              <a:t>Identify possible future research directions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81000" y="49530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hlinkClick r:id="rId3"/>
              </a:rPr>
              <a:t>https://github.com/albertotonda/teaching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14497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00" y="990000"/>
            <a:ext cx="7160400" cy="53703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Example: Picking Flowers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07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Example: ML from Tragedy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Titanic passenger dataset from OpenML</a:t>
            </a:r>
          </a:p>
          <a:p>
            <a:pPr lvl="1"/>
            <a:r>
              <a:rPr lang="it-IT" dirty="0" smtClean="0"/>
              <a:t>Features: name, sex, age, fare, cabin, ...</a:t>
            </a:r>
          </a:p>
          <a:p>
            <a:pPr lvl="1"/>
            <a:r>
              <a:rPr lang="it-IT" dirty="0" smtClean="0"/>
              <a:t>Label/Target/Class: survived/did not survive</a:t>
            </a:r>
          </a:p>
          <a:p>
            <a:pPr lvl="1"/>
            <a:r>
              <a:rPr lang="it-IT" dirty="0" smtClean="0"/>
              <a:t>Experiments on the code!</a:t>
            </a:r>
            <a:endParaRPr lang="fr-FR" dirty="0"/>
          </a:p>
        </p:txBody>
      </p:sp>
      <p:pic>
        <p:nvPicPr>
          <p:cNvPr id="3076" name="Picture 4" descr="https://scontent-cdt1-1.xx.fbcdn.net/v/t1.0-9/20108410_1757257080968766_2062276670580161996_n.jpg?_nc_cat=106&amp;_nc_oc=AQkKFLW-mmOg1QjQvCraj4vvxxa41U-jibWKPARE3yzWdIo8hdkLhGgX57oMSdqtVqI&amp;_nc_ht=scontent-cdt1-1.xx&amp;oh=2f91c49b98007f2ee9de0c482d26be17&amp;oe=5E8C2F9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1" b="35843"/>
          <a:stretch/>
        </p:blipFill>
        <p:spPr bwMode="auto">
          <a:xfrm>
            <a:off x="4876800" y="4391627"/>
            <a:ext cx="4067175" cy="191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6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Example: ML from Tragedy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 few words on the Python module(s)</a:t>
            </a:r>
          </a:p>
          <a:p>
            <a:r>
              <a:rPr lang="it-IT" dirty="0" smtClean="0"/>
              <a:t>Scikit-learn</a:t>
            </a:r>
          </a:p>
          <a:p>
            <a:pPr lvl="1"/>
            <a:r>
              <a:rPr lang="it-IT" dirty="0" smtClean="0"/>
              <a:t>Implements ML objects with same interface</a:t>
            </a:r>
          </a:p>
          <a:p>
            <a:pPr lvl="1"/>
            <a:r>
              <a:rPr lang="it-IT" i="1" dirty="0" smtClean="0"/>
              <a:t>.fit(X, y) </a:t>
            </a:r>
            <a:r>
              <a:rPr lang="it-IT" dirty="0" smtClean="0"/>
              <a:t>-&gt; learns from features </a:t>
            </a:r>
            <a:r>
              <a:rPr lang="it-IT" i="1" dirty="0" smtClean="0"/>
              <a:t>X</a:t>
            </a:r>
            <a:r>
              <a:rPr lang="it-IT" dirty="0" smtClean="0"/>
              <a:t> and target </a:t>
            </a:r>
            <a:r>
              <a:rPr lang="it-IT" i="1" dirty="0" smtClean="0"/>
              <a:t>y</a:t>
            </a:r>
          </a:p>
          <a:p>
            <a:pPr lvl="1"/>
            <a:r>
              <a:rPr lang="it-IT" i="1" dirty="0" smtClean="0"/>
              <a:t>.predict(X)</a:t>
            </a:r>
            <a:r>
              <a:rPr lang="it-IT" dirty="0" smtClean="0"/>
              <a:t> -&gt; predicts target for features </a:t>
            </a:r>
            <a:r>
              <a:rPr lang="it-IT" i="1" dirty="0" smtClean="0"/>
              <a:t>X</a:t>
            </a:r>
            <a:endParaRPr lang="it-IT" dirty="0" smtClean="0"/>
          </a:p>
          <a:p>
            <a:pPr lvl="1"/>
            <a:r>
              <a:rPr lang="it-IT" dirty="0" smtClean="0"/>
              <a:t>(most of them) </a:t>
            </a:r>
            <a:r>
              <a:rPr lang="it-IT" i="1" dirty="0" smtClean="0"/>
              <a:t>.feature_importance</a:t>
            </a:r>
          </a:p>
          <a:p>
            <a:r>
              <a:rPr lang="it-IT" dirty="0" smtClean="0"/>
              <a:t>Keras for neural networks (similar interface)</a:t>
            </a:r>
          </a:p>
          <a:p>
            <a:r>
              <a:rPr lang="it-IT" dirty="0" smtClean="0"/>
              <a:t>Matplolib (plots), Pandas (manage datasets)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711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Example: ML from Tragedy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What does the code do?</a:t>
            </a:r>
          </a:p>
          <a:p>
            <a:pPr lvl="1"/>
            <a:r>
              <a:rPr lang="it-IT" dirty="0" smtClean="0"/>
              <a:t>Loads relevant libraries</a:t>
            </a:r>
          </a:p>
          <a:p>
            <a:pPr lvl="1"/>
            <a:r>
              <a:rPr lang="it-IT" dirty="0" smtClean="0"/>
              <a:t>Loads data, divides data into y and X -&gt; y = </a:t>
            </a:r>
            <a:r>
              <a:rPr lang="it-IT" i="1" dirty="0" smtClean="0"/>
              <a:t>f</a:t>
            </a:r>
            <a:r>
              <a:rPr lang="it-IT" dirty="0" smtClean="0"/>
              <a:t>(X)</a:t>
            </a:r>
          </a:p>
          <a:p>
            <a:pPr lvl="1"/>
            <a:r>
              <a:rPr lang="it-IT" dirty="0" smtClean="0"/>
              <a:t>Pre-processing on data (translate categorical into numerical, normalize everything)</a:t>
            </a:r>
          </a:p>
          <a:p>
            <a:pPr lvl="1"/>
            <a:r>
              <a:rPr lang="it-IT" dirty="0" smtClean="0"/>
              <a:t>Trains classifier, then tests its accuracy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33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Example: ML from Tragedy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What do </a:t>
            </a:r>
            <a:r>
              <a:rPr lang="it-IT" b="1" dirty="0" smtClean="0"/>
              <a:t>you</a:t>
            </a:r>
            <a:r>
              <a:rPr lang="it-IT" dirty="0" smtClean="0"/>
              <a:t> have to do?</a:t>
            </a:r>
          </a:p>
          <a:p>
            <a:pPr lvl="1"/>
            <a:r>
              <a:rPr lang="it-IT" dirty="0" smtClean="0"/>
              <a:t>Pick (uncomment) a classifier, any classifier</a:t>
            </a:r>
          </a:p>
          <a:p>
            <a:pPr lvl="1"/>
            <a:r>
              <a:rPr lang="it-IT" dirty="0" smtClean="0"/>
              <a:t>Run the code once, look at the results</a:t>
            </a:r>
          </a:p>
          <a:p>
            <a:pPr lvl="1"/>
            <a:r>
              <a:rPr lang="it-IT" dirty="0" smtClean="0"/>
              <a:t>Uncomment another classifier, manipulate </a:t>
            </a:r>
            <a:r>
              <a:rPr lang="it-IT" dirty="0" smtClean="0"/>
              <a:t>the parameter(s) exposed by the classifier</a:t>
            </a:r>
          </a:p>
          <a:p>
            <a:pPr lvl="1"/>
            <a:r>
              <a:rPr lang="it-IT" dirty="0" smtClean="0"/>
              <a:t>Look at the quality of the results</a:t>
            </a:r>
          </a:p>
          <a:p>
            <a:pPr lvl="1"/>
            <a:r>
              <a:rPr lang="it-IT" dirty="0" smtClean="0"/>
              <a:t>Experiment with parameters and classifiers, try to improve classification accuracy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732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Example: ML from Tragedy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What did you notice?</a:t>
            </a:r>
          </a:p>
          <a:p>
            <a:pPr lvl="1"/>
            <a:r>
              <a:rPr lang="it-IT" dirty="0" smtClean="0"/>
              <a:t>Maximum classification accuracy?</a:t>
            </a:r>
          </a:p>
          <a:p>
            <a:pPr lvl="1"/>
            <a:endParaRPr lang="it-IT" dirty="0"/>
          </a:p>
          <a:p>
            <a:r>
              <a:rPr lang="it-IT" dirty="0" smtClean="0"/>
              <a:t>Now, let’s try a </a:t>
            </a:r>
            <a:r>
              <a:rPr lang="it-IT" i="1" dirty="0" smtClean="0"/>
              <a:t>k</a:t>
            </a:r>
            <a:r>
              <a:rPr lang="it-IT" dirty="0" smtClean="0"/>
              <a:t>-fold cross-validation</a:t>
            </a:r>
          </a:p>
          <a:p>
            <a:pPr lvl="1"/>
            <a:r>
              <a:rPr lang="it-IT" dirty="0" smtClean="0"/>
              <a:t>«Is my algorithm good for this problem?»</a:t>
            </a:r>
          </a:p>
          <a:p>
            <a:pPr lvl="1"/>
            <a:r>
              <a:rPr lang="it-IT" dirty="0" smtClean="0"/>
              <a:t>Divide data into </a:t>
            </a:r>
            <a:r>
              <a:rPr lang="it-IT" i="1" dirty="0" smtClean="0"/>
              <a:t>k </a:t>
            </a:r>
            <a:r>
              <a:rPr lang="it-IT" dirty="0" smtClean="0"/>
              <a:t>groups (k=10 in this case)</a:t>
            </a:r>
          </a:p>
          <a:p>
            <a:pPr lvl="1"/>
            <a:r>
              <a:rPr lang="it-IT" dirty="0" smtClean="0"/>
              <a:t>For </a:t>
            </a:r>
            <a:r>
              <a:rPr lang="it-IT" i="1" dirty="0" smtClean="0"/>
              <a:t>k</a:t>
            </a:r>
            <a:r>
              <a:rPr lang="it-IT" dirty="0" smtClean="0"/>
              <a:t> times, train on all folds except </a:t>
            </a:r>
            <a:r>
              <a:rPr lang="it-IT" i="1" dirty="0" smtClean="0"/>
              <a:t>k-</a:t>
            </a:r>
            <a:r>
              <a:rPr lang="it-IT" dirty="0" smtClean="0"/>
              <a:t>th, </a:t>
            </a:r>
            <a:br>
              <a:rPr lang="it-IT" dirty="0" smtClean="0"/>
            </a:br>
            <a:r>
              <a:rPr lang="it-IT" dirty="0" smtClean="0"/>
              <a:t>test on </a:t>
            </a:r>
            <a:r>
              <a:rPr lang="it-IT" i="1" dirty="0" smtClean="0"/>
              <a:t>k-</a:t>
            </a:r>
            <a:r>
              <a:rPr lang="it-IT" dirty="0" smtClean="0"/>
              <a:t>th fold, take average classification</a:t>
            </a:r>
          </a:p>
          <a:p>
            <a:pPr lvl="1"/>
            <a:r>
              <a:rPr lang="it-IT" dirty="0" smtClean="0"/>
              <a:t>Keep same parameters; what do you observe?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17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Example: ML from Illness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Diabetes dataset, a regression benchmark</a:t>
            </a:r>
          </a:p>
          <a:p>
            <a:pPr lvl="1"/>
            <a:r>
              <a:rPr lang="it-IT" dirty="0" smtClean="0"/>
              <a:t>Features are measurement related to a person with diabetes (age, BMI, blood tests...)</a:t>
            </a:r>
          </a:p>
          <a:p>
            <a:pPr lvl="1"/>
            <a:r>
              <a:rPr lang="it-IT" dirty="0" smtClean="0"/>
              <a:t>Target is a quantitative illness progression</a:t>
            </a:r>
            <a:endParaRPr lang="fr-FR" dirty="0"/>
          </a:p>
        </p:txBody>
      </p:sp>
      <p:pic>
        <p:nvPicPr>
          <p:cNvPr id="2050" name="Picture 2" descr="Risultati immagini per diabetes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8862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Example: ML from </a:t>
            </a:r>
            <a:r>
              <a:rPr lang="it-IT" dirty="0" smtClean="0"/>
              <a:t>Illness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What do </a:t>
            </a:r>
            <a:r>
              <a:rPr lang="it-IT" b="1" dirty="0" smtClean="0"/>
              <a:t>you</a:t>
            </a:r>
            <a:r>
              <a:rPr lang="it-IT" dirty="0" smtClean="0"/>
              <a:t> have to do?</a:t>
            </a:r>
          </a:p>
          <a:p>
            <a:pPr lvl="1"/>
            <a:r>
              <a:rPr lang="it-IT" dirty="0" smtClean="0"/>
              <a:t>Pick (uncomment) a regressor, any regressor</a:t>
            </a:r>
          </a:p>
          <a:p>
            <a:pPr lvl="1"/>
            <a:r>
              <a:rPr lang="it-IT" dirty="0" smtClean="0"/>
              <a:t>Run the code once, look at the results</a:t>
            </a:r>
          </a:p>
          <a:p>
            <a:pPr lvl="1"/>
            <a:r>
              <a:rPr lang="it-IT" dirty="0" smtClean="0"/>
              <a:t>Try another regressor, manipulate </a:t>
            </a:r>
            <a:r>
              <a:rPr lang="it-IT" dirty="0" smtClean="0"/>
              <a:t>the parameter(s) exposed by the regressor</a:t>
            </a:r>
          </a:p>
          <a:p>
            <a:pPr lvl="1"/>
            <a:r>
              <a:rPr lang="it-IT" dirty="0" smtClean="0"/>
              <a:t>Look at the quality of the results</a:t>
            </a:r>
          </a:p>
          <a:p>
            <a:pPr lvl="1"/>
            <a:r>
              <a:rPr lang="it-IT" dirty="0" smtClean="0"/>
              <a:t>Experiment with parameters and regressor, try to improve R2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76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model has been trained on data</a:t>
            </a:r>
          </a:p>
          <a:p>
            <a:pPr lvl="1"/>
            <a:r>
              <a:rPr lang="en-US" dirty="0"/>
              <a:t>It fits the training data really well</a:t>
            </a:r>
          </a:p>
          <a:p>
            <a:pPr lvl="1"/>
            <a:r>
              <a:rPr lang="en-US" dirty="0"/>
              <a:t>It DOES NOT generalize for </a:t>
            </a:r>
            <a:r>
              <a:rPr lang="en-US" i="1" dirty="0"/>
              <a:t>unseen data</a:t>
            </a:r>
            <a:endParaRPr lang="en-US" dirty="0"/>
          </a:p>
          <a:p>
            <a:pPr lvl="1"/>
            <a:r>
              <a:rPr lang="en-US" dirty="0"/>
              <a:t>The trained model captures </a:t>
            </a:r>
            <a:r>
              <a:rPr lang="en-US" dirty="0" smtClean="0"/>
              <a:t>unique properties </a:t>
            </a:r>
            <a:r>
              <a:rPr lang="en-US" dirty="0"/>
              <a:t>of the training data…</a:t>
            </a:r>
          </a:p>
          <a:p>
            <a:pPr lvl="1"/>
            <a:r>
              <a:rPr lang="en-US" dirty="0"/>
              <a:t>…that </a:t>
            </a:r>
            <a:r>
              <a:rPr lang="en-US" b="1" dirty="0"/>
              <a:t>only exist for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those data</a:t>
            </a:r>
            <a:endParaRPr lang="en-US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425" y="3810000"/>
            <a:ext cx="4486455" cy="25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8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Overfitting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9" name="AutoShape 8" descr="Image result for king bowser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Example: classification man/woman</a:t>
            </a:r>
            <a:endParaRPr lang="en-US" b="1" dirty="0" smtClean="0"/>
          </a:p>
        </p:txBody>
      </p:sp>
      <p:pic>
        <p:nvPicPr>
          <p:cNvPr id="1026" name="Picture 2" descr="Risultati immagini per michio kaku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66800" y="2272145"/>
            <a:ext cx="181494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isultati immagini per michio kaku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72026" y="2272145"/>
            <a:ext cx="1712674" cy="175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isultati immagini per famous women scientists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84700" y="2286000"/>
            <a:ext cx="163830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jane goodall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99201" y="2286000"/>
            <a:ext cx="1612901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2209800"/>
            <a:ext cx="685800" cy="685800"/>
          </a:xfrm>
          <a:prstGeom prst="rect">
            <a:avLst/>
          </a:prstGeom>
        </p:spPr>
      </p:pic>
      <p:sp>
        <p:nvSpPr>
          <p:cNvPr id="7" name="AutoShape 16" descr="https://vignette2.wikia.nocookie.net/pokemon/images/6/6f/Male_Symbol.png/revision/latest?cb=2012042909410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1" y="2209800"/>
            <a:ext cx="685800" cy="685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70" y="2229234"/>
            <a:ext cx="629205" cy="6409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495" y="2200851"/>
            <a:ext cx="629205" cy="640966"/>
          </a:xfrm>
          <a:prstGeom prst="rect">
            <a:avLst/>
          </a:prstGeom>
        </p:spPr>
      </p:pic>
      <p:sp>
        <p:nvSpPr>
          <p:cNvPr id="12" name="AutoShape 18" descr="Risultati immagini per han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66" y="4343400"/>
            <a:ext cx="3525267" cy="1981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025" y="4838700"/>
            <a:ext cx="685800" cy="6858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800" y="4085261"/>
            <a:ext cx="685800" cy="685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50" y="4145778"/>
            <a:ext cx="685800" cy="685800"/>
          </a:xfrm>
          <a:prstGeom prst="rect">
            <a:avLst/>
          </a:prstGeom>
        </p:spPr>
      </p:pic>
      <p:sp>
        <p:nvSpPr>
          <p:cNvPr id="19" name="Freeform 18"/>
          <p:cNvSpPr/>
          <p:nvPr/>
        </p:nvSpPr>
        <p:spPr>
          <a:xfrm>
            <a:off x="4743451" y="2286000"/>
            <a:ext cx="1295400" cy="1435100"/>
          </a:xfrm>
          <a:custGeom>
            <a:avLst/>
            <a:gdLst>
              <a:gd name="connsiteX0" fmla="*/ 495300 w 1295400"/>
              <a:gd name="connsiteY0" fmla="*/ 330200 h 1435100"/>
              <a:gd name="connsiteX1" fmla="*/ 482600 w 1295400"/>
              <a:gd name="connsiteY1" fmla="*/ 361950 h 1435100"/>
              <a:gd name="connsiteX2" fmla="*/ 463550 w 1295400"/>
              <a:gd name="connsiteY2" fmla="*/ 387350 h 1435100"/>
              <a:gd name="connsiteX3" fmla="*/ 457200 w 1295400"/>
              <a:gd name="connsiteY3" fmla="*/ 412750 h 1435100"/>
              <a:gd name="connsiteX4" fmla="*/ 431800 w 1295400"/>
              <a:gd name="connsiteY4" fmla="*/ 450850 h 1435100"/>
              <a:gd name="connsiteX5" fmla="*/ 425450 w 1295400"/>
              <a:gd name="connsiteY5" fmla="*/ 469900 h 1435100"/>
              <a:gd name="connsiteX6" fmla="*/ 406400 w 1295400"/>
              <a:gd name="connsiteY6" fmla="*/ 482600 h 1435100"/>
              <a:gd name="connsiteX7" fmla="*/ 400050 w 1295400"/>
              <a:gd name="connsiteY7" fmla="*/ 501650 h 1435100"/>
              <a:gd name="connsiteX8" fmla="*/ 387350 w 1295400"/>
              <a:gd name="connsiteY8" fmla="*/ 520700 h 1435100"/>
              <a:gd name="connsiteX9" fmla="*/ 361950 w 1295400"/>
              <a:gd name="connsiteY9" fmla="*/ 590550 h 1435100"/>
              <a:gd name="connsiteX10" fmla="*/ 349250 w 1295400"/>
              <a:gd name="connsiteY10" fmla="*/ 641350 h 1435100"/>
              <a:gd name="connsiteX11" fmla="*/ 336550 w 1295400"/>
              <a:gd name="connsiteY11" fmla="*/ 685800 h 1435100"/>
              <a:gd name="connsiteX12" fmla="*/ 342900 w 1295400"/>
              <a:gd name="connsiteY12" fmla="*/ 857250 h 1435100"/>
              <a:gd name="connsiteX13" fmla="*/ 355600 w 1295400"/>
              <a:gd name="connsiteY13" fmla="*/ 901700 h 1435100"/>
              <a:gd name="connsiteX14" fmla="*/ 349250 w 1295400"/>
              <a:gd name="connsiteY14" fmla="*/ 1003300 h 1435100"/>
              <a:gd name="connsiteX15" fmla="*/ 342900 w 1295400"/>
              <a:gd name="connsiteY15" fmla="*/ 1028700 h 1435100"/>
              <a:gd name="connsiteX16" fmla="*/ 349250 w 1295400"/>
              <a:gd name="connsiteY16" fmla="*/ 1098550 h 1435100"/>
              <a:gd name="connsiteX17" fmla="*/ 368300 w 1295400"/>
              <a:gd name="connsiteY17" fmla="*/ 1212850 h 1435100"/>
              <a:gd name="connsiteX18" fmla="*/ 381000 w 1295400"/>
              <a:gd name="connsiteY18" fmla="*/ 1270000 h 1435100"/>
              <a:gd name="connsiteX19" fmla="*/ 374650 w 1295400"/>
              <a:gd name="connsiteY19" fmla="*/ 1327150 h 1435100"/>
              <a:gd name="connsiteX20" fmla="*/ 361950 w 1295400"/>
              <a:gd name="connsiteY20" fmla="*/ 1346200 h 1435100"/>
              <a:gd name="connsiteX21" fmla="*/ 355600 w 1295400"/>
              <a:gd name="connsiteY21" fmla="*/ 1365250 h 1435100"/>
              <a:gd name="connsiteX22" fmla="*/ 323850 w 1295400"/>
              <a:gd name="connsiteY22" fmla="*/ 1403350 h 1435100"/>
              <a:gd name="connsiteX23" fmla="*/ 285750 w 1295400"/>
              <a:gd name="connsiteY23" fmla="*/ 1428750 h 1435100"/>
              <a:gd name="connsiteX24" fmla="*/ 266700 w 1295400"/>
              <a:gd name="connsiteY24" fmla="*/ 1435100 h 1435100"/>
              <a:gd name="connsiteX25" fmla="*/ 228600 w 1295400"/>
              <a:gd name="connsiteY25" fmla="*/ 1403350 h 1435100"/>
              <a:gd name="connsiteX26" fmla="*/ 209550 w 1295400"/>
              <a:gd name="connsiteY26" fmla="*/ 1390650 h 1435100"/>
              <a:gd name="connsiteX27" fmla="*/ 196850 w 1295400"/>
              <a:gd name="connsiteY27" fmla="*/ 1365250 h 1435100"/>
              <a:gd name="connsiteX28" fmla="*/ 177800 w 1295400"/>
              <a:gd name="connsiteY28" fmla="*/ 1352550 h 1435100"/>
              <a:gd name="connsiteX29" fmla="*/ 171450 w 1295400"/>
              <a:gd name="connsiteY29" fmla="*/ 1333500 h 1435100"/>
              <a:gd name="connsiteX30" fmla="*/ 133350 w 1295400"/>
              <a:gd name="connsiteY30" fmla="*/ 1295400 h 1435100"/>
              <a:gd name="connsiteX31" fmla="*/ 95250 w 1295400"/>
              <a:gd name="connsiteY31" fmla="*/ 1263650 h 1435100"/>
              <a:gd name="connsiteX32" fmla="*/ 69850 w 1295400"/>
              <a:gd name="connsiteY32" fmla="*/ 1225550 h 1435100"/>
              <a:gd name="connsiteX33" fmla="*/ 50800 w 1295400"/>
              <a:gd name="connsiteY33" fmla="*/ 1212850 h 1435100"/>
              <a:gd name="connsiteX34" fmla="*/ 19050 w 1295400"/>
              <a:gd name="connsiteY34" fmla="*/ 1174750 h 1435100"/>
              <a:gd name="connsiteX35" fmla="*/ 6350 w 1295400"/>
              <a:gd name="connsiteY35" fmla="*/ 1136650 h 1435100"/>
              <a:gd name="connsiteX36" fmla="*/ 0 w 1295400"/>
              <a:gd name="connsiteY36" fmla="*/ 1117600 h 1435100"/>
              <a:gd name="connsiteX37" fmla="*/ 6350 w 1295400"/>
              <a:gd name="connsiteY37" fmla="*/ 1047750 h 1435100"/>
              <a:gd name="connsiteX38" fmla="*/ 12700 w 1295400"/>
              <a:gd name="connsiteY38" fmla="*/ 1022350 h 1435100"/>
              <a:gd name="connsiteX39" fmla="*/ 19050 w 1295400"/>
              <a:gd name="connsiteY39" fmla="*/ 965200 h 1435100"/>
              <a:gd name="connsiteX40" fmla="*/ 38100 w 1295400"/>
              <a:gd name="connsiteY40" fmla="*/ 876300 h 1435100"/>
              <a:gd name="connsiteX41" fmla="*/ 44450 w 1295400"/>
              <a:gd name="connsiteY41" fmla="*/ 812800 h 1435100"/>
              <a:gd name="connsiteX42" fmla="*/ 50800 w 1295400"/>
              <a:gd name="connsiteY42" fmla="*/ 774700 h 1435100"/>
              <a:gd name="connsiteX43" fmla="*/ 63500 w 1295400"/>
              <a:gd name="connsiteY43" fmla="*/ 698500 h 1435100"/>
              <a:gd name="connsiteX44" fmla="*/ 76200 w 1295400"/>
              <a:gd name="connsiteY44" fmla="*/ 660400 h 1435100"/>
              <a:gd name="connsiteX45" fmla="*/ 114300 w 1295400"/>
              <a:gd name="connsiteY45" fmla="*/ 596900 h 1435100"/>
              <a:gd name="connsiteX46" fmla="*/ 120650 w 1295400"/>
              <a:gd name="connsiteY46" fmla="*/ 577850 h 1435100"/>
              <a:gd name="connsiteX47" fmla="*/ 133350 w 1295400"/>
              <a:gd name="connsiteY47" fmla="*/ 558800 h 1435100"/>
              <a:gd name="connsiteX48" fmla="*/ 146050 w 1295400"/>
              <a:gd name="connsiteY48" fmla="*/ 514350 h 1435100"/>
              <a:gd name="connsiteX49" fmla="*/ 152400 w 1295400"/>
              <a:gd name="connsiteY49" fmla="*/ 495300 h 1435100"/>
              <a:gd name="connsiteX50" fmla="*/ 165100 w 1295400"/>
              <a:gd name="connsiteY50" fmla="*/ 450850 h 1435100"/>
              <a:gd name="connsiteX51" fmla="*/ 177800 w 1295400"/>
              <a:gd name="connsiteY51" fmla="*/ 425450 h 1435100"/>
              <a:gd name="connsiteX52" fmla="*/ 196850 w 1295400"/>
              <a:gd name="connsiteY52" fmla="*/ 387350 h 1435100"/>
              <a:gd name="connsiteX53" fmla="*/ 215900 w 1295400"/>
              <a:gd name="connsiteY53" fmla="*/ 323850 h 1435100"/>
              <a:gd name="connsiteX54" fmla="*/ 228600 w 1295400"/>
              <a:gd name="connsiteY54" fmla="*/ 304800 h 1435100"/>
              <a:gd name="connsiteX55" fmla="*/ 247650 w 1295400"/>
              <a:gd name="connsiteY55" fmla="*/ 260350 h 1435100"/>
              <a:gd name="connsiteX56" fmla="*/ 254000 w 1295400"/>
              <a:gd name="connsiteY56" fmla="*/ 241300 h 1435100"/>
              <a:gd name="connsiteX57" fmla="*/ 279400 w 1295400"/>
              <a:gd name="connsiteY57" fmla="*/ 203200 h 1435100"/>
              <a:gd name="connsiteX58" fmla="*/ 292100 w 1295400"/>
              <a:gd name="connsiteY58" fmla="*/ 184150 h 1435100"/>
              <a:gd name="connsiteX59" fmla="*/ 298450 w 1295400"/>
              <a:gd name="connsiteY59" fmla="*/ 165100 h 1435100"/>
              <a:gd name="connsiteX60" fmla="*/ 323850 w 1295400"/>
              <a:gd name="connsiteY60" fmla="*/ 127000 h 1435100"/>
              <a:gd name="connsiteX61" fmla="*/ 336550 w 1295400"/>
              <a:gd name="connsiteY61" fmla="*/ 107950 h 1435100"/>
              <a:gd name="connsiteX62" fmla="*/ 381000 w 1295400"/>
              <a:gd name="connsiteY62" fmla="*/ 88900 h 1435100"/>
              <a:gd name="connsiteX63" fmla="*/ 425450 w 1295400"/>
              <a:gd name="connsiteY63" fmla="*/ 76200 h 1435100"/>
              <a:gd name="connsiteX64" fmla="*/ 444500 w 1295400"/>
              <a:gd name="connsiteY64" fmla="*/ 69850 h 1435100"/>
              <a:gd name="connsiteX65" fmla="*/ 508000 w 1295400"/>
              <a:gd name="connsiteY65" fmla="*/ 57150 h 1435100"/>
              <a:gd name="connsiteX66" fmla="*/ 552450 w 1295400"/>
              <a:gd name="connsiteY66" fmla="*/ 25400 h 1435100"/>
              <a:gd name="connsiteX67" fmla="*/ 571500 w 1295400"/>
              <a:gd name="connsiteY67" fmla="*/ 19050 h 1435100"/>
              <a:gd name="connsiteX68" fmla="*/ 609600 w 1295400"/>
              <a:gd name="connsiteY68" fmla="*/ 0 h 1435100"/>
              <a:gd name="connsiteX69" fmla="*/ 654050 w 1295400"/>
              <a:gd name="connsiteY69" fmla="*/ 6350 h 1435100"/>
              <a:gd name="connsiteX70" fmla="*/ 679450 w 1295400"/>
              <a:gd name="connsiteY70" fmla="*/ 19050 h 1435100"/>
              <a:gd name="connsiteX71" fmla="*/ 698500 w 1295400"/>
              <a:gd name="connsiteY71" fmla="*/ 25400 h 1435100"/>
              <a:gd name="connsiteX72" fmla="*/ 730250 w 1295400"/>
              <a:gd name="connsiteY72" fmla="*/ 50800 h 1435100"/>
              <a:gd name="connsiteX73" fmla="*/ 755650 w 1295400"/>
              <a:gd name="connsiteY73" fmla="*/ 69850 h 1435100"/>
              <a:gd name="connsiteX74" fmla="*/ 774700 w 1295400"/>
              <a:gd name="connsiteY74" fmla="*/ 82550 h 1435100"/>
              <a:gd name="connsiteX75" fmla="*/ 800100 w 1295400"/>
              <a:gd name="connsiteY75" fmla="*/ 127000 h 1435100"/>
              <a:gd name="connsiteX76" fmla="*/ 819150 w 1295400"/>
              <a:gd name="connsiteY76" fmla="*/ 139700 h 1435100"/>
              <a:gd name="connsiteX77" fmla="*/ 857250 w 1295400"/>
              <a:gd name="connsiteY77" fmla="*/ 171450 h 1435100"/>
              <a:gd name="connsiteX78" fmla="*/ 895350 w 1295400"/>
              <a:gd name="connsiteY78" fmla="*/ 184150 h 1435100"/>
              <a:gd name="connsiteX79" fmla="*/ 914400 w 1295400"/>
              <a:gd name="connsiteY79" fmla="*/ 196850 h 1435100"/>
              <a:gd name="connsiteX80" fmla="*/ 939800 w 1295400"/>
              <a:gd name="connsiteY80" fmla="*/ 203200 h 1435100"/>
              <a:gd name="connsiteX81" fmla="*/ 977900 w 1295400"/>
              <a:gd name="connsiteY81" fmla="*/ 215900 h 1435100"/>
              <a:gd name="connsiteX82" fmla="*/ 996950 w 1295400"/>
              <a:gd name="connsiteY82" fmla="*/ 234950 h 1435100"/>
              <a:gd name="connsiteX83" fmla="*/ 1016000 w 1295400"/>
              <a:gd name="connsiteY83" fmla="*/ 247650 h 1435100"/>
              <a:gd name="connsiteX84" fmla="*/ 1028700 w 1295400"/>
              <a:gd name="connsiteY84" fmla="*/ 266700 h 1435100"/>
              <a:gd name="connsiteX85" fmla="*/ 1066800 w 1295400"/>
              <a:gd name="connsiteY85" fmla="*/ 304800 h 1435100"/>
              <a:gd name="connsiteX86" fmla="*/ 1073150 w 1295400"/>
              <a:gd name="connsiteY86" fmla="*/ 323850 h 1435100"/>
              <a:gd name="connsiteX87" fmla="*/ 1136650 w 1295400"/>
              <a:gd name="connsiteY87" fmla="*/ 400050 h 1435100"/>
              <a:gd name="connsiteX88" fmla="*/ 1155700 w 1295400"/>
              <a:gd name="connsiteY88" fmla="*/ 412750 h 1435100"/>
              <a:gd name="connsiteX89" fmla="*/ 1187450 w 1295400"/>
              <a:gd name="connsiteY89" fmla="*/ 450850 h 1435100"/>
              <a:gd name="connsiteX90" fmla="*/ 1212850 w 1295400"/>
              <a:gd name="connsiteY90" fmla="*/ 488950 h 1435100"/>
              <a:gd name="connsiteX91" fmla="*/ 1225550 w 1295400"/>
              <a:gd name="connsiteY91" fmla="*/ 508000 h 1435100"/>
              <a:gd name="connsiteX92" fmla="*/ 1257300 w 1295400"/>
              <a:gd name="connsiteY92" fmla="*/ 577850 h 1435100"/>
              <a:gd name="connsiteX93" fmla="*/ 1270000 w 1295400"/>
              <a:gd name="connsiteY93" fmla="*/ 596900 h 1435100"/>
              <a:gd name="connsiteX94" fmla="*/ 1250950 w 1295400"/>
              <a:gd name="connsiteY94" fmla="*/ 889000 h 1435100"/>
              <a:gd name="connsiteX95" fmla="*/ 1257300 w 1295400"/>
              <a:gd name="connsiteY95" fmla="*/ 1047750 h 1435100"/>
              <a:gd name="connsiteX96" fmla="*/ 1270000 w 1295400"/>
              <a:gd name="connsiteY96" fmla="*/ 1085850 h 1435100"/>
              <a:gd name="connsiteX97" fmla="*/ 1276350 w 1295400"/>
              <a:gd name="connsiteY97" fmla="*/ 1104900 h 1435100"/>
              <a:gd name="connsiteX98" fmla="*/ 1282700 w 1295400"/>
              <a:gd name="connsiteY98" fmla="*/ 1162050 h 1435100"/>
              <a:gd name="connsiteX99" fmla="*/ 1295400 w 1295400"/>
              <a:gd name="connsiteY99" fmla="*/ 1238250 h 1435100"/>
              <a:gd name="connsiteX100" fmla="*/ 1289050 w 1295400"/>
              <a:gd name="connsiteY100" fmla="*/ 1289050 h 1435100"/>
              <a:gd name="connsiteX101" fmla="*/ 1270000 w 1295400"/>
              <a:gd name="connsiteY101" fmla="*/ 1301750 h 1435100"/>
              <a:gd name="connsiteX102" fmla="*/ 1257300 w 1295400"/>
              <a:gd name="connsiteY102" fmla="*/ 1320800 h 1435100"/>
              <a:gd name="connsiteX103" fmla="*/ 1200150 w 1295400"/>
              <a:gd name="connsiteY103" fmla="*/ 1365250 h 1435100"/>
              <a:gd name="connsiteX104" fmla="*/ 1181100 w 1295400"/>
              <a:gd name="connsiteY104" fmla="*/ 1371600 h 1435100"/>
              <a:gd name="connsiteX105" fmla="*/ 1143000 w 1295400"/>
              <a:gd name="connsiteY105" fmla="*/ 1403350 h 1435100"/>
              <a:gd name="connsiteX106" fmla="*/ 1104900 w 1295400"/>
              <a:gd name="connsiteY106" fmla="*/ 1416050 h 1435100"/>
              <a:gd name="connsiteX107" fmla="*/ 1041400 w 1295400"/>
              <a:gd name="connsiteY107" fmla="*/ 1358900 h 1435100"/>
              <a:gd name="connsiteX108" fmla="*/ 1022350 w 1295400"/>
              <a:gd name="connsiteY108" fmla="*/ 1339850 h 1435100"/>
              <a:gd name="connsiteX109" fmla="*/ 996950 w 1295400"/>
              <a:gd name="connsiteY109" fmla="*/ 1301750 h 1435100"/>
              <a:gd name="connsiteX110" fmla="*/ 984250 w 1295400"/>
              <a:gd name="connsiteY110" fmla="*/ 1282700 h 1435100"/>
              <a:gd name="connsiteX111" fmla="*/ 965200 w 1295400"/>
              <a:gd name="connsiteY111" fmla="*/ 1270000 h 1435100"/>
              <a:gd name="connsiteX112" fmla="*/ 908050 w 1295400"/>
              <a:gd name="connsiteY112" fmla="*/ 1244600 h 1435100"/>
              <a:gd name="connsiteX113" fmla="*/ 889000 w 1295400"/>
              <a:gd name="connsiteY113" fmla="*/ 1206500 h 1435100"/>
              <a:gd name="connsiteX114" fmla="*/ 914400 w 1295400"/>
              <a:gd name="connsiteY114" fmla="*/ 1104900 h 1435100"/>
              <a:gd name="connsiteX115" fmla="*/ 927100 w 1295400"/>
              <a:gd name="connsiteY115" fmla="*/ 1085850 h 1435100"/>
              <a:gd name="connsiteX116" fmla="*/ 933450 w 1295400"/>
              <a:gd name="connsiteY116" fmla="*/ 1066800 h 1435100"/>
              <a:gd name="connsiteX117" fmla="*/ 958850 w 1295400"/>
              <a:gd name="connsiteY117" fmla="*/ 1028700 h 1435100"/>
              <a:gd name="connsiteX118" fmla="*/ 984250 w 1295400"/>
              <a:gd name="connsiteY118" fmla="*/ 971550 h 1435100"/>
              <a:gd name="connsiteX119" fmla="*/ 990600 w 1295400"/>
              <a:gd name="connsiteY119" fmla="*/ 952500 h 1435100"/>
              <a:gd name="connsiteX120" fmla="*/ 984250 w 1295400"/>
              <a:gd name="connsiteY120" fmla="*/ 895350 h 1435100"/>
              <a:gd name="connsiteX121" fmla="*/ 977900 w 1295400"/>
              <a:gd name="connsiteY121" fmla="*/ 869950 h 1435100"/>
              <a:gd name="connsiteX122" fmla="*/ 971550 w 1295400"/>
              <a:gd name="connsiteY122" fmla="*/ 831850 h 1435100"/>
              <a:gd name="connsiteX123" fmla="*/ 965200 w 1295400"/>
              <a:gd name="connsiteY123" fmla="*/ 736600 h 1435100"/>
              <a:gd name="connsiteX124" fmla="*/ 958850 w 1295400"/>
              <a:gd name="connsiteY124" fmla="*/ 704850 h 1435100"/>
              <a:gd name="connsiteX125" fmla="*/ 914400 w 1295400"/>
              <a:gd name="connsiteY125" fmla="*/ 647700 h 1435100"/>
              <a:gd name="connsiteX126" fmla="*/ 895350 w 1295400"/>
              <a:gd name="connsiteY126" fmla="*/ 635000 h 1435100"/>
              <a:gd name="connsiteX127" fmla="*/ 857250 w 1295400"/>
              <a:gd name="connsiteY127" fmla="*/ 596900 h 1435100"/>
              <a:gd name="connsiteX128" fmla="*/ 838200 w 1295400"/>
              <a:gd name="connsiteY128" fmla="*/ 577850 h 1435100"/>
              <a:gd name="connsiteX129" fmla="*/ 819150 w 1295400"/>
              <a:gd name="connsiteY129" fmla="*/ 565150 h 1435100"/>
              <a:gd name="connsiteX130" fmla="*/ 787400 w 1295400"/>
              <a:gd name="connsiteY130" fmla="*/ 533400 h 1435100"/>
              <a:gd name="connsiteX131" fmla="*/ 755650 w 1295400"/>
              <a:gd name="connsiteY131" fmla="*/ 508000 h 1435100"/>
              <a:gd name="connsiteX132" fmla="*/ 736600 w 1295400"/>
              <a:gd name="connsiteY132" fmla="*/ 488950 h 1435100"/>
              <a:gd name="connsiteX133" fmla="*/ 717550 w 1295400"/>
              <a:gd name="connsiteY133" fmla="*/ 476250 h 1435100"/>
              <a:gd name="connsiteX134" fmla="*/ 685800 w 1295400"/>
              <a:gd name="connsiteY134" fmla="*/ 444500 h 1435100"/>
              <a:gd name="connsiteX135" fmla="*/ 660400 w 1295400"/>
              <a:gd name="connsiteY135" fmla="*/ 387350 h 1435100"/>
              <a:gd name="connsiteX136" fmla="*/ 654050 w 1295400"/>
              <a:gd name="connsiteY136" fmla="*/ 368300 h 1435100"/>
              <a:gd name="connsiteX137" fmla="*/ 615950 w 1295400"/>
              <a:gd name="connsiteY137" fmla="*/ 336550 h 1435100"/>
              <a:gd name="connsiteX138" fmla="*/ 596900 w 1295400"/>
              <a:gd name="connsiteY138" fmla="*/ 317500 h 1435100"/>
              <a:gd name="connsiteX139" fmla="*/ 539750 w 1295400"/>
              <a:gd name="connsiteY139" fmla="*/ 323850 h 1435100"/>
              <a:gd name="connsiteX140" fmla="*/ 527050 w 1295400"/>
              <a:gd name="connsiteY140" fmla="*/ 342900 h 1435100"/>
              <a:gd name="connsiteX141" fmla="*/ 495300 w 1295400"/>
              <a:gd name="connsiteY141" fmla="*/ 330200 h 143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295400" h="1435100">
                <a:moveTo>
                  <a:pt x="495300" y="330200"/>
                </a:moveTo>
                <a:cubicBezTo>
                  <a:pt x="487892" y="333375"/>
                  <a:pt x="488136" y="351986"/>
                  <a:pt x="482600" y="361950"/>
                </a:cubicBezTo>
                <a:cubicBezTo>
                  <a:pt x="477460" y="371201"/>
                  <a:pt x="468283" y="377884"/>
                  <a:pt x="463550" y="387350"/>
                </a:cubicBezTo>
                <a:cubicBezTo>
                  <a:pt x="459647" y="395156"/>
                  <a:pt x="461103" y="404944"/>
                  <a:pt x="457200" y="412750"/>
                </a:cubicBezTo>
                <a:cubicBezTo>
                  <a:pt x="450374" y="426402"/>
                  <a:pt x="436627" y="436370"/>
                  <a:pt x="431800" y="450850"/>
                </a:cubicBezTo>
                <a:cubicBezTo>
                  <a:pt x="429683" y="457200"/>
                  <a:pt x="429631" y="464673"/>
                  <a:pt x="425450" y="469900"/>
                </a:cubicBezTo>
                <a:cubicBezTo>
                  <a:pt x="420682" y="475859"/>
                  <a:pt x="412750" y="478367"/>
                  <a:pt x="406400" y="482600"/>
                </a:cubicBezTo>
                <a:cubicBezTo>
                  <a:pt x="404283" y="488950"/>
                  <a:pt x="403043" y="495663"/>
                  <a:pt x="400050" y="501650"/>
                </a:cubicBezTo>
                <a:cubicBezTo>
                  <a:pt x="396637" y="508476"/>
                  <a:pt x="389958" y="513528"/>
                  <a:pt x="387350" y="520700"/>
                </a:cubicBezTo>
                <a:cubicBezTo>
                  <a:pt x="358248" y="600730"/>
                  <a:pt x="390694" y="547434"/>
                  <a:pt x="361950" y="590550"/>
                </a:cubicBezTo>
                <a:cubicBezTo>
                  <a:pt x="357717" y="607483"/>
                  <a:pt x="354770" y="624791"/>
                  <a:pt x="349250" y="641350"/>
                </a:cubicBezTo>
                <a:cubicBezTo>
                  <a:pt x="340140" y="668679"/>
                  <a:pt x="344523" y="653906"/>
                  <a:pt x="336550" y="685800"/>
                </a:cubicBezTo>
                <a:cubicBezTo>
                  <a:pt x="338667" y="742950"/>
                  <a:pt x="339218" y="800179"/>
                  <a:pt x="342900" y="857250"/>
                </a:cubicBezTo>
                <a:cubicBezTo>
                  <a:pt x="343538" y="867137"/>
                  <a:pt x="352116" y="891249"/>
                  <a:pt x="355600" y="901700"/>
                </a:cubicBezTo>
                <a:cubicBezTo>
                  <a:pt x="353483" y="935567"/>
                  <a:pt x="352626" y="969536"/>
                  <a:pt x="349250" y="1003300"/>
                </a:cubicBezTo>
                <a:cubicBezTo>
                  <a:pt x="348382" y="1011984"/>
                  <a:pt x="342900" y="1019973"/>
                  <a:pt x="342900" y="1028700"/>
                </a:cubicBezTo>
                <a:cubicBezTo>
                  <a:pt x="342900" y="1052079"/>
                  <a:pt x="346464" y="1075337"/>
                  <a:pt x="349250" y="1098550"/>
                </a:cubicBezTo>
                <a:cubicBezTo>
                  <a:pt x="371615" y="1284927"/>
                  <a:pt x="352232" y="1132509"/>
                  <a:pt x="368300" y="1212850"/>
                </a:cubicBezTo>
                <a:cubicBezTo>
                  <a:pt x="379476" y="1268728"/>
                  <a:pt x="368642" y="1232926"/>
                  <a:pt x="381000" y="1270000"/>
                </a:cubicBezTo>
                <a:cubicBezTo>
                  <a:pt x="378883" y="1289050"/>
                  <a:pt x="379299" y="1308555"/>
                  <a:pt x="374650" y="1327150"/>
                </a:cubicBezTo>
                <a:cubicBezTo>
                  <a:pt x="372799" y="1334554"/>
                  <a:pt x="365363" y="1339374"/>
                  <a:pt x="361950" y="1346200"/>
                </a:cubicBezTo>
                <a:cubicBezTo>
                  <a:pt x="358957" y="1352187"/>
                  <a:pt x="358593" y="1359263"/>
                  <a:pt x="355600" y="1365250"/>
                </a:cubicBezTo>
                <a:cubicBezTo>
                  <a:pt x="348929" y="1378591"/>
                  <a:pt x="335340" y="1394413"/>
                  <a:pt x="323850" y="1403350"/>
                </a:cubicBezTo>
                <a:cubicBezTo>
                  <a:pt x="311802" y="1412721"/>
                  <a:pt x="300230" y="1423923"/>
                  <a:pt x="285750" y="1428750"/>
                </a:cubicBezTo>
                <a:lnTo>
                  <a:pt x="266700" y="1435100"/>
                </a:lnTo>
                <a:cubicBezTo>
                  <a:pt x="219402" y="1403568"/>
                  <a:pt x="277493" y="1444094"/>
                  <a:pt x="228600" y="1403350"/>
                </a:cubicBezTo>
                <a:cubicBezTo>
                  <a:pt x="222737" y="1398464"/>
                  <a:pt x="215900" y="1394883"/>
                  <a:pt x="209550" y="1390650"/>
                </a:cubicBezTo>
                <a:cubicBezTo>
                  <a:pt x="205317" y="1382183"/>
                  <a:pt x="202910" y="1372522"/>
                  <a:pt x="196850" y="1365250"/>
                </a:cubicBezTo>
                <a:cubicBezTo>
                  <a:pt x="191964" y="1359387"/>
                  <a:pt x="182568" y="1358509"/>
                  <a:pt x="177800" y="1352550"/>
                </a:cubicBezTo>
                <a:cubicBezTo>
                  <a:pt x="173619" y="1347323"/>
                  <a:pt x="175559" y="1338784"/>
                  <a:pt x="171450" y="1333500"/>
                </a:cubicBezTo>
                <a:cubicBezTo>
                  <a:pt x="160423" y="1319323"/>
                  <a:pt x="146050" y="1308100"/>
                  <a:pt x="133350" y="1295400"/>
                </a:cubicBezTo>
                <a:cubicBezTo>
                  <a:pt x="108904" y="1270954"/>
                  <a:pt x="121772" y="1281331"/>
                  <a:pt x="95250" y="1263650"/>
                </a:cubicBezTo>
                <a:cubicBezTo>
                  <a:pt x="86783" y="1250950"/>
                  <a:pt x="82550" y="1234017"/>
                  <a:pt x="69850" y="1225550"/>
                </a:cubicBezTo>
                <a:cubicBezTo>
                  <a:pt x="63500" y="1221317"/>
                  <a:pt x="56663" y="1217736"/>
                  <a:pt x="50800" y="1212850"/>
                </a:cubicBezTo>
                <a:cubicBezTo>
                  <a:pt x="40244" y="1204054"/>
                  <a:pt x="24926" y="1187972"/>
                  <a:pt x="19050" y="1174750"/>
                </a:cubicBezTo>
                <a:cubicBezTo>
                  <a:pt x="13613" y="1162517"/>
                  <a:pt x="10583" y="1149350"/>
                  <a:pt x="6350" y="1136650"/>
                </a:cubicBezTo>
                <a:lnTo>
                  <a:pt x="0" y="1117600"/>
                </a:lnTo>
                <a:cubicBezTo>
                  <a:pt x="2117" y="1094317"/>
                  <a:pt x="3260" y="1070924"/>
                  <a:pt x="6350" y="1047750"/>
                </a:cubicBezTo>
                <a:cubicBezTo>
                  <a:pt x="7503" y="1039099"/>
                  <a:pt x="11373" y="1030976"/>
                  <a:pt x="12700" y="1022350"/>
                </a:cubicBezTo>
                <a:cubicBezTo>
                  <a:pt x="15615" y="1003406"/>
                  <a:pt x="16339" y="984175"/>
                  <a:pt x="19050" y="965200"/>
                </a:cubicBezTo>
                <a:cubicBezTo>
                  <a:pt x="23350" y="935102"/>
                  <a:pt x="34082" y="906437"/>
                  <a:pt x="38100" y="876300"/>
                </a:cubicBezTo>
                <a:cubicBezTo>
                  <a:pt x="40911" y="855214"/>
                  <a:pt x="41812" y="833908"/>
                  <a:pt x="44450" y="812800"/>
                </a:cubicBezTo>
                <a:cubicBezTo>
                  <a:pt x="46047" y="800024"/>
                  <a:pt x="48979" y="787446"/>
                  <a:pt x="50800" y="774700"/>
                </a:cubicBezTo>
                <a:cubicBezTo>
                  <a:pt x="56530" y="734587"/>
                  <a:pt x="53882" y="730562"/>
                  <a:pt x="63500" y="698500"/>
                </a:cubicBezTo>
                <a:cubicBezTo>
                  <a:pt x="67347" y="685678"/>
                  <a:pt x="68774" y="671539"/>
                  <a:pt x="76200" y="660400"/>
                </a:cubicBezTo>
                <a:cubicBezTo>
                  <a:pt x="94257" y="633315"/>
                  <a:pt x="102584" y="624236"/>
                  <a:pt x="114300" y="596900"/>
                </a:cubicBezTo>
                <a:cubicBezTo>
                  <a:pt x="116937" y="590748"/>
                  <a:pt x="117657" y="583837"/>
                  <a:pt x="120650" y="577850"/>
                </a:cubicBezTo>
                <a:cubicBezTo>
                  <a:pt x="124063" y="571024"/>
                  <a:pt x="129937" y="565626"/>
                  <a:pt x="133350" y="558800"/>
                </a:cubicBezTo>
                <a:cubicBezTo>
                  <a:pt x="138425" y="548650"/>
                  <a:pt x="143337" y="523845"/>
                  <a:pt x="146050" y="514350"/>
                </a:cubicBezTo>
                <a:cubicBezTo>
                  <a:pt x="147889" y="507914"/>
                  <a:pt x="150561" y="501736"/>
                  <a:pt x="152400" y="495300"/>
                </a:cubicBezTo>
                <a:cubicBezTo>
                  <a:pt x="157003" y="479188"/>
                  <a:pt x="158575" y="466075"/>
                  <a:pt x="165100" y="450850"/>
                </a:cubicBezTo>
                <a:cubicBezTo>
                  <a:pt x="168829" y="442149"/>
                  <a:pt x="174071" y="434151"/>
                  <a:pt x="177800" y="425450"/>
                </a:cubicBezTo>
                <a:cubicBezTo>
                  <a:pt x="193574" y="388644"/>
                  <a:pt x="172444" y="423959"/>
                  <a:pt x="196850" y="387350"/>
                </a:cubicBezTo>
                <a:cubicBezTo>
                  <a:pt x="200400" y="373151"/>
                  <a:pt x="209716" y="333126"/>
                  <a:pt x="215900" y="323850"/>
                </a:cubicBezTo>
                <a:lnTo>
                  <a:pt x="228600" y="304800"/>
                </a:lnTo>
                <a:cubicBezTo>
                  <a:pt x="241816" y="251937"/>
                  <a:pt x="225724" y="304203"/>
                  <a:pt x="247650" y="260350"/>
                </a:cubicBezTo>
                <a:cubicBezTo>
                  <a:pt x="250643" y="254363"/>
                  <a:pt x="250749" y="247151"/>
                  <a:pt x="254000" y="241300"/>
                </a:cubicBezTo>
                <a:cubicBezTo>
                  <a:pt x="261413" y="227957"/>
                  <a:pt x="270933" y="215900"/>
                  <a:pt x="279400" y="203200"/>
                </a:cubicBezTo>
                <a:cubicBezTo>
                  <a:pt x="283633" y="196850"/>
                  <a:pt x="289687" y="191390"/>
                  <a:pt x="292100" y="184150"/>
                </a:cubicBezTo>
                <a:cubicBezTo>
                  <a:pt x="294217" y="177800"/>
                  <a:pt x="295199" y="170951"/>
                  <a:pt x="298450" y="165100"/>
                </a:cubicBezTo>
                <a:cubicBezTo>
                  <a:pt x="305863" y="151757"/>
                  <a:pt x="315383" y="139700"/>
                  <a:pt x="323850" y="127000"/>
                </a:cubicBezTo>
                <a:cubicBezTo>
                  <a:pt x="328083" y="120650"/>
                  <a:pt x="329310" y="110363"/>
                  <a:pt x="336550" y="107950"/>
                </a:cubicBezTo>
                <a:cubicBezTo>
                  <a:pt x="381226" y="93058"/>
                  <a:pt x="326073" y="112440"/>
                  <a:pt x="381000" y="88900"/>
                </a:cubicBezTo>
                <a:cubicBezTo>
                  <a:pt x="396225" y="82375"/>
                  <a:pt x="409338" y="80803"/>
                  <a:pt x="425450" y="76200"/>
                </a:cubicBezTo>
                <a:cubicBezTo>
                  <a:pt x="431886" y="74361"/>
                  <a:pt x="437966" y="71302"/>
                  <a:pt x="444500" y="69850"/>
                </a:cubicBezTo>
                <a:cubicBezTo>
                  <a:pt x="462457" y="65859"/>
                  <a:pt x="489598" y="64051"/>
                  <a:pt x="508000" y="57150"/>
                </a:cubicBezTo>
                <a:cubicBezTo>
                  <a:pt x="558117" y="38356"/>
                  <a:pt x="510878" y="53115"/>
                  <a:pt x="552450" y="25400"/>
                </a:cubicBezTo>
                <a:cubicBezTo>
                  <a:pt x="558019" y="21687"/>
                  <a:pt x="565513" y="22043"/>
                  <a:pt x="571500" y="19050"/>
                </a:cubicBezTo>
                <a:cubicBezTo>
                  <a:pt x="620739" y="-5569"/>
                  <a:pt x="561717" y="15961"/>
                  <a:pt x="609600" y="0"/>
                </a:cubicBezTo>
                <a:cubicBezTo>
                  <a:pt x="624417" y="2117"/>
                  <a:pt x="639610" y="2412"/>
                  <a:pt x="654050" y="6350"/>
                </a:cubicBezTo>
                <a:cubicBezTo>
                  <a:pt x="663182" y="8841"/>
                  <a:pt x="670749" y="15321"/>
                  <a:pt x="679450" y="19050"/>
                </a:cubicBezTo>
                <a:cubicBezTo>
                  <a:pt x="685602" y="21687"/>
                  <a:pt x="692150" y="23283"/>
                  <a:pt x="698500" y="25400"/>
                </a:cubicBezTo>
                <a:cubicBezTo>
                  <a:pt x="722599" y="61548"/>
                  <a:pt x="697219" y="31925"/>
                  <a:pt x="730250" y="50800"/>
                </a:cubicBezTo>
                <a:cubicBezTo>
                  <a:pt x="739439" y="56051"/>
                  <a:pt x="747038" y="63699"/>
                  <a:pt x="755650" y="69850"/>
                </a:cubicBezTo>
                <a:cubicBezTo>
                  <a:pt x="761860" y="74286"/>
                  <a:pt x="768350" y="78317"/>
                  <a:pt x="774700" y="82550"/>
                </a:cubicBezTo>
                <a:cubicBezTo>
                  <a:pt x="779680" y="92511"/>
                  <a:pt x="791125" y="118025"/>
                  <a:pt x="800100" y="127000"/>
                </a:cubicBezTo>
                <a:cubicBezTo>
                  <a:pt x="805496" y="132396"/>
                  <a:pt x="813287" y="134814"/>
                  <a:pt x="819150" y="139700"/>
                </a:cubicBezTo>
                <a:cubicBezTo>
                  <a:pt x="836240" y="153942"/>
                  <a:pt x="836980" y="162441"/>
                  <a:pt x="857250" y="171450"/>
                </a:cubicBezTo>
                <a:cubicBezTo>
                  <a:pt x="869483" y="176887"/>
                  <a:pt x="884211" y="176724"/>
                  <a:pt x="895350" y="184150"/>
                </a:cubicBezTo>
                <a:cubicBezTo>
                  <a:pt x="901700" y="188383"/>
                  <a:pt x="907385" y="193844"/>
                  <a:pt x="914400" y="196850"/>
                </a:cubicBezTo>
                <a:cubicBezTo>
                  <a:pt x="922422" y="200288"/>
                  <a:pt x="931441" y="200692"/>
                  <a:pt x="939800" y="203200"/>
                </a:cubicBezTo>
                <a:cubicBezTo>
                  <a:pt x="952622" y="207047"/>
                  <a:pt x="977900" y="215900"/>
                  <a:pt x="977900" y="215900"/>
                </a:cubicBezTo>
                <a:cubicBezTo>
                  <a:pt x="984250" y="222250"/>
                  <a:pt x="990051" y="229201"/>
                  <a:pt x="996950" y="234950"/>
                </a:cubicBezTo>
                <a:cubicBezTo>
                  <a:pt x="1002813" y="239836"/>
                  <a:pt x="1010604" y="242254"/>
                  <a:pt x="1016000" y="247650"/>
                </a:cubicBezTo>
                <a:cubicBezTo>
                  <a:pt x="1021396" y="253046"/>
                  <a:pt x="1023630" y="260996"/>
                  <a:pt x="1028700" y="266700"/>
                </a:cubicBezTo>
                <a:cubicBezTo>
                  <a:pt x="1040632" y="280124"/>
                  <a:pt x="1066800" y="304800"/>
                  <a:pt x="1066800" y="304800"/>
                </a:cubicBezTo>
                <a:cubicBezTo>
                  <a:pt x="1068917" y="311150"/>
                  <a:pt x="1069899" y="317999"/>
                  <a:pt x="1073150" y="323850"/>
                </a:cubicBezTo>
                <a:cubicBezTo>
                  <a:pt x="1086931" y="348656"/>
                  <a:pt x="1113152" y="384385"/>
                  <a:pt x="1136650" y="400050"/>
                </a:cubicBezTo>
                <a:lnTo>
                  <a:pt x="1155700" y="412750"/>
                </a:lnTo>
                <a:cubicBezTo>
                  <a:pt x="1201082" y="480823"/>
                  <a:pt x="1130408" y="377511"/>
                  <a:pt x="1187450" y="450850"/>
                </a:cubicBezTo>
                <a:cubicBezTo>
                  <a:pt x="1196821" y="462898"/>
                  <a:pt x="1204383" y="476250"/>
                  <a:pt x="1212850" y="488950"/>
                </a:cubicBezTo>
                <a:cubicBezTo>
                  <a:pt x="1217083" y="495300"/>
                  <a:pt x="1222544" y="500985"/>
                  <a:pt x="1225550" y="508000"/>
                </a:cubicBezTo>
                <a:cubicBezTo>
                  <a:pt x="1233799" y="527247"/>
                  <a:pt x="1245923" y="557941"/>
                  <a:pt x="1257300" y="577850"/>
                </a:cubicBezTo>
                <a:cubicBezTo>
                  <a:pt x="1261086" y="584476"/>
                  <a:pt x="1265767" y="590550"/>
                  <a:pt x="1270000" y="596900"/>
                </a:cubicBezTo>
                <a:cubicBezTo>
                  <a:pt x="1256403" y="855242"/>
                  <a:pt x="1267290" y="758277"/>
                  <a:pt x="1250950" y="889000"/>
                </a:cubicBezTo>
                <a:cubicBezTo>
                  <a:pt x="1253067" y="941917"/>
                  <a:pt x="1252199" y="995037"/>
                  <a:pt x="1257300" y="1047750"/>
                </a:cubicBezTo>
                <a:cubicBezTo>
                  <a:pt x="1258589" y="1061075"/>
                  <a:pt x="1265767" y="1073150"/>
                  <a:pt x="1270000" y="1085850"/>
                </a:cubicBezTo>
                <a:lnTo>
                  <a:pt x="1276350" y="1104900"/>
                </a:lnTo>
                <a:cubicBezTo>
                  <a:pt x="1278467" y="1123950"/>
                  <a:pt x="1279989" y="1143075"/>
                  <a:pt x="1282700" y="1162050"/>
                </a:cubicBezTo>
                <a:cubicBezTo>
                  <a:pt x="1286342" y="1187542"/>
                  <a:pt x="1295400" y="1238250"/>
                  <a:pt x="1295400" y="1238250"/>
                </a:cubicBezTo>
                <a:cubicBezTo>
                  <a:pt x="1293283" y="1255183"/>
                  <a:pt x="1295388" y="1273205"/>
                  <a:pt x="1289050" y="1289050"/>
                </a:cubicBezTo>
                <a:cubicBezTo>
                  <a:pt x="1286216" y="1296136"/>
                  <a:pt x="1275396" y="1296354"/>
                  <a:pt x="1270000" y="1301750"/>
                </a:cubicBezTo>
                <a:cubicBezTo>
                  <a:pt x="1264604" y="1307146"/>
                  <a:pt x="1262186" y="1314937"/>
                  <a:pt x="1257300" y="1320800"/>
                </a:cubicBezTo>
                <a:cubicBezTo>
                  <a:pt x="1244656" y="1335972"/>
                  <a:pt x="1216489" y="1359804"/>
                  <a:pt x="1200150" y="1365250"/>
                </a:cubicBezTo>
                <a:lnTo>
                  <a:pt x="1181100" y="1371600"/>
                </a:lnTo>
                <a:cubicBezTo>
                  <a:pt x="1169137" y="1383563"/>
                  <a:pt x="1158913" y="1396277"/>
                  <a:pt x="1143000" y="1403350"/>
                </a:cubicBezTo>
                <a:cubicBezTo>
                  <a:pt x="1130767" y="1408787"/>
                  <a:pt x="1104900" y="1416050"/>
                  <a:pt x="1104900" y="1416050"/>
                </a:cubicBezTo>
                <a:cubicBezTo>
                  <a:pt x="1068415" y="1391727"/>
                  <a:pt x="1091246" y="1408746"/>
                  <a:pt x="1041400" y="1358900"/>
                </a:cubicBezTo>
                <a:cubicBezTo>
                  <a:pt x="1035050" y="1352550"/>
                  <a:pt x="1027331" y="1347322"/>
                  <a:pt x="1022350" y="1339850"/>
                </a:cubicBezTo>
                <a:lnTo>
                  <a:pt x="996950" y="1301750"/>
                </a:lnTo>
                <a:cubicBezTo>
                  <a:pt x="992717" y="1295400"/>
                  <a:pt x="990600" y="1286933"/>
                  <a:pt x="984250" y="1282700"/>
                </a:cubicBezTo>
                <a:cubicBezTo>
                  <a:pt x="977900" y="1278467"/>
                  <a:pt x="972174" y="1273100"/>
                  <a:pt x="965200" y="1270000"/>
                </a:cubicBezTo>
                <a:cubicBezTo>
                  <a:pt x="897190" y="1239773"/>
                  <a:pt x="951163" y="1273342"/>
                  <a:pt x="908050" y="1244600"/>
                </a:cubicBezTo>
                <a:cubicBezTo>
                  <a:pt x="901629" y="1234968"/>
                  <a:pt x="889000" y="1219645"/>
                  <a:pt x="889000" y="1206500"/>
                </a:cubicBezTo>
                <a:cubicBezTo>
                  <a:pt x="889000" y="1182546"/>
                  <a:pt x="902946" y="1122080"/>
                  <a:pt x="914400" y="1104900"/>
                </a:cubicBezTo>
                <a:cubicBezTo>
                  <a:pt x="918633" y="1098550"/>
                  <a:pt x="923687" y="1092676"/>
                  <a:pt x="927100" y="1085850"/>
                </a:cubicBezTo>
                <a:cubicBezTo>
                  <a:pt x="930093" y="1079863"/>
                  <a:pt x="930199" y="1072651"/>
                  <a:pt x="933450" y="1066800"/>
                </a:cubicBezTo>
                <a:cubicBezTo>
                  <a:pt x="940863" y="1053457"/>
                  <a:pt x="950383" y="1041400"/>
                  <a:pt x="958850" y="1028700"/>
                </a:cubicBezTo>
                <a:cubicBezTo>
                  <a:pt x="978976" y="998511"/>
                  <a:pt x="969137" y="1016890"/>
                  <a:pt x="984250" y="971550"/>
                </a:cubicBezTo>
                <a:lnTo>
                  <a:pt x="990600" y="952500"/>
                </a:lnTo>
                <a:cubicBezTo>
                  <a:pt x="988483" y="933450"/>
                  <a:pt x="987165" y="914294"/>
                  <a:pt x="984250" y="895350"/>
                </a:cubicBezTo>
                <a:cubicBezTo>
                  <a:pt x="982923" y="886724"/>
                  <a:pt x="979612" y="878508"/>
                  <a:pt x="977900" y="869950"/>
                </a:cubicBezTo>
                <a:cubicBezTo>
                  <a:pt x="975375" y="857325"/>
                  <a:pt x="973667" y="844550"/>
                  <a:pt x="971550" y="831850"/>
                </a:cubicBezTo>
                <a:cubicBezTo>
                  <a:pt x="969433" y="800100"/>
                  <a:pt x="968366" y="768263"/>
                  <a:pt x="965200" y="736600"/>
                </a:cubicBezTo>
                <a:cubicBezTo>
                  <a:pt x="964126" y="725861"/>
                  <a:pt x="963316" y="714676"/>
                  <a:pt x="958850" y="704850"/>
                </a:cubicBezTo>
                <a:cubicBezTo>
                  <a:pt x="950216" y="685854"/>
                  <a:pt x="931448" y="661907"/>
                  <a:pt x="914400" y="647700"/>
                </a:cubicBezTo>
                <a:cubicBezTo>
                  <a:pt x="908537" y="642814"/>
                  <a:pt x="901054" y="640070"/>
                  <a:pt x="895350" y="635000"/>
                </a:cubicBezTo>
                <a:cubicBezTo>
                  <a:pt x="881926" y="623068"/>
                  <a:pt x="869950" y="609600"/>
                  <a:pt x="857250" y="596900"/>
                </a:cubicBezTo>
                <a:cubicBezTo>
                  <a:pt x="850900" y="590550"/>
                  <a:pt x="845672" y="582831"/>
                  <a:pt x="838200" y="577850"/>
                </a:cubicBezTo>
                <a:lnTo>
                  <a:pt x="819150" y="565150"/>
                </a:lnTo>
                <a:cubicBezTo>
                  <a:pt x="785283" y="514350"/>
                  <a:pt x="829733" y="575733"/>
                  <a:pt x="787400" y="533400"/>
                </a:cubicBezTo>
                <a:cubicBezTo>
                  <a:pt x="758677" y="504677"/>
                  <a:pt x="792736" y="520362"/>
                  <a:pt x="755650" y="508000"/>
                </a:cubicBezTo>
                <a:cubicBezTo>
                  <a:pt x="749300" y="501650"/>
                  <a:pt x="743499" y="494699"/>
                  <a:pt x="736600" y="488950"/>
                </a:cubicBezTo>
                <a:cubicBezTo>
                  <a:pt x="730737" y="484064"/>
                  <a:pt x="722946" y="481646"/>
                  <a:pt x="717550" y="476250"/>
                </a:cubicBezTo>
                <a:cubicBezTo>
                  <a:pt x="675217" y="433917"/>
                  <a:pt x="736600" y="478367"/>
                  <a:pt x="685800" y="444500"/>
                </a:cubicBezTo>
                <a:cubicBezTo>
                  <a:pt x="665674" y="414311"/>
                  <a:pt x="675513" y="432690"/>
                  <a:pt x="660400" y="387350"/>
                </a:cubicBezTo>
                <a:cubicBezTo>
                  <a:pt x="658283" y="381000"/>
                  <a:pt x="658783" y="373033"/>
                  <a:pt x="654050" y="368300"/>
                </a:cubicBezTo>
                <a:cubicBezTo>
                  <a:pt x="598395" y="312645"/>
                  <a:pt x="668994" y="380753"/>
                  <a:pt x="615950" y="336550"/>
                </a:cubicBezTo>
                <a:cubicBezTo>
                  <a:pt x="609051" y="330801"/>
                  <a:pt x="603250" y="323850"/>
                  <a:pt x="596900" y="317500"/>
                </a:cubicBezTo>
                <a:cubicBezTo>
                  <a:pt x="577850" y="319617"/>
                  <a:pt x="557763" y="317300"/>
                  <a:pt x="539750" y="323850"/>
                </a:cubicBezTo>
                <a:cubicBezTo>
                  <a:pt x="532578" y="326458"/>
                  <a:pt x="534360" y="340707"/>
                  <a:pt x="527050" y="342900"/>
                </a:cubicBezTo>
                <a:cubicBezTo>
                  <a:pt x="510831" y="347766"/>
                  <a:pt x="502708" y="327025"/>
                  <a:pt x="495300" y="33020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6534151" y="2362200"/>
            <a:ext cx="1041400" cy="1358900"/>
          </a:xfrm>
          <a:custGeom>
            <a:avLst/>
            <a:gdLst>
              <a:gd name="connsiteX0" fmla="*/ 1003300 w 1041400"/>
              <a:gd name="connsiteY0" fmla="*/ 501650 h 1346200"/>
              <a:gd name="connsiteX1" fmla="*/ 996950 w 1041400"/>
              <a:gd name="connsiteY1" fmla="*/ 406400 h 1346200"/>
              <a:gd name="connsiteX2" fmla="*/ 971550 w 1041400"/>
              <a:gd name="connsiteY2" fmla="*/ 349250 h 1346200"/>
              <a:gd name="connsiteX3" fmla="*/ 952500 w 1041400"/>
              <a:gd name="connsiteY3" fmla="*/ 336550 h 1346200"/>
              <a:gd name="connsiteX4" fmla="*/ 920750 w 1041400"/>
              <a:gd name="connsiteY4" fmla="*/ 298450 h 1346200"/>
              <a:gd name="connsiteX5" fmla="*/ 901700 w 1041400"/>
              <a:gd name="connsiteY5" fmla="*/ 279400 h 1346200"/>
              <a:gd name="connsiteX6" fmla="*/ 857250 w 1041400"/>
              <a:gd name="connsiteY6" fmla="*/ 234950 h 1346200"/>
              <a:gd name="connsiteX7" fmla="*/ 844550 w 1041400"/>
              <a:gd name="connsiteY7" fmla="*/ 215900 h 1346200"/>
              <a:gd name="connsiteX8" fmla="*/ 806450 w 1041400"/>
              <a:gd name="connsiteY8" fmla="*/ 203200 h 1346200"/>
              <a:gd name="connsiteX9" fmla="*/ 787400 w 1041400"/>
              <a:gd name="connsiteY9" fmla="*/ 196850 h 1346200"/>
              <a:gd name="connsiteX10" fmla="*/ 768350 w 1041400"/>
              <a:gd name="connsiteY10" fmla="*/ 190500 h 1346200"/>
              <a:gd name="connsiteX11" fmla="*/ 749300 w 1041400"/>
              <a:gd name="connsiteY11" fmla="*/ 184150 h 1346200"/>
              <a:gd name="connsiteX12" fmla="*/ 711200 w 1041400"/>
              <a:gd name="connsiteY12" fmla="*/ 190500 h 1346200"/>
              <a:gd name="connsiteX13" fmla="*/ 673100 w 1041400"/>
              <a:gd name="connsiteY13" fmla="*/ 203200 h 1346200"/>
              <a:gd name="connsiteX14" fmla="*/ 654050 w 1041400"/>
              <a:gd name="connsiteY14" fmla="*/ 209550 h 1346200"/>
              <a:gd name="connsiteX15" fmla="*/ 635000 w 1041400"/>
              <a:gd name="connsiteY15" fmla="*/ 215900 h 1346200"/>
              <a:gd name="connsiteX16" fmla="*/ 590550 w 1041400"/>
              <a:gd name="connsiteY16" fmla="*/ 228600 h 1346200"/>
              <a:gd name="connsiteX17" fmla="*/ 571500 w 1041400"/>
              <a:gd name="connsiteY17" fmla="*/ 241300 h 1346200"/>
              <a:gd name="connsiteX18" fmla="*/ 533400 w 1041400"/>
              <a:gd name="connsiteY18" fmla="*/ 279400 h 1346200"/>
              <a:gd name="connsiteX19" fmla="*/ 508000 w 1041400"/>
              <a:gd name="connsiteY19" fmla="*/ 317500 h 1346200"/>
              <a:gd name="connsiteX20" fmla="*/ 488950 w 1041400"/>
              <a:gd name="connsiteY20" fmla="*/ 336550 h 1346200"/>
              <a:gd name="connsiteX21" fmla="*/ 457200 w 1041400"/>
              <a:gd name="connsiteY21" fmla="*/ 374650 h 1346200"/>
              <a:gd name="connsiteX22" fmla="*/ 419100 w 1041400"/>
              <a:gd name="connsiteY22" fmla="*/ 400050 h 1346200"/>
              <a:gd name="connsiteX23" fmla="*/ 374650 w 1041400"/>
              <a:gd name="connsiteY23" fmla="*/ 450850 h 1346200"/>
              <a:gd name="connsiteX24" fmla="*/ 349250 w 1041400"/>
              <a:gd name="connsiteY24" fmla="*/ 508000 h 1346200"/>
              <a:gd name="connsiteX25" fmla="*/ 336550 w 1041400"/>
              <a:gd name="connsiteY25" fmla="*/ 558800 h 1346200"/>
              <a:gd name="connsiteX26" fmla="*/ 330200 w 1041400"/>
              <a:gd name="connsiteY26" fmla="*/ 577850 h 1346200"/>
              <a:gd name="connsiteX27" fmla="*/ 304800 w 1041400"/>
              <a:gd name="connsiteY27" fmla="*/ 615950 h 1346200"/>
              <a:gd name="connsiteX28" fmla="*/ 298450 w 1041400"/>
              <a:gd name="connsiteY28" fmla="*/ 635000 h 1346200"/>
              <a:gd name="connsiteX29" fmla="*/ 285750 w 1041400"/>
              <a:gd name="connsiteY29" fmla="*/ 685800 h 1346200"/>
              <a:gd name="connsiteX30" fmla="*/ 266700 w 1041400"/>
              <a:gd name="connsiteY30" fmla="*/ 673100 h 1346200"/>
              <a:gd name="connsiteX31" fmla="*/ 260350 w 1041400"/>
              <a:gd name="connsiteY31" fmla="*/ 654050 h 1346200"/>
              <a:gd name="connsiteX32" fmla="*/ 247650 w 1041400"/>
              <a:gd name="connsiteY32" fmla="*/ 635000 h 1346200"/>
              <a:gd name="connsiteX33" fmla="*/ 209550 w 1041400"/>
              <a:gd name="connsiteY33" fmla="*/ 558800 h 1346200"/>
              <a:gd name="connsiteX34" fmla="*/ 190500 w 1041400"/>
              <a:gd name="connsiteY34" fmla="*/ 552450 h 1346200"/>
              <a:gd name="connsiteX35" fmla="*/ 158750 w 1041400"/>
              <a:gd name="connsiteY35" fmla="*/ 558800 h 1346200"/>
              <a:gd name="connsiteX36" fmla="*/ 152400 w 1041400"/>
              <a:gd name="connsiteY36" fmla="*/ 577850 h 1346200"/>
              <a:gd name="connsiteX37" fmla="*/ 146050 w 1041400"/>
              <a:gd name="connsiteY37" fmla="*/ 609600 h 1346200"/>
              <a:gd name="connsiteX38" fmla="*/ 120650 w 1041400"/>
              <a:gd name="connsiteY38" fmla="*/ 647700 h 1346200"/>
              <a:gd name="connsiteX39" fmla="*/ 114300 w 1041400"/>
              <a:gd name="connsiteY39" fmla="*/ 666750 h 1346200"/>
              <a:gd name="connsiteX40" fmla="*/ 133350 w 1041400"/>
              <a:gd name="connsiteY40" fmla="*/ 762000 h 1346200"/>
              <a:gd name="connsiteX41" fmla="*/ 146050 w 1041400"/>
              <a:gd name="connsiteY41" fmla="*/ 781050 h 1346200"/>
              <a:gd name="connsiteX42" fmla="*/ 152400 w 1041400"/>
              <a:gd name="connsiteY42" fmla="*/ 800100 h 1346200"/>
              <a:gd name="connsiteX43" fmla="*/ 165100 w 1041400"/>
              <a:gd name="connsiteY43" fmla="*/ 819150 h 1346200"/>
              <a:gd name="connsiteX44" fmla="*/ 203200 w 1041400"/>
              <a:gd name="connsiteY44" fmla="*/ 838200 h 1346200"/>
              <a:gd name="connsiteX45" fmla="*/ 228600 w 1041400"/>
              <a:gd name="connsiteY45" fmla="*/ 876300 h 1346200"/>
              <a:gd name="connsiteX46" fmla="*/ 266700 w 1041400"/>
              <a:gd name="connsiteY46" fmla="*/ 908050 h 1346200"/>
              <a:gd name="connsiteX47" fmla="*/ 279400 w 1041400"/>
              <a:gd name="connsiteY47" fmla="*/ 946150 h 1346200"/>
              <a:gd name="connsiteX48" fmla="*/ 285750 w 1041400"/>
              <a:gd name="connsiteY48" fmla="*/ 965200 h 1346200"/>
              <a:gd name="connsiteX49" fmla="*/ 279400 w 1041400"/>
              <a:gd name="connsiteY49" fmla="*/ 996950 h 1346200"/>
              <a:gd name="connsiteX50" fmla="*/ 273050 w 1041400"/>
              <a:gd name="connsiteY50" fmla="*/ 1016000 h 1346200"/>
              <a:gd name="connsiteX51" fmla="*/ 228600 w 1041400"/>
              <a:gd name="connsiteY51" fmla="*/ 1022350 h 1346200"/>
              <a:gd name="connsiteX52" fmla="*/ 190500 w 1041400"/>
              <a:gd name="connsiteY52" fmla="*/ 1073150 h 1346200"/>
              <a:gd name="connsiteX53" fmla="*/ 177800 w 1041400"/>
              <a:gd name="connsiteY53" fmla="*/ 1123950 h 1346200"/>
              <a:gd name="connsiteX54" fmla="*/ 171450 w 1041400"/>
              <a:gd name="connsiteY54" fmla="*/ 1193800 h 1346200"/>
              <a:gd name="connsiteX55" fmla="*/ 158750 w 1041400"/>
              <a:gd name="connsiteY55" fmla="*/ 1225550 h 1346200"/>
              <a:gd name="connsiteX56" fmla="*/ 139700 w 1041400"/>
              <a:gd name="connsiteY56" fmla="*/ 1276350 h 1346200"/>
              <a:gd name="connsiteX57" fmla="*/ 133350 w 1041400"/>
              <a:gd name="connsiteY57" fmla="*/ 1295400 h 1346200"/>
              <a:gd name="connsiteX58" fmla="*/ 120650 w 1041400"/>
              <a:gd name="connsiteY58" fmla="*/ 1314450 h 1346200"/>
              <a:gd name="connsiteX59" fmla="*/ 114300 w 1041400"/>
              <a:gd name="connsiteY59" fmla="*/ 1333500 h 1346200"/>
              <a:gd name="connsiteX60" fmla="*/ 82550 w 1041400"/>
              <a:gd name="connsiteY60" fmla="*/ 1339850 h 1346200"/>
              <a:gd name="connsiteX61" fmla="*/ 63500 w 1041400"/>
              <a:gd name="connsiteY61" fmla="*/ 1346200 h 1346200"/>
              <a:gd name="connsiteX62" fmla="*/ 44450 w 1041400"/>
              <a:gd name="connsiteY62" fmla="*/ 1339850 h 1346200"/>
              <a:gd name="connsiteX63" fmla="*/ 31750 w 1041400"/>
              <a:gd name="connsiteY63" fmla="*/ 1320800 h 1346200"/>
              <a:gd name="connsiteX64" fmla="*/ 19050 w 1041400"/>
              <a:gd name="connsiteY64" fmla="*/ 1276350 h 1346200"/>
              <a:gd name="connsiteX65" fmla="*/ 12700 w 1041400"/>
              <a:gd name="connsiteY65" fmla="*/ 1257300 h 1346200"/>
              <a:gd name="connsiteX66" fmla="*/ 0 w 1041400"/>
              <a:gd name="connsiteY66" fmla="*/ 1206500 h 1346200"/>
              <a:gd name="connsiteX67" fmla="*/ 6350 w 1041400"/>
              <a:gd name="connsiteY67" fmla="*/ 1066800 h 1346200"/>
              <a:gd name="connsiteX68" fmla="*/ 19050 w 1041400"/>
              <a:gd name="connsiteY68" fmla="*/ 1047750 h 1346200"/>
              <a:gd name="connsiteX69" fmla="*/ 25400 w 1041400"/>
              <a:gd name="connsiteY69" fmla="*/ 1022350 h 1346200"/>
              <a:gd name="connsiteX70" fmla="*/ 38100 w 1041400"/>
              <a:gd name="connsiteY70" fmla="*/ 1003300 h 1346200"/>
              <a:gd name="connsiteX71" fmla="*/ 50800 w 1041400"/>
              <a:gd name="connsiteY71" fmla="*/ 965200 h 1346200"/>
              <a:gd name="connsiteX72" fmla="*/ 57150 w 1041400"/>
              <a:gd name="connsiteY72" fmla="*/ 946150 h 1346200"/>
              <a:gd name="connsiteX73" fmla="*/ 63500 w 1041400"/>
              <a:gd name="connsiteY73" fmla="*/ 927100 h 1346200"/>
              <a:gd name="connsiteX74" fmla="*/ 69850 w 1041400"/>
              <a:gd name="connsiteY74" fmla="*/ 882650 h 1346200"/>
              <a:gd name="connsiteX75" fmla="*/ 76200 w 1041400"/>
              <a:gd name="connsiteY75" fmla="*/ 863600 h 1346200"/>
              <a:gd name="connsiteX76" fmla="*/ 88900 w 1041400"/>
              <a:gd name="connsiteY76" fmla="*/ 698500 h 1346200"/>
              <a:gd name="connsiteX77" fmla="*/ 95250 w 1041400"/>
              <a:gd name="connsiteY77" fmla="*/ 679450 h 1346200"/>
              <a:gd name="connsiteX78" fmla="*/ 101600 w 1041400"/>
              <a:gd name="connsiteY78" fmla="*/ 654050 h 1346200"/>
              <a:gd name="connsiteX79" fmla="*/ 114300 w 1041400"/>
              <a:gd name="connsiteY79" fmla="*/ 635000 h 1346200"/>
              <a:gd name="connsiteX80" fmla="*/ 120650 w 1041400"/>
              <a:gd name="connsiteY80" fmla="*/ 590550 h 1346200"/>
              <a:gd name="connsiteX81" fmla="*/ 127000 w 1041400"/>
              <a:gd name="connsiteY81" fmla="*/ 571500 h 1346200"/>
              <a:gd name="connsiteX82" fmla="*/ 133350 w 1041400"/>
              <a:gd name="connsiteY82" fmla="*/ 546100 h 1346200"/>
              <a:gd name="connsiteX83" fmla="*/ 139700 w 1041400"/>
              <a:gd name="connsiteY83" fmla="*/ 406400 h 1346200"/>
              <a:gd name="connsiteX84" fmla="*/ 158750 w 1041400"/>
              <a:gd name="connsiteY84" fmla="*/ 330200 h 1346200"/>
              <a:gd name="connsiteX85" fmla="*/ 165100 w 1041400"/>
              <a:gd name="connsiteY85" fmla="*/ 311150 h 1346200"/>
              <a:gd name="connsiteX86" fmla="*/ 177800 w 1041400"/>
              <a:gd name="connsiteY86" fmla="*/ 292100 h 1346200"/>
              <a:gd name="connsiteX87" fmla="*/ 184150 w 1041400"/>
              <a:gd name="connsiteY87" fmla="*/ 273050 h 1346200"/>
              <a:gd name="connsiteX88" fmla="*/ 209550 w 1041400"/>
              <a:gd name="connsiteY88" fmla="*/ 234950 h 1346200"/>
              <a:gd name="connsiteX89" fmla="*/ 222250 w 1041400"/>
              <a:gd name="connsiteY89" fmla="*/ 215900 h 1346200"/>
              <a:gd name="connsiteX90" fmla="*/ 241300 w 1041400"/>
              <a:gd name="connsiteY90" fmla="*/ 177800 h 1346200"/>
              <a:gd name="connsiteX91" fmla="*/ 260350 w 1041400"/>
              <a:gd name="connsiteY91" fmla="*/ 165100 h 1346200"/>
              <a:gd name="connsiteX92" fmla="*/ 273050 w 1041400"/>
              <a:gd name="connsiteY92" fmla="*/ 146050 h 1346200"/>
              <a:gd name="connsiteX93" fmla="*/ 317500 w 1041400"/>
              <a:gd name="connsiteY93" fmla="*/ 107950 h 1346200"/>
              <a:gd name="connsiteX94" fmla="*/ 342900 w 1041400"/>
              <a:gd name="connsiteY94" fmla="*/ 95250 h 1346200"/>
              <a:gd name="connsiteX95" fmla="*/ 406400 w 1041400"/>
              <a:gd name="connsiteY95" fmla="*/ 50800 h 1346200"/>
              <a:gd name="connsiteX96" fmla="*/ 419100 w 1041400"/>
              <a:gd name="connsiteY96" fmla="*/ 31750 h 1346200"/>
              <a:gd name="connsiteX97" fmla="*/ 476250 w 1041400"/>
              <a:gd name="connsiteY97" fmla="*/ 19050 h 1346200"/>
              <a:gd name="connsiteX98" fmla="*/ 514350 w 1041400"/>
              <a:gd name="connsiteY98" fmla="*/ 6350 h 1346200"/>
              <a:gd name="connsiteX99" fmla="*/ 698500 w 1041400"/>
              <a:gd name="connsiteY99" fmla="*/ 0 h 1346200"/>
              <a:gd name="connsiteX100" fmla="*/ 730250 w 1041400"/>
              <a:gd name="connsiteY100" fmla="*/ 6350 h 1346200"/>
              <a:gd name="connsiteX101" fmla="*/ 768350 w 1041400"/>
              <a:gd name="connsiteY101" fmla="*/ 38100 h 1346200"/>
              <a:gd name="connsiteX102" fmla="*/ 812800 w 1041400"/>
              <a:gd name="connsiteY102" fmla="*/ 63500 h 1346200"/>
              <a:gd name="connsiteX103" fmla="*/ 831850 w 1041400"/>
              <a:gd name="connsiteY103" fmla="*/ 82550 h 1346200"/>
              <a:gd name="connsiteX104" fmla="*/ 850900 w 1041400"/>
              <a:gd name="connsiteY104" fmla="*/ 95250 h 1346200"/>
              <a:gd name="connsiteX105" fmla="*/ 863600 w 1041400"/>
              <a:gd name="connsiteY105" fmla="*/ 114300 h 1346200"/>
              <a:gd name="connsiteX106" fmla="*/ 882650 w 1041400"/>
              <a:gd name="connsiteY106" fmla="*/ 127000 h 1346200"/>
              <a:gd name="connsiteX107" fmla="*/ 927100 w 1041400"/>
              <a:gd name="connsiteY107" fmla="*/ 171450 h 1346200"/>
              <a:gd name="connsiteX108" fmla="*/ 939800 w 1041400"/>
              <a:gd name="connsiteY108" fmla="*/ 190500 h 1346200"/>
              <a:gd name="connsiteX109" fmla="*/ 977900 w 1041400"/>
              <a:gd name="connsiteY109" fmla="*/ 209550 h 1346200"/>
              <a:gd name="connsiteX110" fmla="*/ 1022350 w 1041400"/>
              <a:gd name="connsiteY110" fmla="*/ 266700 h 1346200"/>
              <a:gd name="connsiteX111" fmla="*/ 1041400 w 1041400"/>
              <a:gd name="connsiteY111" fmla="*/ 304800 h 1346200"/>
              <a:gd name="connsiteX112" fmla="*/ 1028700 w 1041400"/>
              <a:gd name="connsiteY112" fmla="*/ 412750 h 1346200"/>
              <a:gd name="connsiteX113" fmla="*/ 1022350 w 1041400"/>
              <a:gd name="connsiteY113" fmla="*/ 431800 h 1346200"/>
              <a:gd name="connsiteX114" fmla="*/ 1009650 w 1041400"/>
              <a:gd name="connsiteY114" fmla="*/ 476250 h 1346200"/>
              <a:gd name="connsiteX115" fmla="*/ 1016000 w 1041400"/>
              <a:gd name="connsiteY115" fmla="*/ 552450 h 134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041400" h="1346200">
                <a:moveTo>
                  <a:pt x="1003300" y="501650"/>
                </a:moveTo>
                <a:cubicBezTo>
                  <a:pt x="1001183" y="469900"/>
                  <a:pt x="1001450" y="437901"/>
                  <a:pt x="996950" y="406400"/>
                </a:cubicBezTo>
                <a:cubicBezTo>
                  <a:pt x="994854" y="391729"/>
                  <a:pt x="984255" y="361955"/>
                  <a:pt x="971550" y="349250"/>
                </a:cubicBezTo>
                <a:cubicBezTo>
                  <a:pt x="966154" y="343854"/>
                  <a:pt x="958363" y="341436"/>
                  <a:pt x="952500" y="336550"/>
                </a:cubicBezTo>
                <a:cubicBezTo>
                  <a:pt x="922143" y="311252"/>
                  <a:pt x="943455" y="325695"/>
                  <a:pt x="920750" y="298450"/>
                </a:cubicBezTo>
                <a:cubicBezTo>
                  <a:pt x="915001" y="291551"/>
                  <a:pt x="907213" y="286489"/>
                  <a:pt x="901700" y="279400"/>
                </a:cubicBezTo>
                <a:cubicBezTo>
                  <a:pt x="866037" y="233547"/>
                  <a:pt x="893653" y="247084"/>
                  <a:pt x="857250" y="234950"/>
                </a:cubicBezTo>
                <a:cubicBezTo>
                  <a:pt x="853017" y="228600"/>
                  <a:pt x="851022" y="219945"/>
                  <a:pt x="844550" y="215900"/>
                </a:cubicBezTo>
                <a:cubicBezTo>
                  <a:pt x="833198" y="208805"/>
                  <a:pt x="819150" y="207433"/>
                  <a:pt x="806450" y="203200"/>
                </a:cubicBezTo>
                <a:lnTo>
                  <a:pt x="787400" y="196850"/>
                </a:lnTo>
                <a:lnTo>
                  <a:pt x="768350" y="190500"/>
                </a:lnTo>
                <a:lnTo>
                  <a:pt x="749300" y="184150"/>
                </a:lnTo>
                <a:cubicBezTo>
                  <a:pt x="736600" y="186267"/>
                  <a:pt x="723691" y="187377"/>
                  <a:pt x="711200" y="190500"/>
                </a:cubicBezTo>
                <a:cubicBezTo>
                  <a:pt x="698213" y="193747"/>
                  <a:pt x="685800" y="198967"/>
                  <a:pt x="673100" y="203200"/>
                </a:cubicBezTo>
                <a:lnTo>
                  <a:pt x="654050" y="209550"/>
                </a:lnTo>
                <a:cubicBezTo>
                  <a:pt x="647700" y="211667"/>
                  <a:pt x="641494" y="214277"/>
                  <a:pt x="635000" y="215900"/>
                </a:cubicBezTo>
                <a:cubicBezTo>
                  <a:pt x="626862" y="217935"/>
                  <a:pt x="599660" y="224045"/>
                  <a:pt x="590550" y="228600"/>
                </a:cubicBezTo>
                <a:cubicBezTo>
                  <a:pt x="583724" y="232013"/>
                  <a:pt x="577204" y="236230"/>
                  <a:pt x="571500" y="241300"/>
                </a:cubicBezTo>
                <a:cubicBezTo>
                  <a:pt x="558076" y="253232"/>
                  <a:pt x="543363" y="264456"/>
                  <a:pt x="533400" y="279400"/>
                </a:cubicBezTo>
                <a:cubicBezTo>
                  <a:pt x="524933" y="292100"/>
                  <a:pt x="518793" y="306707"/>
                  <a:pt x="508000" y="317500"/>
                </a:cubicBezTo>
                <a:cubicBezTo>
                  <a:pt x="501650" y="323850"/>
                  <a:pt x="494699" y="329651"/>
                  <a:pt x="488950" y="336550"/>
                </a:cubicBezTo>
                <a:cubicBezTo>
                  <a:pt x="469640" y="359722"/>
                  <a:pt x="483563" y="354146"/>
                  <a:pt x="457200" y="374650"/>
                </a:cubicBezTo>
                <a:cubicBezTo>
                  <a:pt x="445152" y="384021"/>
                  <a:pt x="419100" y="400050"/>
                  <a:pt x="419100" y="400050"/>
                </a:cubicBezTo>
                <a:cubicBezTo>
                  <a:pt x="389467" y="444500"/>
                  <a:pt x="406400" y="429683"/>
                  <a:pt x="374650" y="450850"/>
                </a:cubicBezTo>
                <a:cubicBezTo>
                  <a:pt x="357971" y="475869"/>
                  <a:pt x="358318" y="471728"/>
                  <a:pt x="349250" y="508000"/>
                </a:cubicBezTo>
                <a:cubicBezTo>
                  <a:pt x="345017" y="524933"/>
                  <a:pt x="342070" y="542241"/>
                  <a:pt x="336550" y="558800"/>
                </a:cubicBezTo>
                <a:cubicBezTo>
                  <a:pt x="334433" y="565150"/>
                  <a:pt x="333451" y="571999"/>
                  <a:pt x="330200" y="577850"/>
                </a:cubicBezTo>
                <a:cubicBezTo>
                  <a:pt x="322787" y="591193"/>
                  <a:pt x="309627" y="601470"/>
                  <a:pt x="304800" y="615950"/>
                </a:cubicBezTo>
                <a:cubicBezTo>
                  <a:pt x="302683" y="622300"/>
                  <a:pt x="300211" y="628542"/>
                  <a:pt x="298450" y="635000"/>
                </a:cubicBezTo>
                <a:cubicBezTo>
                  <a:pt x="293857" y="651839"/>
                  <a:pt x="285750" y="685800"/>
                  <a:pt x="285750" y="685800"/>
                </a:cubicBezTo>
                <a:cubicBezTo>
                  <a:pt x="279400" y="681567"/>
                  <a:pt x="271468" y="679059"/>
                  <a:pt x="266700" y="673100"/>
                </a:cubicBezTo>
                <a:cubicBezTo>
                  <a:pt x="262519" y="667873"/>
                  <a:pt x="263343" y="660037"/>
                  <a:pt x="260350" y="654050"/>
                </a:cubicBezTo>
                <a:cubicBezTo>
                  <a:pt x="256937" y="647224"/>
                  <a:pt x="250750" y="641974"/>
                  <a:pt x="247650" y="635000"/>
                </a:cubicBezTo>
                <a:cubicBezTo>
                  <a:pt x="240789" y="619564"/>
                  <a:pt x="230215" y="565688"/>
                  <a:pt x="209550" y="558800"/>
                </a:cubicBezTo>
                <a:lnTo>
                  <a:pt x="190500" y="552450"/>
                </a:lnTo>
                <a:cubicBezTo>
                  <a:pt x="179917" y="554567"/>
                  <a:pt x="167730" y="552813"/>
                  <a:pt x="158750" y="558800"/>
                </a:cubicBezTo>
                <a:cubicBezTo>
                  <a:pt x="153181" y="562513"/>
                  <a:pt x="154023" y="571356"/>
                  <a:pt x="152400" y="577850"/>
                </a:cubicBezTo>
                <a:cubicBezTo>
                  <a:pt x="149782" y="588321"/>
                  <a:pt x="150516" y="599774"/>
                  <a:pt x="146050" y="609600"/>
                </a:cubicBezTo>
                <a:cubicBezTo>
                  <a:pt x="139734" y="623495"/>
                  <a:pt x="125477" y="633220"/>
                  <a:pt x="120650" y="647700"/>
                </a:cubicBezTo>
                <a:lnTo>
                  <a:pt x="114300" y="666750"/>
                </a:lnTo>
                <a:cubicBezTo>
                  <a:pt x="116756" y="688854"/>
                  <a:pt x="118341" y="739487"/>
                  <a:pt x="133350" y="762000"/>
                </a:cubicBezTo>
                <a:cubicBezTo>
                  <a:pt x="137583" y="768350"/>
                  <a:pt x="142637" y="774224"/>
                  <a:pt x="146050" y="781050"/>
                </a:cubicBezTo>
                <a:cubicBezTo>
                  <a:pt x="149043" y="787037"/>
                  <a:pt x="149407" y="794113"/>
                  <a:pt x="152400" y="800100"/>
                </a:cubicBezTo>
                <a:cubicBezTo>
                  <a:pt x="155813" y="806926"/>
                  <a:pt x="159704" y="813754"/>
                  <a:pt x="165100" y="819150"/>
                </a:cubicBezTo>
                <a:cubicBezTo>
                  <a:pt x="177410" y="831460"/>
                  <a:pt x="187706" y="833035"/>
                  <a:pt x="203200" y="838200"/>
                </a:cubicBezTo>
                <a:cubicBezTo>
                  <a:pt x="211667" y="850900"/>
                  <a:pt x="215900" y="867833"/>
                  <a:pt x="228600" y="876300"/>
                </a:cubicBezTo>
                <a:cubicBezTo>
                  <a:pt x="255122" y="893981"/>
                  <a:pt x="242254" y="883604"/>
                  <a:pt x="266700" y="908050"/>
                </a:cubicBezTo>
                <a:lnTo>
                  <a:pt x="279400" y="946150"/>
                </a:lnTo>
                <a:lnTo>
                  <a:pt x="285750" y="965200"/>
                </a:lnTo>
                <a:cubicBezTo>
                  <a:pt x="283633" y="975783"/>
                  <a:pt x="282018" y="986479"/>
                  <a:pt x="279400" y="996950"/>
                </a:cubicBezTo>
                <a:cubicBezTo>
                  <a:pt x="277777" y="1003444"/>
                  <a:pt x="279037" y="1013007"/>
                  <a:pt x="273050" y="1016000"/>
                </a:cubicBezTo>
                <a:cubicBezTo>
                  <a:pt x="259663" y="1022693"/>
                  <a:pt x="243417" y="1020233"/>
                  <a:pt x="228600" y="1022350"/>
                </a:cubicBezTo>
                <a:cubicBezTo>
                  <a:pt x="215900" y="1039283"/>
                  <a:pt x="194651" y="1052394"/>
                  <a:pt x="190500" y="1073150"/>
                </a:cubicBezTo>
                <a:cubicBezTo>
                  <a:pt x="182837" y="1111464"/>
                  <a:pt x="187563" y="1094661"/>
                  <a:pt x="177800" y="1123950"/>
                </a:cubicBezTo>
                <a:cubicBezTo>
                  <a:pt x="175683" y="1147233"/>
                  <a:pt x="175759" y="1170821"/>
                  <a:pt x="171450" y="1193800"/>
                </a:cubicBezTo>
                <a:cubicBezTo>
                  <a:pt x="169349" y="1205003"/>
                  <a:pt x="162355" y="1214736"/>
                  <a:pt x="158750" y="1225550"/>
                </a:cubicBezTo>
                <a:cubicBezTo>
                  <a:pt x="129482" y="1313355"/>
                  <a:pt x="178671" y="1185418"/>
                  <a:pt x="139700" y="1276350"/>
                </a:cubicBezTo>
                <a:cubicBezTo>
                  <a:pt x="137063" y="1282502"/>
                  <a:pt x="136343" y="1289413"/>
                  <a:pt x="133350" y="1295400"/>
                </a:cubicBezTo>
                <a:cubicBezTo>
                  <a:pt x="129937" y="1302226"/>
                  <a:pt x="124063" y="1307624"/>
                  <a:pt x="120650" y="1314450"/>
                </a:cubicBezTo>
                <a:cubicBezTo>
                  <a:pt x="117657" y="1320437"/>
                  <a:pt x="119869" y="1329787"/>
                  <a:pt x="114300" y="1333500"/>
                </a:cubicBezTo>
                <a:cubicBezTo>
                  <a:pt x="105320" y="1339487"/>
                  <a:pt x="93021" y="1337232"/>
                  <a:pt x="82550" y="1339850"/>
                </a:cubicBezTo>
                <a:cubicBezTo>
                  <a:pt x="76056" y="1341473"/>
                  <a:pt x="69850" y="1344083"/>
                  <a:pt x="63500" y="1346200"/>
                </a:cubicBezTo>
                <a:cubicBezTo>
                  <a:pt x="57150" y="1344083"/>
                  <a:pt x="49677" y="1344031"/>
                  <a:pt x="44450" y="1339850"/>
                </a:cubicBezTo>
                <a:cubicBezTo>
                  <a:pt x="38491" y="1335082"/>
                  <a:pt x="35163" y="1327626"/>
                  <a:pt x="31750" y="1320800"/>
                </a:cubicBezTo>
                <a:cubicBezTo>
                  <a:pt x="26675" y="1310650"/>
                  <a:pt x="21763" y="1285845"/>
                  <a:pt x="19050" y="1276350"/>
                </a:cubicBezTo>
                <a:cubicBezTo>
                  <a:pt x="17211" y="1269914"/>
                  <a:pt x="14461" y="1263758"/>
                  <a:pt x="12700" y="1257300"/>
                </a:cubicBezTo>
                <a:cubicBezTo>
                  <a:pt x="8107" y="1240461"/>
                  <a:pt x="0" y="1206500"/>
                  <a:pt x="0" y="1206500"/>
                </a:cubicBezTo>
                <a:cubicBezTo>
                  <a:pt x="2117" y="1159933"/>
                  <a:pt x="796" y="1113083"/>
                  <a:pt x="6350" y="1066800"/>
                </a:cubicBezTo>
                <a:cubicBezTo>
                  <a:pt x="7259" y="1059223"/>
                  <a:pt x="16044" y="1054765"/>
                  <a:pt x="19050" y="1047750"/>
                </a:cubicBezTo>
                <a:cubicBezTo>
                  <a:pt x="22488" y="1039728"/>
                  <a:pt x="21962" y="1030372"/>
                  <a:pt x="25400" y="1022350"/>
                </a:cubicBezTo>
                <a:cubicBezTo>
                  <a:pt x="28406" y="1015335"/>
                  <a:pt x="35000" y="1010274"/>
                  <a:pt x="38100" y="1003300"/>
                </a:cubicBezTo>
                <a:cubicBezTo>
                  <a:pt x="43537" y="991067"/>
                  <a:pt x="46567" y="977900"/>
                  <a:pt x="50800" y="965200"/>
                </a:cubicBezTo>
                <a:lnTo>
                  <a:pt x="57150" y="946150"/>
                </a:lnTo>
                <a:lnTo>
                  <a:pt x="63500" y="927100"/>
                </a:lnTo>
                <a:cubicBezTo>
                  <a:pt x="65617" y="912283"/>
                  <a:pt x="66915" y="897326"/>
                  <a:pt x="69850" y="882650"/>
                </a:cubicBezTo>
                <a:cubicBezTo>
                  <a:pt x="71163" y="876086"/>
                  <a:pt x="75594" y="870266"/>
                  <a:pt x="76200" y="863600"/>
                </a:cubicBezTo>
                <a:cubicBezTo>
                  <a:pt x="82049" y="799265"/>
                  <a:pt x="77333" y="756333"/>
                  <a:pt x="88900" y="698500"/>
                </a:cubicBezTo>
                <a:cubicBezTo>
                  <a:pt x="90213" y="691936"/>
                  <a:pt x="93411" y="685886"/>
                  <a:pt x="95250" y="679450"/>
                </a:cubicBezTo>
                <a:cubicBezTo>
                  <a:pt x="97648" y="671059"/>
                  <a:pt x="98162" y="662072"/>
                  <a:pt x="101600" y="654050"/>
                </a:cubicBezTo>
                <a:cubicBezTo>
                  <a:pt x="104606" y="647035"/>
                  <a:pt x="110067" y="641350"/>
                  <a:pt x="114300" y="635000"/>
                </a:cubicBezTo>
                <a:cubicBezTo>
                  <a:pt x="116417" y="620183"/>
                  <a:pt x="117715" y="605226"/>
                  <a:pt x="120650" y="590550"/>
                </a:cubicBezTo>
                <a:cubicBezTo>
                  <a:pt x="121963" y="583986"/>
                  <a:pt x="125161" y="577936"/>
                  <a:pt x="127000" y="571500"/>
                </a:cubicBezTo>
                <a:cubicBezTo>
                  <a:pt x="129398" y="563109"/>
                  <a:pt x="131233" y="554567"/>
                  <a:pt x="133350" y="546100"/>
                </a:cubicBezTo>
                <a:cubicBezTo>
                  <a:pt x="135467" y="499533"/>
                  <a:pt x="136379" y="452896"/>
                  <a:pt x="139700" y="406400"/>
                </a:cubicBezTo>
                <a:cubicBezTo>
                  <a:pt x="142032" y="373751"/>
                  <a:pt x="148444" y="361117"/>
                  <a:pt x="158750" y="330200"/>
                </a:cubicBezTo>
                <a:cubicBezTo>
                  <a:pt x="160867" y="323850"/>
                  <a:pt x="161387" y="316719"/>
                  <a:pt x="165100" y="311150"/>
                </a:cubicBezTo>
                <a:cubicBezTo>
                  <a:pt x="169333" y="304800"/>
                  <a:pt x="174387" y="298926"/>
                  <a:pt x="177800" y="292100"/>
                </a:cubicBezTo>
                <a:cubicBezTo>
                  <a:pt x="180793" y="286113"/>
                  <a:pt x="180899" y="278901"/>
                  <a:pt x="184150" y="273050"/>
                </a:cubicBezTo>
                <a:cubicBezTo>
                  <a:pt x="191563" y="259707"/>
                  <a:pt x="201083" y="247650"/>
                  <a:pt x="209550" y="234950"/>
                </a:cubicBezTo>
                <a:cubicBezTo>
                  <a:pt x="213783" y="228600"/>
                  <a:pt x="219837" y="223140"/>
                  <a:pt x="222250" y="215900"/>
                </a:cubicBezTo>
                <a:cubicBezTo>
                  <a:pt x="227415" y="200406"/>
                  <a:pt x="228990" y="190110"/>
                  <a:pt x="241300" y="177800"/>
                </a:cubicBezTo>
                <a:cubicBezTo>
                  <a:pt x="246696" y="172404"/>
                  <a:pt x="254000" y="169333"/>
                  <a:pt x="260350" y="165100"/>
                </a:cubicBezTo>
                <a:cubicBezTo>
                  <a:pt x="264583" y="158750"/>
                  <a:pt x="268164" y="151913"/>
                  <a:pt x="273050" y="146050"/>
                </a:cubicBezTo>
                <a:cubicBezTo>
                  <a:pt x="284344" y="132497"/>
                  <a:pt x="302876" y="117090"/>
                  <a:pt x="317500" y="107950"/>
                </a:cubicBezTo>
                <a:cubicBezTo>
                  <a:pt x="325527" y="102933"/>
                  <a:pt x="334783" y="100120"/>
                  <a:pt x="342900" y="95250"/>
                </a:cubicBezTo>
                <a:cubicBezTo>
                  <a:pt x="348086" y="92138"/>
                  <a:pt x="397717" y="59483"/>
                  <a:pt x="406400" y="50800"/>
                </a:cubicBezTo>
                <a:cubicBezTo>
                  <a:pt x="411796" y="45404"/>
                  <a:pt x="412750" y="35983"/>
                  <a:pt x="419100" y="31750"/>
                </a:cubicBezTo>
                <a:cubicBezTo>
                  <a:pt x="423048" y="29118"/>
                  <a:pt x="475421" y="19276"/>
                  <a:pt x="476250" y="19050"/>
                </a:cubicBezTo>
                <a:cubicBezTo>
                  <a:pt x="489165" y="15528"/>
                  <a:pt x="500971" y="6811"/>
                  <a:pt x="514350" y="6350"/>
                </a:cubicBezTo>
                <a:lnTo>
                  <a:pt x="698500" y="0"/>
                </a:lnTo>
                <a:cubicBezTo>
                  <a:pt x="709083" y="2117"/>
                  <a:pt x="720144" y="2560"/>
                  <a:pt x="730250" y="6350"/>
                </a:cubicBezTo>
                <a:cubicBezTo>
                  <a:pt x="747449" y="12800"/>
                  <a:pt x="754874" y="26870"/>
                  <a:pt x="768350" y="38100"/>
                </a:cubicBezTo>
                <a:cubicBezTo>
                  <a:pt x="804346" y="68097"/>
                  <a:pt x="769324" y="32446"/>
                  <a:pt x="812800" y="63500"/>
                </a:cubicBezTo>
                <a:cubicBezTo>
                  <a:pt x="820108" y="68720"/>
                  <a:pt x="824951" y="76801"/>
                  <a:pt x="831850" y="82550"/>
                </a:cubicBezTo>
                <a:cubicBezTo>
                  <a:pt x="837713" y="87436"/>
                  <a:pt x="844550" y="91017"/>
                  <a:pt x="850900" y="95250"/>
                </a:cubicBezTo>
                <a:cubicBezTo>
                  <a:pt x="855133" y="101600"/>
                  <a:pt x="858204" y="108904"/>
                  <a:pt x="863600" y="114300"/>
                </a:cubicBezTo>
                <a:cubicBezTo>
                  <a:pt x="868996" y="119696"/>
                  <a:pt x="877624" y="121257"/>
                  <a:pt x="882650" y="127000"/>
                </a:cubicBezTo>
                <a:cubicBezTo>
                  <a:pt x="924607" y="174951"/>
                  <a:pt x="887937" y="158396"/>
                  <a:pt x="927100" y="171450"/>
                </a:cubicBezTo>
                <a:cubicBezTo>
                  <a:pt x="931333" y="177800"/>
                  <a:pt x="934404" y="185104"/>
                  <a:pt x="939800" y="190500"/>
                </a:cubicBezTo>
                <a:cubicBezTo>
                  <a:pt x="952110" y="202810"/>
                  <a:pt x="962406" y="204385"/>
                  <a:pt x="977900" y="209550"/>
                </a:cubicBezTo>
                <a:cubicBezTo>
                  <a:pt x="1007743" y="239393"/>
                  <a:pt x="991969" y="221128"/>
                  <a:pt x="1022350" y="266700"/>
                </a:cubicBezTo>
                <a:cubicBezTo>
                  <a:pt x="1038763" y="291319"/>
                  <a:pt x="1032637" y="278510"/>
                  <a:pt x="1041400" y="304800"/>
                </a:cubicBezTo>
                <a:cubicBezTo>
                  <a:pt x="1038156" y="340486"/>
                  <a:pt x="1036541" y="377465"/>
                  <a:pt x="1028700" y="412750"/>
                </a:cubicBezTo>
                <a:cubicBezTo>
                  <a:pt x="1027248" y="419284"/>
                  <a:pt x="1024189" y="425364"/>
                  <a:pt x="1022350" y="431800"/>
                </a:cubicBezTo>
                <a:cubicBezTo>
                  <a:pt x="1006403" y="487614"/>
                  <a:pt x="1024875" y="430575"/>
                  <a:pt x="1009650" y="476250"/>
                </a:cubicBezTo>
                <a:lnTo>
                  <a:pt x="1016000" y="552450"/>
                </a:lnTo>
              </a:path>
            </a:pathLst>
          </a:cu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2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WARNING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Perspective of a </a:t>
            </a:r>
            <a:r>
              <a:rPr lang="en-US" b="1" dirty="0"/>
              <a:t>user</a:t>
            </a:r>
            <a:r>
              <a:rPr lang="en-US" dirty="0"/>
              <a:t>, not a </a:t>
            </a:r>
            <a:r>
              <a:rPr lang="en-US" b="1" dirty="0"/>
              <a:t>developer</a:t>
            </a:r>
          </a:p>
          <a:p>
            <a:r>
              <a:rPr lang="en-US" dirty="0"/>
              <a:t>Not a lot of focus on the </a:t>
            </a:r>
            <a:r>
              <a:rPr lang="en-US" dirty="0" smtClean="0"/>
              <a:t>details</a:t>
            </a:r>
          </a:p>
          <a:p>
            <a:r>
              <a:rPr lang="en-US" dirty="0"/>
              <a:t>(Over)simplification of some </a:t>
            </a:r>
            <a:r>
              <a:rPr lang="en-US" dirty="0" smtClean="0"/>
              <a:t>concepts</a:t>
            </a:r>
          </a:p>
          <a:p>
            <a:r>
              <a:rPr lang="en-US" dirty="0" smtClean="0"/>
              <a:t>Personal </a:t>
            </a:r>
            <a:r>
              <a:rPr lang="en-US" dirty="0"/>
              <a:t>opinions (from anecdotal experience)</a:t>
            </a:r>
          </a:p>
          <a:p>
            <a:r>
              <a:rPr lang="en-US" dirty="0" smtClean="0"/>
              <a:t>Lots </a:t>
            </a:r>
            <a:r>
              <a:rPr lang="en-US" dirty="0"/>
              <a:t>of content stolen from </a:t>
            </a:r>
            <a:br>
              <a:rPr lang="en-US" dirty="0"/>
            </a:br>
            <a:r>
              <a:rPr lang="en-US" dirty="0"/>
              <a:t>		“</a:t>
            </a:r>
            <a:r>
              <a:rPr lang="en-US" b="1" dirty="0"/>
              <a:t>Deep Learning Book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by </a:t>
            </a:r>
            <a:r>
              <a:rPr lang="en-US" dirty="0" err="1"/>
              <a:t>Goodfellow</a:t>
            </a:r>
            <a:r>
              <a:rPr lang="en-US" dirty="0"/>
              <a:t> et al. , especially Chapter </a:t>
            </a:r>
            <a:r>
              <a:rPr lang="en-US" dirty="0" smtClean="0"/>
              <a:t>5</a:t>
            </a:r>
          </a:p>
        </p:txBody>
      </p:sp>
      <p:pic>
        <p:nvPicPr>
          <p:cNvPr id="4" name="Picture 4" descr="Risultati immagini per warning 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4023"/>
            <a:ext cx="801363" cy="7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isultati immagini per warning 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94023"/>
            <a:ext cx="801363" cy="74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Assessing overfitting is really hard</a:t>
            </a:r>
          </a:p>
          <a:p>
            <a:pPr lvl="1"/>
            <a:r>
              <a:rPr lang="it-IT" dirty="0" smtClean="0"/>
              <a:t>In theory, you should test on unseen data</a:t>
            </a:r>
          </a:p>
          <a:p>
            <a:pPr lvl="1"/>
            <a:r>
              <a:rPr lang="it-IT" dirty="0" smtClean="0"/>
              <a:t>But it’s data that you do not have!</a:t>
            </a:r>
          </a:p>
          <a:p>
            <a:pPr lvl="1"/>
            <a:r>
              <a:rPr lang="it-IT" dirty="0" smtClean="0"/>
              <a:t>A k-fold cross-validation helps, but there are limits</a:t>
            </a:r>
          </a:p>
          <a:p>
            <a:r>
              <a:rPr lang="it-IT" dirty="0" smtClean="0"/>
              <a:t>Compromise between </a:t>
            </a:r>
            <a:r>
              <a:rPr lang="it-IT" i="1" dirty="0" smtClean="0"/>
              <a:t>complexity</a:t>
            </a:r>
            <a:r>
              <a:rPr lang="it-IT" dirty="0" smtClean="0"/>
              <a:t> and </a:t>
            </a:r>
            <a:r>
              <a:rPr lang="it-IT" i="1" dirty="0" smtClean="0"/>
              <a:t>fitting</a:t>
            </a:r>
          </a:p>
          <a:p>
            <a:pPr lvl="1"/>
            <a:r>
              <a:rPr lang="it-IT" dirty="0" smtClean="0"/>
              <a:t>«More complex» algorithms tend to overfit</a:t>
            </a:r>
          </a:p>
          <a:p>
            <a:pPr lvl="1"/>
            <a:r>
              <a:rPr lang="it-IT" dirty="0" smtClean="0"/>
              <a:t>«Complexity», meaning depends on algorithm</a:t>
            </a:r>
          </a:p>
          <a:p>
            <a:pPr lvl="1"/>
            <a:r>
              <a:rPr lang="it-IT" dirty="0" smtClean="0"/>
              <a:t>Similar to </a:t>
            </a:r>
            <a:r>
              <a:rPr lang="it-IT" i="1" dirty="0" smtClean="0"/>
              <a:t>bias</a:t>
            </a:r>
            <a:r>
              <a:rPr lang="it-IT" dirty="0" smtClean="0"/>
              <a:t> vs </a:t>
            </a:r>
            <a:r>
              <a:rPr lang="it-IT" i="1" dirty="0" smtClean="0"/>
              <a:t>variance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1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Overfitting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../../_images/sphx_glr_plot_underfitting_overfitting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200" y="1600200"/>
            <a:ext cx="11353800" cy="405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60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 Few Words on the Algorithms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Our objective is to find </a:t>
            </a:r>
            <a:r>
              <a:rPr lang="it-IT" b="1" dirty="0" smtClean="0"/>
              <a:t>decision boundaries </a:t>
            </a:r>
            <a:r>
              <a:rPr lang="it-IT" dirty="0" smtClean="0"/>
              <a:t>(or </a:t>
            </a:r>
            <a:r>
              <a:rPr lang="it-IT" b="1" dirty="0" smtClean="0"/>
              <a:t>functions</a:t>
            </a:r>
            <a:r>
              <a:rPr lang="it-IT" dirty="0" smtClean="0"/>
              <a:t>, in the case of regression)</a:t>
            </a:r>
            <a:endParaRPr lang="it-IT" b="1" dirty="0" smtClean="0"/>
          </a:p>
          <a:p>
            <a:r>
              <a:rPr lang="it-IT" dirty="0" smtClean="0"/>
              <a:t>There are several ways</a:t>
            </a:r>
          </a:p>
          <a:p>
            <a:pPr lvl="1"/>
            <a:r>
              <a:rPr lang="it-IT" dirty="0" smtClean="0"/>
              <a:t>Explicit hypersurfaces (SVM, Logistic)</a:t>
            </a:r>
          </a:p>
          <a:p>
            <a:pPr lvl="1"/>
            <a:r>
              <a:rPr lang="it-IT" dirty="0" smtClean="0"/>
              <a:t>Decision tree</a:t>
            </a:r>
          </a:p>
          <a:p>
            <a:pPr lvl="1"/>
            <a:r>
              <a:rPr lang="it-IT" dirty="0" smtClean="0"/>
              <a:t>Ensembles of decision trees (Random Forest, Bagging, Adaptive Boosting, ...)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93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logit fun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937" y="3657600"/>
            <a:ext cx="3704063" cy="279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Logistic 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Simple, but quite effective</a:t>
            </a:r>
          </a:p>
          <a:p>
            <a:pPr lvl="1"/>
            <a:r>
              <a:rPr lang="it-IT" dirty="0" smtClean="0"/>
              <a:t>Explicit hypersurface equation (apparently linear)</a:t>
            </a:r>
          </a:p>
          <a:p>
            <a:pPr lvl="1"/>
            <a:r>
              <a:rPr lang="it-IT" dirty="0" smtClean="0"/>
              <a:t>Logistic function to reduce output to 0/1</a:t>
            </a:r>
          </a:p>
          <a:p>
            <a:pPr lvl="1"/>
            <a:r>
              <a:rPr lang="it-IT" dirty="0" smtClean="0"/>
              <a:t>Given a logistic model, find parameters (gradient descent or similar)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729009" y="4510603"/>
                <a:ext cx="2520428" cy="8166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009" y="4510603"/>
                <a:ext cx="2520428" cy="8166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76200" y="5577565"/>
                <a:ext cx="54314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577565"/>
                <a:ext cx="543142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3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Support Vector Machines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Linear model in a higher dimensional space</a:t>
            </a:r>
            <a:endParaRPr lang="fr-FR" dirty="0"/>
          </a:p>
          <a:p>
            <a:pPr lvl="1"/>
            <a:r>
              <a:rPr lang="it-IT" dirty="0" smtClean="0"/>
              <a:t>New dimensions are combinations of features</a:t>
            </a:r>
          </a:p>
          <a:p>
            <a:pPr lvl="1"/>
            <a:r>
              <a:rPr lang="it-IT" dirty="0" smtClean="0"/>
              <a:t>Result is non-linear in original feature space</a:t>
            </a:r>
          </a:p>
        </p:txBody>
      </p:sp>
      <p:pic>
        <p:nvPicPr>
          <p:cNvPr id="3074" name="Picture 2" descr="Risultati immagini per support vector machin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90"/>
          <a:stretch/>
        </p:blipFill>
        <p:spPr bwMode="auto">
          <a:xfrm>
            <a:off x="3276600" y="3505200"/>
            <a:ext cx="571137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7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Support Vector Machines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 smtClean="0"/>
                  <a:t>How to create new features/dimensions?</a:t>
                </a:r>
              </a:p>
              <a:p>
                <a:pPr lvl="1"/>
                <a:r>
                  <a:rPr lang="it-IT" dirty="0" smtClean="0"/>
                  <a:t>Through functions called Kernels!</a:t>
                </a:r>
              </a:p>
              <a:p>
                <a:pPr lvl="1"/>
                <a:r>
                  <a:rPr lang="it-IT" b="1" dirty="0" smtClean="0"/>
                  <a:t>Polynomial Kernel</a:t>
                </a:r>
                <a:r>
                  <a:rPr lang="it-IT" dirty="0" smtClean="0"/>
                  <a:t> -&gt; combinations of features</a:t>
                </a:r>
              </a:p>
              <a:p>
                <a:pPr lvl="1"/>
                <a:r>
                  <a:rPr lang="it-IT" b="1" dirty="0" smtClean="0"/>
                  <a:t>Radial Kernel</a:t>
                </a:r>
                <a:r>
                  <a:rPr lang="it-IT" dirty="0" smtClean="0"/>
                  <a:t> works in </a:t>
                </a:r>
                <a:br>
                  <a:rPr lang="it-IT" dirty="0" smtClean="0"/>
                </a:br>
                <a:r>
                  <a:rPr lang="it-IT" dirty="0" smtClean="0"/>
                  <a:t>INFINITE DIMENSIONS</a:t>
                </a:r>
              </a:p>
              <a:p>
                <a:pPr lvl="1"/>
                <a:r>
                  <a:rPr lang="it-IT" dirty="0" smtClean="0"/>
                  <a:t>Taylor expansions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it-IT" dirty="0" smtClean="0"/>
              </a:p>
              <a:p>
                <a:pPr lvl="1"/>
                <a:r>
                  <a:rPr lang="it-IT" dirty="0" smtClean="0"/>
                  <a:t>Dirty Kernel tricks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 descr="Risultati immagini per hastu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629659"/>
            <a:ext cx="3551768" cy="266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45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sultati immagini per decision tre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8" b="13835"/>
          <a:stretch/>
        </p:blipFill>
        <p:spPr bwMode="auto">
          <a:xfrm>
            <a:off x="2590800" y="2728436"/>
            <a:ext cx="6477000" cy="36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Decision Tree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Tree of depth </a:t>
            </a:r>
            <a:r>
              <a:rPr lang="it-IT" i="1" dirty="0" smtClean="0"/>
              <a:t>d</a:t>
            </a:r>
            <a:r>
              <a:rPr lang="it-IT" dirty="0" smtClean="0"/>
              <a:t>, with binary splits on features</a:t>
            </a:r>
          </a:p>
          <a:p>
            <a:pPr lvl="1"/>
            <a:r>
              <a:rPr lang="it-IT" dirty="0" smtClean="0"/>
              <a:t>Easy to read (up to a certain depth)</a:t>
            </a:r>
          </a:p>
          <a:p>
            <a:pPr lvl="1"/>
            <a:r>
              <a:rPr lang="it-IT" b="1" dirty="0" smtClean="0"/>
              <a:t>Deterministic</a:t>
            </a:r>
            <a:r>
              <a:rPr lang="it-IT" dirty="0" smtClean="0"/>
              <a:t> algorithm</a:t>
            </a:r>
          </a:p>
          <a:p>
            <a:pPr lvl="1"/>
            <a:r>
              <a:rPr lang="it-IT" dirty="0"/>
              <a:t>N</a:t>
            </a:r>
            <a:r>
              <a:rPr lang="it-IT" dirty="0" smtClean="0"/>
              <a:t>ot very effective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48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Ensembles of Decision Trees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One classifier can be wrong, but 50? </a:t>
            </a:r>
            <a:r>
              <a:rPr lang="it-IT" dirty="0"/>
              <a:t>5</a:t>
            </a:r>
            <a:r>
              <a:rPr lang="it-IT" dirty="0" smtClean="0"/>
              <a:t>00?</a:t>
            </a:r>
            <a:endParaRPr lang="fr-FR" dirty="0"/>
          </a:p>
        </p:txBody>
      </p:sp>
      <p:pic>
        <p:nvPicPr>
          <p:cNvPr id="2050" name="Picture 2" descr="Risultati immagini per ensemble of decision tre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867" y="2362200"/>
            <a:ext cx="5694266" cy="379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26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Ensembles of Decision Trees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Idea is to have </a:t>
            </a:r>
            <a:r>
              <a:rPr lang="it-IT" i="1" dirty="0" smtClean="0"/>
              <a:t>specialized</a:t>
            </a:r>
            <a:r>
              <a:rPr lang="it-IT" dirty="0" smtClean="0"/>
              <a:t>, </a:t>
            </a:r>
            <a:r>
              <a:rPr lang="it-IT" i="1" dirty="0" smtClean="0"/>
              <a:t>weak </a:t>
            </a:r>
            <a:r>
              <a:rPr lang="it-IT" dirty="0" smtClean="0"/>
              <a:t>predictors</a:t>
            </a:r>
          </a:p>
          <a:p>
            <a:pPr lvl="1"/>
            <a:r>
              <a:rPr lang="it-IT" dirty="0" smtClean="0"/>
              <a:t>Compensate each other’s errors</a:t>
            </a:r>
          </a:p>
          <a:p>
            <a:pPr lvl="1"/>
            <a:r>
              <a:rPr lang="it-IT" dirty="0" smtClean="0"/>
              <a:t>On </a:t>
            </a:r>
            <a:r>
              <a:rPr lang="it-IT" i="1" dirty="0" smtClean="0"/>
              <a:t>average</a:t>
            </a:r>
            <a:r>
              <a:rPr lang="it-IT" dirty="0" smtClean="0"/>
              <a:t>, they give you the good result</a:t>
            </a:r>
          </a:p>
          <a:p>
            <a:endParaRPr lang="it-IT" dirty="0"/>
          </a:p>
          <a:p>
            <a:r>
              <a:rPr lang="it-IT" dirty="0" smtClean="0"/>
              <a:t>Different strategies</a:t>
            </a:r>
          </a:p>
          <a:p>
            <a:pPr lvl="1"/>
            <a:r>
              <a:rPr lang="it-IT" dirty="0" smtClean="0"/>
              <a:t>Random Forest</a:t>
            </a:r>
          </a:p>
          <a:p>
            <a:pPr lvl="1"/>
            <a:r>
              <a:rPr lang="it-IT" dirty="0" smtClean="0"/>
              <a:t>Bagging</a:t>
            </a:r>
          </a:p>
          <a:p>
            <a:pPr lvl="1"/>
            <a:r>
              <a:rPr lang="it-IT" dirty="0" smtClean="0"/>
              <a:t>Boosting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6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Random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Algorithm to build a tree is </a:t>
            </a:r>
            <a:r>
              <a:rPr lang="it-IT" i="1" dirty="0" smtClean="0"/>
              <a:t>deterministic</a:t>
            </a:r>
            <a:endParaRPr lang="it-IT" dirty="0" smtClean="0"/>
          </a:p>
          <a:p>
            <a:pPr lvl="1"/>
            <a:r>
              <a:rPr lang="it-IT" dirty="0" smtClean="0"/>
              <a:t>We feed different data to the algorithm</a:t>
            </a:r>
          </a:p>
          <a:p>
            <a:pPr lvl="1"/>
            <a:r>
              <a:rPr lang="it-IT" dirty="0" smtClean="0"/>
              <a:t>How do we select the data?</a:t>
            </a:r>
            <a:endParaRPr lang="it-IT" dirty="0"/>
          </a:p>
          <a:p>
            <a:r>
              <a:rPr lang="it-IT" dirty="0" smtClean="0"/>
              <a:t>Randomly!</a:t>
            </a:r>
          </a:p>
          <a:p>
            <a:pPr lvl="1"/>
            <a:r>
              <a:rPr lang="it-IT" dirty="0" smtClean="0"/>
              <a:t>Pick some samples and features, remove them</a:t>
            </a:r>
          </a:p>
          <a:p>
            <a:pPr lvl="1"/>
            <a:r>
              <a:rPr lang="it-IT" dirty="0" smtClean="0"/>
              <a:t>Create a tree, repeat the process</a:t>
            </a:r>
          </a:p>
          <a:p>
            <a:r>
              <a:rPr lang="it-IT" dirty="0" smtClean="0"/>
              <a:t>Fast and </a:t>
            </a:r>
            <a:r>
              <a:rPr lang="it-IT" i="1" dirty="0" smtClean="0"/>
              <a:t>surprisingly</a:t>
            </a:r>
            <a:r>
              <a:rPr lang="it-IT" dirty="0" smtClean="0"/>
              <a:t> effective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04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EML Outline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[Session 1, 09-10h30] Introduction to ML</a:t>
            </a:r>
          </a:p>
          <a:p>
            <a:r>
              <a:rPr lang="it-IT" dirty="0" smtClean="0"/>
              <a:t>[Session 2, 11-12h30] Intermediate ML</a:t>
            </a:r>
          </a:p>
          <a:p>
            <a:r>
              <a:rPr lang="it-IT" dirty="0" smtClean="0"/>
              <a:t>[Session 3, 14-15h30] Advanced ML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1112519" y="5066094"/>
            <a:ext cx="3309367" cy="1050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Where is the</a:t>
            </a:r>
            <a:br>
              <a:rPr lang="it-IT" sz="2800" dirty="0" smtClean="0"/>
            </a:br>
            <a:r>
              <a:rPr lang="it-IT" sz="2800" dirty="0" smtClean="0"/>
              <a:t>EVOLUTIONARY part?</a:t>
            </a:r>
            <a:endParaRPr lang="fr-FR" sz="2800" dirty="0"/>
          </a:p>
        </p:txBody>
      </p:sp>
      <p:sp>
        <p:nvSpPr>
          <p:cNvPr id="5" name="Flèche droite 4"/>
          <p:cNvSpPr/>
          <p:nvPr/>
        </p:nvSpPr>
        <p:spPr>
          <a:xfrm rot="19109015">
            <a:off x="1310899" y="2906904"/>
            <a:ext cx="3413513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droite 7"/>
          <p:cNvSpPr/>
          <p:nvPr/>
        </p:nvSpPr>
        <p:spPr>
          <a:xfrm rot="19109015">
            <a:off x="2366719" y="3102348"/>
            <a:ext cx="2377688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droite 8"/>
          <p:cNvSpPr/>
          <p:nvPr/>
        </p:nvSpPr>
        <p:spPr>
          <a:xfrm rot="19109015">
            <a:off x="2407106" y="3744668"/>
            <a:ext cx="2377688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109472" y="3832607"/>
            <a:ext cx="3312414" cy="10509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 smtClean="0"/>
              <a:t>Everywhere</a:t>
            </a:r>
            <a:endParaRPr lang="fr-FR" sz="2800" dirty="0"/>
          </a:p>
        </p:txBody>
      </p:sp>
      <p:pic>
        <p:nvPicPr>
          <p:cNvPr id="7" name="Picture 2" descr="https://i.imgflip.com/3hsui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t="8470"/>
          <a:stretch/>
        </p:blipFill>
        <p:spPr bwMode="auto">
          <a:xfrm>
            <a:off x="5578110" y="3446734"/>
            <a:ext cx="3434024" cy="287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Bagging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Bagging is similar</a:t>
            </a:r>
            <a:r>
              <a:rPr lang="fr-FR" dirty="0"/>
              <a:t> </a:t>
            </a:r>
            <a:r>
              <a:rPr lang="fr-FR" dirty="0" smtClean="0"/>
              <a:t>to </a:t>
            </a:r>
            <a:r>
              <a:rPr lang="fr-FR" dirty="0" err="1" smtClean="0"/>
              <a:t>Random</a:t>
            </a:r>
            <a:r>
              <a:rPr lang="fr-FR" dirty="0" smtClean="0"/>
              <a:t> Forest</a:t>
            </a:r>
          </a:p>
          <a:p>
            <a:pPr lvl="1"/>
            <a:r>
              <a:rPr lang="it-IT" dirty="0" smtClean="0"/>
              <a:t>However, draws samples with replacement</a:t>
            </a:r>
          </a:p>
          <a:p>
            <a:pPr lvl="1"/>
            <a:r>
              <a:rPr lang="it-IT" dirty="0" smtClean="0"/>
              <a:t>Same sample can be present multiple times</a:t>
            </a:r>
          </a:p>
          <a:p>
            <a:pPr lvl="1"/>
            <a:endParaRPr lang="it-IT" dirty="0" smtClean="0"/>
          </a:p>
        </p:txBody>
      </p:sp>
      <p:pic>
        <p:nvPicPr>
          <p:cNvPr id="3074" name="Picture 2" descr="Risultati immagini per bagging m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311081"/>
            <a:ext cx="4632008" cy="308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Boosting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Boosting builds </a:t>
            </a:r>
            <a:r>
              <a:rPr lang="it-IT" i="1" dirty="0" smtClean="0"/>
              <a:t>highly specialized</a:t>
            </a:r>
            <a:r>
              <a:rPr lang="it-IT" dirty="0" smtClean="0"/>
              <a:t> models</a:t>
            </a:r>
          </a:p>
          <a:p>
            <a:pPr lvl="1"/>
            <a:r>
              <a:rPr lang="it-IT" dirty="0" smtClean="0"/>
              <a:t>Associate a weight to each sample (initially, same)</a:t>
            </a:r>
          </a:p>
          <a:p>
            <a:pPr lvl="1"/>
            <a:r>
              <a:rPr lang="it-IT" dirty="0" smtClean="0"/>
              <a:t>Train a first decision tree</a:t>
            </a:r>
          </a:p>
          <a:p>
            <a:pPr lvl="1"/>
            <a:r>
              <a:rPr lang="it-IT" dirty="0" smtClean="0"/>
              <a:t>Increase weight of samples where it failed</a:t>
            </a:r>
          </a:p>
          <a:p>
            <a:pPr lvl="1"/>
            <a:r>
              <a:rPr lang="it-IT" dirty="0" smtClean="0"/>
              <a:t>Decrease weight of samples where it was ok</a:t>
            </a:r>
          </a:p>
          <a:p>
            <a:pPr lvl="1"/>
            <a:r>
              <a:rPr lang="it-IT" dirty="0" smtClean="0"/>
              <a:t>Train a second tree, using weighted cost function</a:t>
            </a:r>
          </a:p>
          <a:p>
            <a:pPr lvl="1"/>
            <a:r>
              <a:rPr lang="it-IT" dirty="0" smtClean="0"/>
              <a:t>Update weights, and continue</a:t>
            </a:r>
          </a:p>
          <a:p>
            <a:r>
              <a:rPr lang="it-IT" dirty="0" smtClean="0"/>
              <a:t>Trees can also be weighted by effectiveness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373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Ensembles of Decision Trees...?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Ensembles can be created out of anything</a:t>
            </a:r>
          </a:p>
          <a:p>
            <a:pPr lvl="1"/>
            <a:r>
              <a:rPr lang="it-IT" dirty="0" smtClean="0"/>
              <a:t>Seems complex, but it is effective</a:t>
            </a:r>
          </a:p>
          <a:p>
            <a:pPr lvl="1"/>
            <a:r>
              <a:rPr lang="it-IT" dirty="0" smtClean="0"/>
              <a:t>Apparently, in Kaggle, ensembles often win</a:t>
            </a:r>
            <a:endParaRPr lang="fr-FR" dirty="0"/>
          </a:p>
        </p:txBody>
      </p:sp>
      <p:pic>
        <p:nvPicPr>
          <p:cNvPr id="1026" name="Picture 2" descr="Risultati immagini per apes together stro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687" y="3572028"/>
            <a:ext cx="4289425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5399087" y="5959157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4484687" y="557264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Weak predictors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098" name="Picture 2" descr="Risultati immagini per kaggl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7" r="20842"/>
          <a:stretch/>
        </p:blipFill>
        <p:spPr bwMode="auto">
          <a:xfrm>
            <a:off x="609600" y="3572028"/>
            <a:ext cx="3505200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0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Neural Networks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u="sng" dirty="0" smtClean="0"/>
              <a:t>Super-simplified</a:t>
            </a:r>
            <a:r>
              <a:rPr lang="it-IT" dirty="0" smtClean="0"/>
              <a:t> introduction!</a:t>
            </a:r>
          </a:p>
          <a:p>
            <a:r>
              <a:rPr lang="it-IT" dirty="0" smtClean="0"/>
              <a:t>Deep learning ~= Neural networks</a:t>
            </a:r>
          </a:p>
          <a:p>
            <a:r>
              <a:rPr lang="it-IT" dirty="0" smtClean="0"/>
              <a:t>Lots of cumulative innovations</a:t>
            </a:r>
          </a:p>
          <a:p>
            <a:pPr lvl="1"/>
            <a:r>
              <a:rPr lang="it-IT" dirty="0" smtClean="0"/>
              <a:t>Better ways to deal with parameter optimization</a:t>
            </a:r>
          </a:p>
          <a:p>
            <a:pPr lvl="1"/>
            <a:r>
              <a:rPr lang="it-IT" dirty="0" smtClean="0"/>
              <a:t>New topologies (Convolutional, LSTM, ...)</a:t>
            </a:r>
          </a:p>
          <a:p>
            <a:pPr lvl="1"/>
            <a:r>
              <a:rPr lang="it-IT" dirty="0" smtClean="0"/>
              <a:t>Computational resources make new stuff viable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9840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(Deep) Neural Networks</a:t>
            </a:r>
            <a:endParaRPr lang="en-US" b="1" dirty="0"/>
          </a:p>
        </p:txBody>
      </p:sp>
      <p:sp>
        <p:nvSpPr>
          <p:cNvPr id="4" name="Ellipse 3"/>
          <p:cNvSpPr/>
          <p:nvPr/>
        </p:nvSpPr>
        <p:spPr>
          <a:xfrm>
            <a:off x="1981200" y="1981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981200" y="2438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981200" y="2895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981200" y="3352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981200" y="38100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981200" y="4648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66800" y="23622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066800" y="28194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66800" y="32766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066800" y="40386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90600" y="3406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905000" y="40386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2971800" y="1676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971800" y="2133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971800" y="2590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971800" y="30480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71800" y="4419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71800" y="5257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895600" y="46261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23" name="Ellipse 22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71800" y="3962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419600" y="26670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419600" y="31242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419600" y="35814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581400" y="281940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fr-FR" sz="6000" dirty="0"/>
          </a:p>
        </p:txBody>
      </p:sp>
      <p:cxnSp>
        <p:nvCxnSpPr>
          <p:cNvPr id="33" name="Connecteur droit 32"/>
          <p:cNvCxnSpPr>
            <a:stCxn id="10" idx="6"/>
            <a:endCxn id="4" idx="2"/>
          </p:cNvCxnSpPr>
          <p:nvPr/>
        </p:nvCxnSpPr>
        <p:spPr>
          <a:xfrm flipV="1">
            <a:off x="1371600" y="21336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0" idx="6"/>
            <a:endCxn id="5" idx="2"/>
          </p:cNvCxnSpPr>
          <p:nvPr/>
        </p:nvCxnSpPr>
        <p:spPr>
          <a:xfrm>
            <a:off x="1371600" y="25146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0" idx="6"/>
            <a:endCxn id="6" idx="2"/>
          </p:cNvCxnSpPr>
          <p:nvPr/>
        </p:nvCxnSpPr>
        <p:spPr>
          <a:xfrm>
            <a:off x="1371600" y="2514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0" idx="6"/>
            <a:endCxn id="7" idx="2"/>
          </p:cNvCxnSpPr>
          <p:nvPr/>
        </p:nvCxnSpPr>
        <p:spPr>
          <a:xfrm>
            <a:off x="1371600" y="25146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0" idx="6"/>
            <a:endCxn id="8" idx="2"/>
          </p:cNvCxnSpPr>
          <p:nvPr/>
        </p:nvCxnSpPr>
        <p:spPr>
          <a:xfrm>
            <a:off x="1371600" y="2514600"/>
            <a:ext cx="609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1" idx="6"/>
            <a:endCxn id="4" idx="2"/>
          </p:cNvCxnSpPr>
          <p:nvPr/>
        </p:nvCxnSpPr>
        <p:spPr>
          <a:xfrm flipV="1">
            <a:off x="1371600" y="2133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6"/>
            <a:endCxn id="5" idx="2"/>
          </p:cNvCxnSpPr>
          <p:nvPr/>
        </p:nvCxnSpPr>
        <p:spPr>
          <a:xfrm flipV="1">
            <a:off x="1371600" y="2590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1" idx="6"/>
            <a:endCxn id="6" idx="2"/>
          </p:cNvCxnSpPr>
          <p:nvPr/>
        </p:nvCxnSpPr>
        <p:spPr>
          <a:xfrm>
            <a:off x="1371600" y="29718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1" idx="6"/>
            <a:endCxn id="7" idx="2"/>
          </p:cNvCxnSpPr>
          <p:nvPr/>
        </p:nvCxnSpPr>
        <p:spPr>
          <a:xfrm>
            <a:off x="1371600" y="2971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1" idx="6"/>
            <a:endCxn id="8" idx="2"/>
          </p:cNvCxnSpPr>
          <p:nvPr/>
        </p:nvCxnSpPr>
        <p:spPr>
          <a:xfrm>
            <a:off x="1371600" y="29718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1" idx="6"/>
            <a:endCxn id="9" idx="2"/>
          </p:cNvCxnSpPr>
          <p:nvPr/>
        </p:nvCxnSpPr>
        <p:spPr>
          <a:xfrm>
            <a:off x="1371600" y="2971800"/>
            <a:ext cx="609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10" idx="6"/>
            <a:endCxn id="9" idx="2"/>
          </p:cNvCxnSpPr>
          <p:nvPr/>
        </p:nvCxnSpPr>
        <p:spPr>
          <a:xfrm>
            <a:off x="1371600" y="2514600"/>
            <a:ext cx="6096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2" idx="6"/>
            <a:endCxn id="4" idx="2"/>
          </p:cNvCxnSpPr>
          <p:nvPr/>
        </p:nvCxnSpPr>
        <p:spPr>
          <a:xfrm flipV="1">
            <a:off x="1371600" y="2133600"/>
            <a:ext cx="609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2" idx="6"/>
            <a:endCxn id="5" idx="2"/>
          </p:cNvCxnSpPr>
          <p:nvPr/>
        </p:nvCxnSpPr>
        <p:spPr>
          <a:xfrm flipV="1">
            <a:off x="1371600" y="25908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2" idx="6"/>
            <a:endCxn id="6" idx="2"/>
          </p:cNvCxnSpPr>
          <p:nvPr/>
        </p:nvCxnSpPr>
        <p:spPr>
          <a:xfrm flipV="1">
            <a:off x="1371600" y="30480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2" idx="6"/>
            <a:endCxn id="7" idx="2"/>
          </p:cNvCxnSpPr>
          <p:nvPr/>
        </p:nvCxnSpPr>
        <p:spPr>
          <a:xfrm>
            <a:off x="1371600" y="34290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12" idx="6"/>
            <a:endCxn id="8" idx="2"/>
          </p:cNvCxnSpPr>
          <p:nvPr/>
        </p:nvCxnSpPr>
        <p:spPr>
          <a:xfrm>
            <a:off x="1371600" y="3429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12" idx="6"/>
            <a:endCxn id="9" idx="2"/>
          </p:cNvCxnSpPr>
          <p:nvPr/>
        </p:nvCxnSpPr>
        <p:spPr>
          <a:xfrm>
            <a:off x="1371600" y="3429000"/>
            <a:ext cx="6096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3" idx="6"/>
            <a:endCxn id="4" idx="2"/>
          </p:cNvCxnSpPr>
          <p:nvPr/>
        </p:nvCxnSpPr>
        <p:spPr>
          <a:xfrm flipV="1">
            <a:off x="1371600" y="2133600"/>
            <a:ext cx="609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3" idx="6"/>
            <a:endCxn id="5" idx="2"/>
          </p:cNvCxnSpPr>
          <p:nvPr/>
        </p:nvCxnSpPr>
        <p:spPr>
          <a:xfrm flipV="1">
            <a:off x="1371600" y="2590800"/>
            <a:ext cx="609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3" idx="6"/>
            <a:endCxn id="6" idx="2"/>
          </p:cNvCxnSpPr>
          <p:nvPr/>
        </p:nvCxnSpPr>
        <p:spPr>
          <a:xfrm flipV="1">
            <a:off x="1371600" y="3048000"/>
            <a:ext cx="609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13" idx="6"/>
            <a:endCxn id="7" idx="2"/>
          </p:cNvCxnSpPr>
          <p:nvPr/>
        </p:nvCxnSpPr>
        <p:spPr>
          <a:xfrm flipV="1">
            <a:off x="1371600" y="3505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3" idx="6"/>
            <a:endCxn id="8" idx="2"/>
          </p:cNvCxnSpPr>
          <p:nvPr/>
        </p:nvCxnSpPr>
        <p:spPr>
          <a:xfrm flipV="1">
            <a:off x="1371600" y="39624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3" idx="6"/>
            <a:endCxn id="9" idx="2"/>
          </p:cNvCxnSpPr>
          <p:nvPr/>
        </p:nvCxnSpPr>
        <p:spPr>
          <a:xfrm>
            <a:off x="1371600" y="41910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6"/>
            <a:endCxn id="16" idx="2"/>
          </p:cNvCxnSpPr>
          <p:nvPr/>
        </p:nvCxnSpPr>
        <p:spPr>
          <a:xfrm flipV="1">
            <a:off x="2286000" y="18288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" idx="6"/>
            <a:endCxn id="17" idx="2"/>
          </p:cNvCxnSpPr>
          <p:nvPr/>
        </p:nvCxnSpPr>
        <p:spPr>
          <a:xfrm>
            <a:off x="2286000" y="21336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4" idx="6"/>
            <a:endCxn id="18" idx="2"/>
          </p:cNvCxnSpPr>
          <p:nvPr/>
        </p:nvCxnSpPr>
        <p:spPr>
          <a:xfrm>
            <a:off x="2286000" y="2133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" idx="6"/>
            <a:endCxn id="19" idx="2"/>
          </p:cNvCxnSpPr>
          <p:nvPr/>
        </p:nvCxnSpPr>
        <p:spPr>
          <a:xfrm>
            <a:off x="2286000" y="21336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4" idx="6"/>
            <a:endCxn id="23" idx="2"/>
          </p:cNvCxnSpPr>
          <p:nvPr/>
        </p:nvCxnSpPr>
        <p:spPr>
          <a:xfrm>
            <a:off x="2286000" y="21336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" idx="6"/>
            <a:endCxn id="24" idx="2"/>
          </p:cNvCxnSpPr>
          <p:nvPr/>
        </p:nvCxnSpPr>
        <p:spPr>
          <a:xfrm>
            <a:off x="2286000" y="2133600"/>
            <a:ext cx="685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" idx="6"/>
            <a:endCxn id="20" idx="2"/>
          </p:cNvCxnSpPr>
          <p:nvPr/>
        </p:nvCxnSpPr>
        <p:spPr>
          <a:xfrm>
            <a:off x="2286000" y="2133600"/>
            <a:ext cx="685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" idx="6"/>
            <a:endCxn id="21" idx="2"/>
          </p:cNvCxnSpPr>
          <p:nvPr/>
        </p:nvCxnSpPr>
        <p:spPr>
          <a:xfrm>
            <a:off x="2286000" y="2133600"/>
            <a:ext cx="6858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" idx="6"/>
            <a:endCxn id="17" idx="2"/>
          </p:cNvCxnSpPr>
          <p:nvPr/>
        </p:nvCxnSpPr>
        <p:spPr>
          <a:xfrm flipV="1">
            <a:off x="2286000" y="22860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5" idx="6"/>
            <a:endCxn id="18" idx="2"/>
          </p:cNvCxnSpPr>
          <p:nvPr/>
        </p:nvCxnSpPr>
        <p:spPr>
          <a:xfrm>
            <a:off x="2286000" y="25908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" idx="6"/>
            <a:endCxn id="16" idx="2"/>
          </p:cNvCxnSpPr>
          <p:nvPr/>
        </p:nvCxnSpPr>
        <p:spPr>
          <a:xfrm flipV="1">
            <a:off x="2286000" y="18288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5" idx="6"/>
            <a:endCxn id="19" idx="2"/>
          </p:cNvCxnSpPr>
          <p:nvPr/>
        </p:nvCxnSpPr>
        <p:spPr>
          <a:xfrm>
            <a:off x="2286000" y="25908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5" idx="6"/>
            <a:endCxn id="23" idx="2"/>
          </p:cNvCxnSpPr>
          <p:nvPr/>
        </p:nvCxnSpPr>
        <p:spPr>
          <a:xfrm>
            <a:off x="2286000" y="25908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5" idx="6"/>
            <a:endCxn id="24" idx="2"/>
          </p:cNvCxnSpPr>
          <p:nvPr/>
        </p:nvCxnSpPr>
        <p:spPr>
          <a:xfrm>
            <a:off x="2286000" y="25908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5" idx="6"/>
            <a:endCxn id="20" idx="2"/>
          </p:cNvCxnSpPr>
          <p:nvPr/>
        </p:nvCxnSpPr>
        <p:spPr>
          <a:xfrm>
            <a:off x="2286000" y="2590800"/>
            <a:ext cx="685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5" idx="6"/>
            <a:endCxn id="21" idx="2"/>
          </p:cNvCxnSpPr>
          <p:nvPr/>
        </p:nvCxnSpPr>
        <p:spPr>
          <a:xfrm>
            <a:off x="2286000" y="2590800"/>
            <a:ext cx="6858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6" idx="6"/>
            <a:endCxn id="16" idx="2"/>
          </p:cNvCxnSpPr>
          <p:nvPr/>
        </p:nvCxnSpPr>
        <p:spPr>
          <a:xfrm flipV="1">
            <a:off x="2286000" y="18288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6" idx="6"/>
            <a:endCxn id="17" idx="2"/>
          </p:cNvCxnSpPr>
          <p:nvPr/>
        </p:nvCxnSpPr>
        <p:spPr>
          <a:xfrm flipV="1">
            <a:off x="2286000" y="22860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6" idx="6"/>
            <a:endCxn id="18" idx="2"/>
          </p:cNvCxnSpPr>
          <p:nvPr/>
        </p:nvCxnSpPr>
        <p:spPr>
          <a:xfrm flipV="1">
            <a:off x="2286000" y="27432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6" idx="6"/>
            <a:endCxn id="19" idx="2"/>
          </p:cNvCxnSpPr>
          <p:nvPr/>
        </p:nvCxnSpPr>
        <p:spPr>
          <a:xfrm>
            <a:off x="2286000" y="3048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6" idx="6"/>
            <a:endCxn id="23" idx="2"/>
          </p:cNvCxnSpPr>
          <p:nvPr/>
        </p:nvCxnSpPr>
        <p:spPr>
          <a:xfrm>
            <a:off x="2286000" y="3048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6" idx="6"/>
            <a:endCxn id="24" idx="2"/>
          </p:cNvCxnSpPr>
          <p:nvPr/>
        </p:nvCxnSpPr>
        <p:spPr>
          <a:xfrm>
            <a:off x="2286000" y="30480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>
            <a:stCxn id="6" idx="6"/>
            <a:endCxn id="20" idx="2"/>
          </p:cNvCxnSpPr>
          <p:nvPr/>
        </p:nvCxnSpPr>
        <p:spPr>
          <a:xfrm>
            <a:off x="2286000" y="30480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6" idx="6"/>
            <a:endCxn id="21" idx="2"/>
          </p:cNvCxnSpPr>
          <p:nvPr/>
        </p:nvCxnSpPr>
        <p:spPr>
          <a:xfrm>
            <a:off x="2286000" y="3048000"/>
            <a:ext cx="6858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7" idx="6"/>
            <a:endCxn id="16" idx="2"/>
          </p:cNvCxnSpPr>
          <p:nvPr/>
        </p:nvCxnSpPr>
        <p:spPr>
          <a:xfrm flipV="1">
            <a:off x="2286000" y="1828800"/>
            <a:ext cx="6858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7" idx="6"/>
            <a:endCxn id="17" idx="2"/>
          </p:cNvCxnSpPr>
          <p:nvPr/>
        </p:nvCxnSpPr>
        <p:spPr>
          <a:xfrm flipV="1">
            <a:off x="2286000" y="22860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stCxn id="7" idx="6"/>
            <a:endCxn id="18" idx="2"/>
          </p:cNvCxnSpPr>
          <p:nvPr/>
        </p:nvCxnSpPr>
        <p:spPr>
          <a:xfrm flipV="1">
            <a:off x="2286000" y="2743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7" idx="6"/>
            <a:endCxn id="19" idx="2"/>
          </p:cNvCxnSpPr>
          <p:nvPr/>
        </p:nvCxnSpPr>
        <p:spPr>
          <a:xfrm flipV="1">
            <a:off x="2286000" y="32004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7" idx="6"/>
            <a:endCxn id="23" idx="2"/>
          </p:cNvCxnSpPr>
          <p:nvPr/>
        </p:nvCxnSpPr>
        <p:spPr>
          <a:xfrm>
            <a:off x="2286000" y="35052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7" idx="6"/>
            <a:endCxn id="24" idx="2"/>
          </p:cNvCxnSpPr>
          <p:nvPr/>
        </p:nvCxnSpPr>
        <p:spPr>
          <a:xfrm>
            <a:off x="2286000" y="3505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7" idx="6"/>
            <a:endCxn id="20" idx="2"/>
          </p:cNvCxnSpPr>
          <p:nvPr/>
        </p:nvCxnSpPr>
        <p:spPr>
          <a:xfrm>
            <a:off x="2286000" y="35052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7" idx="6"/>
            <a:endCxn id="21" idx="2"/>
          </p:cNvCxnSpPr>
          <p:nvPr/>
        </p:nvCxnSpPr>
        <p:spPr>
          <a:xfrm>
            <a:off x="2286000" y="3505200"/>
            <a:ext cx="6858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stCxn id="8" idx="6"/>
            <a:endCxn id="16" idx="2"/>
          </p:cNvCxnSpPr>
          <p:nvPr/>
        </p:nvCxnSpPr>
        <p:spPr>
          <a:xfrm flipV="1">
            <a:off x="2286000" y="1828800"/>
            <a:ext cx="685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endCxn id="17" idx="2"/>
          </p:cNvCxnSpPr>
          <p:nvPr/>
        </p:nvCxnSpPr>
        <p:spPr>
          <a:xfrm flipV="1">
            <a:off x="2514600" y="2286000"/>
            <a:ext cx="457200" cy="169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8" idx="6"/>
            <a:endCxn id="18" idx="2"/>
          </p:cNvCxnSpPr>
          <p:nvPr/>
        </p:nvCxnSpPr>
        <p:spPr>
          <a:xfrm flipV="1">
            <a:off x="2286000" y="27432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>
            <a:stCxn id="8" idx="6"/>
            <a:endCxn id="19" idx="2"/>
          </p:cNvCxnSpPr>
          <p:nvPr/>
        </p:nvCxnSpPr>
        <p:spPr>
          <a:xfrm flipV="1">
            <a:off x="2286000" y="32004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8" idx="6"/>
            <a:endCxn id="23" idx="2"/>
          </p:cNvCxnSpPr>
          <p:nvPr/>
        </p:nvCxnSpPr>
        <p:spPr>
          <a:xfrm flipV="1">
            <a:off x="2286000" y="36576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8" idx="6"/>
            <a:endCxn id="24" idx="2"/>
          </p:cNvCxnSpPr>
          <p:nvPr/>
        </p:nvCxnSpPr>
        <p:spPr>
          <a:xfrm>
            <a:off x="2286000" y="39624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8" idx="6"/>
            <a:endCxn id="20" idx="2"/>
          </p:cNvCxnSpPr>
          <p:nvPr/>
        </p:nvCxnSpPr>
        <p:spPr>
          <a:xfrm>
            <a:off x="2286000" y="39624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>
            <a:stCxn id="8" idx="6"/>
            <a:endCxn id="21" idx="2"/>
          </p:cNvCxnSpPr>
          <p:nvPr/>
        </p:nvCxnSpPr>
        <p:spPr>
          <a:xfrm>
            <a:off x="2286000" y="3962400"/>
            <a:ext cx="685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>
            <a:stCxn id="9" idx="6"/>
            <a:endCxn id="16" idx="2"/>
          </p:cNvCxnSpPr>
          <p:nvPr/>
        </p:nvCxnSpPr>
        <p:spPr>
          <a:xfrm flipV="1">
            <a:off x="2286000" y="1828800"/>
            <a:ext cx="68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>
            <a:stCxn id="9" idx="6"/>
            <a:endCxn id="17" idx="2"/>
          </p:cNvCxnSpPr>
          <p:nvPr/>
        </p:nvCxnSpPr>
        <p:spPr>
          <a:xfrm flipV="1">
            <a:off x="2286000" y="2286000"/>
            <a:ext cx="6858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droit 2071"/>
          <p:cNvCxnSpPr>
            <a:stCxn id="9" idx="6"/>
            <a:endCxn id="18" idx="2"/>
          </p:cNvCxnSpPr>
          <p:nvPr/>
        </p:nvCxnSpPr>
        <p:spPr>
          <a:xfrm flipV="1">
            <a:off x="2286000" y="2743200"/>
            <a:ext cx="685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eur droit 2073"/>
          <p:cNvCxnSpPr>
            <a:stCxn id="9" idx="6"/>
            <a:endCxn id="19" idx="2"/>
          </p:cNvCxnSpPr>
          <p:nvPr/>
        </p:nvCxnSpPr>
        <p:spPr>
          <a:xfrm flipV="1">
            <a:off x="2286000" y="32004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necteur droit 2075"/>
          <p:cNvCxnSpPr>
            <a:stCxn id="9" idx="6"/>
            <a:endCxn id="23" idx="2"/>
          </p:cNvCxnSpPr>
          <p:nvPr/>
        </p:nvCxnSpPr>
        <p:spPr>
          <a:xfrm flipV="1">
            <a:off x="2286000" y="3657600"/>
            <a:ext cx="685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/>
          <p:cNvCxnSpPr>
            <a:stCxn id="9" idx="6"/>
            <a:endCxn id="24" idx="2"/>
          </p:cNvCxnSpPr>
          <p:nvPr/>
        </p:nvCxnSpPr>
        <p:spPr>
          <a:xfrm flipV="1">
            <a:off x="2286000" y="41148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Connecteur droit 2079"/>
          <p:cNvCxnSpPr>
            <a:stCxn id="9" idx="6"/>
            <a:endCxn id="20" idx="2"/>
          </p:cNvCxnSpPr>
          <p:nvPr/>
        </p:nvCxnSpPr>
        <p:spPr>
          <a:xfrm flipV="1">
            <a:off x="2286000" y="45720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eur droit 2081"/>
          <p:cNvCxnSpPr>
            <a:stCxn id="9" idx="6"/>
            <a:endCxn id="21" idx="2"/>
          </p:cNvCxnSpPr>
          <p:nvPr/>
        </p:nvCxnSpPr>
        <p:spPr>
          <a:xfrm>
            <a:off x="2286000" y="4800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Connecteur droit 2083"/>
          <p:cNvCxnSpPr>
            <a:stCxn id="16" idx="6"/>
          </p:cNvCxnSpPr>
          <p:nvPr/>
        </p:nvCxnSpPr>
        <p:spPr>
          <a:xfrm flipV="1">
            <a:off x="3276600" y="1653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Connecteur droit 2085"/>
          <p:cNvCxnSpPr>
            <a:stCxn id="16" idx="6"/>
          </p:cNvCxnSpPr>
          <p:nvPr/>
        </p:nvCxnSpPr>
        <p:spPr>
          <a:xfrm>
            <a:off x="3276600" y="1828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3276600" y="21110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76600" y="22860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276600" y="25682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3276600" y="27432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3276600" y="30254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3276600" y="32004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V="1">
            <a:off x="3276600" y="34826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276600" y="36576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3276600" y="3939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276600" y="4114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3276600" y="43970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276600" y="45720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3276600" y="5257800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3276600" y="5432742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4193931" y="26444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V="1">
            <a:off x="4193931" y="28194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4191000" y="3124200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V="1">
            <a:off x="4191000" y="3299142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4191000" y="3558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4191000" y="3733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600200" y="1417638"/>
            <a:ext cx="2667000" cy="4297362"/>
          </a:xfrm>
          <a:prstGeom prst="rect">
            <a:avLst/>
          </a:prstGeom>
          <a:solidFill>
            <a:srgbClr val="EEECE1">
              <a:alpha val="50196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1219200" y="5638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Hidden layers</a:t>
            </a:r>
            <a:endParaRPr lang="fr-FR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762000" y="1417638"/>
            <a:ext cx="835269" cy="4297362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/>
          <p:cNvSpPr/>
          <p:nvPr/>
        </p:nvSpPr>
        <p:spPr>
          <a:xfrm>
            <a:off x="4267200" y="1417638"/>
            <a:ext cx="835269" cy="429736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ZoneTexte 128"/>
          <p:cNvSpPr txBox="1"/>
          <p:nvPr/>
        </p:nvSpPr>
        <p:spPr>
          <a:xfrm rot="16200000">
            <a:off x="-1295399" y="33175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Input layer</a:t>
            </a:r>
            <a:endParaRPr lang="fr-FR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 rot="16200000">
            <a:off x="3675966" y="310583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2"/>
                </a:solidFill>
              </a:rPr>
              <a:t>Output layer</a:t>
            </a:r>
            <a:endParaRPr lang="fr-FR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4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/>
      <p:bldP spid="126" grpId="0" animBg="1"/>
      <p:bldP spid="128" grpId="0" animBg="1"/>
      <p:bldP spid="129" grpId="0"/>
      <p:bldP spid="1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(Deep) Neural Networks</a:t>
            </a:r>
            <a:endParaRPr lang="en-US" b="1" dirty="0"/>
          </a:p>
        </p:txBody>
      </p:sp>
      <p:sp>
        <p:nvSpPr>
          <p:cNvPr id="4" name="Ellipse 3"/>
          <p:cNvSpPr/>
          <p:nvPr/>
        </p:nvSpPr>
        <p:spPr>
          <a:xfrm>
            <a:off x="1981200" y="1981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981200" y="2438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981200" y="2895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981200" y="3352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981200" y="38100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981200" y="4648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66800" y="23622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066800" y="28194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66800" y="32766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066800" y="40386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90600" y="3406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905000" y="40386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2971800" y="1676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971800" y="2133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971800" y="2590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971800" y="30480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71800" y="4419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71800" y="5257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895600" y="46261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23" name="Ellipse 22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71800" y="3962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419600" y="26670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419600" y="31242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419600" y="35814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581400" y="281940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fr-FR" sz="6000" dirty="0"/>
          </a:p>
        </p:txBody>
      </p:sp>
      <p:cxnSp>
        <p:nvCxnSpPr>
          <p:cNvPr id="33" name="Connecteur droit 32"/>
          <p:cNvCxnSpPr>
            <a:stCxn id="10" idx="6"/>
            <a:endCxn id="4" idx="2"/>
          </p:cNvCxnSpPr>
          <p:nvPr/>
        </p:nvCxnSpPr>
        <p:spPr>
          <a:xfrm flipV="1">
            <a:off x="1371600" y="21336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0" idx="6"/>
            <a:endCxn id="5" idx="2"/>
          </p:cNvCxnSpPr>
          <p:nvPr/>
        </p:nvCxnSpPr>
        <p:spPr>
          <a:xfrm>
            <a:off x="1371600" y="25146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0" idx="6"/>
            <a:endCxn id="6" idx="2"/>
          </p:cNvCxnSpPr>
          <p:nvPr/>
        </p:nvCxnSpPr>
        <p:spPr>
          <a:xfrm>
            <a:off x="1371600" y="2514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0" idx="6"/>
            <a:endCxn id="7" idx="2"/>
          </p:cNvCxnSpPr>
          <p:nvPr/>
        </p:nvCxnSpPr>
        <p:spPr>
          <a:xfrm>
            <a:off x="1371600" y="25146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0" idx="6"/>
            <a:endCxn id="8" idx="2"/>
          </p:cNvCxnSpPr>
          <p:nvPr/>
        </p:nvCxnSpPr>
        <p:spPr>
          <a:xfrm>
            <a:off x="1371600" y="2514600"/>
            <a:ext cx="609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1" idx="6"/>
            <a:endCxn id="4" idx="2"/>
          </p:cNvCxnSpPr>
          <p:nvPr/>
        </p:nvCxnSpPr>
        <p:spPr>
          <a:xfrm flipV="1">
            <a:off x="1371600" y="2133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6"/>
            <a:endCxn id="5" idx="2"/>
          </p:cNvCxnSpPr>
          <p:nvPr/>
        </p:nvCxnSpPr>
        <p:spPr>
          <a:xfrm flipV="1">
            <a:off x="1371600" y="2590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1" idx="6"/>
            <a:endCxn id="6" idx="2"/>
          </p:cNvCxnSpPr>
          <p:nvPr/>
        </p:nvCxnSpPr>
        <p:spPr>
          <a:xfrm>
            <a:off x="1371600" y="29718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1" idx="6"/>
            <a:endCxn id="7" idx="2"/>
          </p:cNvCxnSpPr>
          <p:nvPr/>
        </p:nvCxnSpPr>
        <p:spPr>
          <a:xfrm>
            <a:off x="1371600" y="2971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1" idx="6"/>
            <a:endCxn id="8" idx="2"/>
          </p:cNvCxnSpPr>
          <p:nvPr/>
        </p:nvCxnSpPr>
        <p:spPr>
          <a:xfrm>
            <a:off x="1371600" y="29718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1" idx="6"/>
            <a:endCxn id="9" idx="2"/>
          </p:cNvCxnSpPr>
          <p:nvPr/>
        </p:nvCxnSpPr>
        <p:spPr>
          <a:xfrm>
            <a:off x="1371600" y="2971800"/>
            <a:ext cx="609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10" idx="6"/>
            <a:endCxn id="9" idx="2"/>
          </p:cNvCxnSpPr>
          <p:nvPr/>
        </p:nvCxnSpPr>
        <p:spPr>
          <a:xfrm>
            <a:off x="1371600" y="2514600"/>
            <a:ext cx="6096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2" idx="6"/>
            <a:endCxn id="4" idx="2"/>
          </p:cNvCxnSpPr>
          <p:nvPr/>
        </p:nvCxnSpPr>
        <p:spPr>
          <a:xfrm flipV="1">
            <a:off x="1371600" y="2133600"/>
            <a:ext cx="609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2" idx="6"/>
            <a:endCxn id="5" idx="2"/>
          </p:cNvCxnSpPr>
          <p:nvPr/>
        </p:nvCxnSpPr>
        <p:spPr>
          <a:xfrm flipV="1">
            <a:off x="1371600" y="25908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2" idx="6"/>
            <a:endCxn id="6" idx="2"/>
          </p:cNvCxnSpPr>
          <p:nvPr/>
        </p:nvCxnSpPr>
        <p:spPr>
          <a:xfrm flipV="1">
            <a:off x="1371600" y="30480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2" idx="6"/>
            <a:endCxn id="7" idx="2"/>
          </p:cNvCxnSpPr>
          <p:nvPr/>
        </p:nvCxnSpPr>
        <p:spPr>
          <a:xfrm>
            <a:off x="1371600" y="34290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12" idx="6"/>
            <a:endCxn id="8" idx="2"/>
          </p:cNvCxnSpPr>
          <p:nvPr/>
        </p:nvCxnSpPr>
        <p:spPr>
          <a:xfrm>
            <a:off x="1371600" y="3429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12" idx="6"/>
            <a:endCxn id="9" idx="2"/>
          </p:cNvCxnSpPr>
          <p:nvPr/>
        </p:nvCxnSpPr>
        <p:spPr>
          <a:xfrm>
            <a:off x="1371600" y="3429000"/>
            <a:ext cx="6096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3" idx="6"/>
            <a:endCxn id="4" idx="2"/>
          </p:cNvCxnSpPr>
          <p:nvPr/>
        </p:nvCxnSpPr>
        <p:spPr>
          <a:xfrm flipV="1">
            <a:off x="1371600" y="2133600"/>
            <a:ext cx="609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3" idx="6"/>
            <a:endCxn id="5" idx="2"/>
          </p:cNvCxnSpPr>
          <p:nvPr/>
        </p:nvCxnSpPr>
        <p:spPr>
          <a:xfrm flipV="1">
            <a:off x="1371600" y="2590800"/>
            <a:ext cx="609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3" idx="6"/>
            <a:endCxn id="6" idx="2"/>
          </p:cNvCxnSpPr>
          <p:nvPr/>
        </p:nvCxnSpPr>
        <p:spPr>
          <a:xfrm flipV="1">
            <a:off x="1371600" y="3048000"/>
            <a:ext cx="609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13" idx="6"/>
            <a:endCxn id="7" idx="2"/>
          </p:cNvCxnSpPr>
          <p:nvPr/>
        </p:nvCxnSpPr>
        <p:spPr>
          <a:xfrm flipV="1">
            <a:off x="1371600" y="3505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3" idx="6"/>
            <a:endCxn id="8" idx="2"/>
          </p:cNvCxnSpPr>
          <p:nvPr/>
        </p:nvCxnSpPr>
        <p:spPr>
          <a:xfrm flipV="1">
            <a:off x="1371600" y="39624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3" idx="6"/>
            <a:endCxn id="9" idx="2"/>
          </p:cNvCxnSpPr>
          <p:nvPr/>
        </p:nvCxnSpPr>
        <p:spPr>
          <a:xfrm>
            <a:off x="1371600" y="41910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6"/>
            <a:endCxn id="16" idx="2"/>
          </p:cNvCxnSpPr>
          <p:nvPr/>
        </p:nvCxnSpPr>
        <p:spPr>
          <a:xfrm flipV="1">
            <a:off x="2286000" y="18288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" idx="6"/>
            <a:endCxn id="17" idx="2"/>
          </p:cNvCxnSpPr>
          <p:nvPr/>
        </p:nvCxnSpPr>
        <p:spPr>
          <a:xfrm>
            <a:off x="2286000" y="21336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4" idx="6"/>
            <a:endCxn id="18" idx="2"/>
          </p:cNvCxnSpPr>
          <p:nvPr/>
        </p:nvCxnSpPr>
        <p:spPr>
          <a:xfrm>
            <a:off x="2286000" y="2133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" idx="6"/>
            <a:endCxn id="19" idx="2"/>
          </p:cNvCxnSpPr>
          <p:nvPr/>
        </p:nvCxnSpPr>
        <p:spPr>
          <a:xfrm>
            <a:off x="2286000" y="21336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4" idx="6"/>
            <a:endCxn id="23" idx="2"/>
          </p:cNvCxnSpPr>
          <p:nvPr/>
        </p:nvCxnSpPr>
        <p:spPr>
          <a:xfrm>
            <a:off x="2286000" y="21336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" idx="6"/>
            <a:endCxn id="24" idx="2"/>
          </p:cNvCxnSpPr>
          <p:nvPr/>
        </p:nvCxnSpPr>
        <p:spPr>
          <a:xfrm>
            <a:off x="2286000" y="2133600"/>
            <a:ext cx="685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" idx="6"/>
            <a:endCxn id="20" idx="2"/>
          </p:cNvCxnSpPr>
          <p:nvPr/>
        </p:nvCxnSpPr>
        <p:spPr>
          <a:xfrm>
            <a:off x="2286000" y="2133600"/>
            <a:ext cx="685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" idx="6"/>
            <a:endCxn id="21" idx="2"/>
          </p:cNvCxnSpPr>
          <p:nvPr/>
        </p:nvCxnSpPr>
        <p:spPr>
          <a:xfrm>
            <a:off x="2286000" y="2133600"/>
            <a:ext cx="6858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" idx="6"/>
            <a:endCxn id="17" idx="2"/>
          </p:cNvCxnSpPr>
          <p:nvPr/>
        </p:nvCxnSpPr>
        <p:spPr>
          <a:xfrm flipV="1">
            <a:off x="2286000" y="22860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5" idx="6"/>
            <a:endCxn id="18" idx="2"/>
          </p:cNvCxnSpPr>
          <p:nvPr/>
        </p:nvCxnSpPr>
        <p:spPr>
          <a:xfrm>
            <a:off x="2286000" y="25908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" idx="6"/>
            <a:endCxn id="16" idx="2"/>
          </p:cNvCxnSpPr>
          <p:nvPr/>
        </p:nvCxnSpPr>
        <p:spPr>
          <a:xfrm flipV="1">
            <a:off x="2286000" y="18288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5" idx="6"/>
            <a:endCxn id="19" idx="2"/>
          </p:cNvCxnSpPr>
          <p:nvPr/>
        </p:nvCxnSpPr>
        <p:spPr>
          <a:xfrm>
            <a:off x="2286000" y="25908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5" idx="6"/>
            <a:endCxn id="23" idx="2"/>
          </p:cNvCxnSpPr>
          <p:nvPr/>
        </p:nvCxnSpPr>
        <p:spPr>
          <a:xfrm>
            <a:off x="2286000" y="25908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5" idx="6"/>
            <a:endCxn id="24" idx="2"/>
          </p:cNvCxnSpPr>
          <p:nvPr/>
        </p:nvCxnSpPr>
        <p:spPr>
          <a:xfrm>
            <a:off x="2286000" y="25908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5" idx="6"/>
            <a:endCxn id="20" idx="2"/>
          </p:cNvCxnSpPr>
          <p:nvPr/>
        </p:nvCxnSpPr>
        <p:spPr>
          <a:xfrm>
            <a:off x="2286000" y="2590800"/>
            <a:ext cx="685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5" idx="6"/>
            <a:endCxn id="21" idx="2"/>
          </p:cNvCxnSpPr>
          <p:nvPr/>
        </p:nvCxnSpPr>
        <p:spPr>
          <a:xfrm>
            <a:off x="2286000" y="2590800"/>
            <a:ext cx="6858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6" idx="6"/>
            <a:endCxn id="16" idx="2"/>
          </p:cNvCxnSpPr>
          <p:nvPr/>
        </p:nvCxnSpPr>
        <p:spPr>
          <a:xfrm flipV="1">
            <a:off x="2286000" y="18288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6" idx="6"/>
            <a:endCxn id="17" idx="2"/>
          </p:cNvCxnSpPr>
          <p:nvPr/>
        </p:nvCxnSpPr>
        <p:spPr>
          <a:xfrm flipV="1">
            <a:off x="2286000" y="22860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6" idx="6"/>
            <a:endCxn id="18" idx="2"/>
          </p:cNvCxnSpPr>
          <p:nvPr/>
        </p:nvCxnSpPr>
        <p:spPr>
          <a:xfrm flipV="1">
            <a:off x="2286000" y="27432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6" idx="6"/>
            <a:endCxn id="19" idx="2"/>
          </p:cNvCxnSpPr>
          <p:nvPr/>
        </p:nvCxnSpPr>
        <p:spPr>
          <a:xfrm>
            <a:off x="2286000" y="3048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6" idx="6"/>
            <a:endCxn id="23" idx="2"/>
          </p:cNvCxnSpPr>
          <p:nvPr/>
        </p:nvCxnSpPr>
        <p:spPr>
          <a:xfrm>
            <a:off x="2286000" y="3048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6" idx="6"/>
            <a:endCxn id="24" idx="2"/>
          </p:cNvCxnSpPr>
          <p:nvPr/>
        </p:nvCxnSpPr>
        <p:spPr>
          <a:xfrm>
            <a:off x="2286000" y="30480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>
            <a:stCxn id="6" idx="6"/>
            <a:endCxn id="20" idx="2"/>
          </p:cNvCxnSpPr>
          <p:nvPr/>
        </p:nvCxnSpPr>
        <p:spPr>
          <a:xfrm>
            <a:off x="2286000" y="30480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6" idx="6"/>
            <a:endCxn id="21" idx="2"/>
          </p:cNvCxnSpPr>
          <p:nvPr/>
        </p:nvCxnSpPr>
        <p:spPr>
          <a:xfrm>
            <a:off x="2286000" y="3048000"/>
            <a:ext cx="6858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7" idx="6"/>
            <a:endCxn id="16" idx="2"/>
          </p:cNvCxnSpPr>
          <p:nvPr/>
        </p:nvCxnSpPr>
        <p:spPr>
          <a:xfrm flipV="1">
            <a:off x="2286000" y="1828800"/>
            <a:ext cx="6858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7" idx="6"/>
            <a:endCxn id="17" idx="2"/>
          </p:cNvCxnSpPr>
          <p:nvPr/>
        </p:nvCxnSpPr>
        <p:spPr>
          <a:xfrm flipV="1">
            <a:off x="2286000" y="22860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stCxn id="7" idx="6"/>
            <a:endCxn id="18" idx="2"/>
          </p:cNvCxnSpPr>
          <p:nvPr/>
        </p:nvCxnSpPr>
        <p:spPr>
          <a:xfrm flipV="1">
            <a:off x="2286000" y="2743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7" idx="6"/>
            <a:endCxn id="19" idx="2"/>
          </p:cNvCxnSpPr>
          <p:nvPr/>
        </p:nvCxnSpPr>
        <p:spPr>
          <a:xfrm flipV="1">
            <a:off x="2286000" y="32004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7" idx="6"/>
            <a:endCxn id="23" idx="2"/>
          </p:cNvCxnSpPr>
          <p:nvPr/>
        </p:nvCxnSpPr>
        <p:spPr>
          <a:xfrm>
            <a:off x="2286000" y="35052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7" idx="6"/>
            <a:endCxn id="24" idx="2"/>
          </p:cNvCxnSpPr>
          <p:nvPr/>
        </p:nvCxnSpPr>
        <p:spPr>
          <a:xfrm>
            <a:off x="2286000" y="3505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7" idx="6"/>
            <a:endCxn id="20" idx="2"/>
          </p:cNvCxnSpPr>
          <p:nvPr/>
        </p:nvCxnSpPr>
        <p:spPr>
          <a:xfrm>
            <a:off x="2286000" y="35052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7" idx="6"/>
            <a:endCxn id="21" idx="2"/>
          </p:cNvCxnSpPr>
          <p:nvPr/>
        </p:nvCxnSpPr>
        <p:spPr>
          <a:xfrm>
            <a:off x="2286000" y="3505200"/>
            <a:ext cx="6858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stCxn id="8" idx="6"/>
            <a:endCxn id="16" idx="2"/>
          </p:cNvCxnSpPr>
          <p:nvPr/>
        </p:nvCxnSpPr>
        <p:spPr>
          <a:xfrm flipV="1">
            <a:off x="2286000" y="1828800"/>
            <a:ext cx="685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endCxn id="17" idx="2"/>
          </p:cNvCxnSpPr>
          <p:nvPr/>
        </p:nvCxnSpPr>
        <p:spPr>
          <a:xfrm flipV="1">
            <a:off x="2514600" y="2286000"/>
            <a:ext cx="457200" cy="169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8" idx="6"/>
            <a:endCxn id="18" idx="2"/>
          </p:cNvCxnSpPr>
          <p:nvPr/>
        </p:nvCxnSpPr>
        <p:spPr>
          <a:xfrm flipV="1">
            <a:off x="2286000" y="27432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>
            <a:stCxn id="8" idx="6"/>
            <a:endCxn id="19" idx="2"/>
          </p:cNvCxnSpPr>
          <p:nvPr/>
        </p:nvCxnSpPr>
        <p:spPr>
          <a:xfrm flipV="1">
            <a:off x="2286000" y="32004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8" idx="6"/>
            <a:endCxn id="23" idx="2"/>
          </p:cNvCxnSpPr>
          <p:nvPr/>
        </p:nvCxnSpPr>
        <p:spPr>
          <a:xfrm flipV="1">
            <a:off x="2286000" y="36576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8" idx="6"/>
            <a:endCxn id="24" idx="2"/>
          </p:cNvCxnSpPr>
          <p:nvPr/>
        </p:nvCxnSpPr>
        <p:spPr>
          <a:xfrm>
            <a:off x="2286000" y="39624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8" idx="6"/>
            <a:endCxn id="20" idx="2"/>
          </p:cNvCxnSpPr>
          <p:nvPr/>
        </p:nvCxnSpPr>
        <p:spPr>
          <a:xfrm>
            <a:off x="2286000" y="39624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>
            <a:stCxn id="8" idx="6"/>
            <a:endCxn id="21" idx="2"/>
          </p:cNvCxnSpPr>
          <p:nvPr/>
        </p:nvCxnSpPr>
        <p:spPr>
          <a:xfrm>
            <a:off x="2286000" y="3962400"/>
            <a:ext cx="685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>
            <a:stCxn id="9" idx="6"/>
            <a:endCxn id="16" idx="2"/>
          </p:cNvCxnSpPr>
          <p:nvPr/>
        </p:nvCxnSpPr>
        <p:spPr>
          <a:xfrm flipV="1">
            <a:off x="2286000" y="1828800"/>
            <a:ext cx="68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>
            <a:stCxn id="9" idx="6"/>
            <a:endCxn id="17" idx="2"/>
          </p:cNvCxnSpPr>
          <p:nvPr/>
        </p:nvCxnSpPr>
        <p:spPr>
          <a:xfrm flipV="1">
            <a:off x="2286000" y="2286000"/>
            <a:ext cx="6858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droit 2071"/>
          <p:cNvCxnSpPr>
            <a:stCxn id="9" idx="6"/>
            <a:endCxn id="18" idx="2"/>
          </p:cNvCxnSpPr>
          <p:nvPr/>
        </p:nvCxnSpPr>
        <p:spPr>
          <a:xfrm flipV="1">
            <a:off x="2286000" y="2743200"/>
            <a:ext cx="685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eur droit 2073"/>
          <p:cNvCxnSpPr>
            <a:stCxn id="9" idx="6"/>
            <a:endCxn id="19" idx="2"/>
          </p:cNvCxnSpPr>
          <p:nvPr/>
        </p:nvCxnSpPr>
        <p:spPr>
          <a:xfrm flipV="1">
            <a:off x="2286000" y="32004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necteur droit 2075"/>
          <p:cNvCxnSpPr>
            <a:stCxn id="9" idx="6"/>
            <a:endCxn id="23" idx="2"/>
          </p:cNvCxnSpPr>
          <p:nvPr/>
        </p:nvCxnSpPr>
        <p:spPr>
          <a:xfrm flipV="1">
            <a:off x="2286000" y="3657600"/>
            <a:ext cx="685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/>
          <p:cNvCxnSpPr>
            <a:stCxn id="9" idx="6"/>
            <a:endCxn id="24" idx="2"/>
          </p:cNvCxnSpPr>
          <p:nvPr/>
        </p:nvCxnSpPr>
        <p:spPr>
          <a:xfrm flipV="1">
            <a:off x="2286000" y="41148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Connecteur droit 2079"/>
          <p:cNvCxnSpPr>
            <a:stCxn id="9" idx="6"/>
            <a:endCxn id="20" idx="2"/>
          </p:cNvCxnSpPr>
          <p:nvPr/>
        </p:nvCxnSpPr>
        <p:spPr>
          <a:xfrm flipV="1">
            <a:off x="2286000" y="45720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eur droit 2081"/>
          <p:cNvCxnSpPr>
            <a:stCxn id="9" idx="6"/>
            <a:endCxn id="21" idx="2"/>
          </p:cNvCxnSpPr>
          <p:nvPr/>
        </p:nvCxnSpPr>
        <p:spPr>
          <a:xfrm>
            <a:off x="2286000" y="4800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Connecteur droit 2083"/>
          <p:cNvCxnSpPr>
            <a:stCxn id="16" idx="6"/>
          </p:cNvCxnSpPr>
          <p:nvPr/>
        </p:nvCxnSpPr>
        <p:spPr>
          <a:xfrm flipV="1">
            <a:off x="3276600" y="1653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Connecteur droit 2085"/>
          <p:cNvCxnSpPr>
            <a:stCxn id="16" idx="6"/>
          </p:cNvCxnSpPr>
          <p:nvPr/>
        </p:nvCxnSpPr>
        <p:spPr>
          <a:xfrm>
            <a:off x="3276600" y="1828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3276600" y="21110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76600" y="22860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276600" y="25682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3276600" y="27432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3276600" y="30254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3276600" y="32004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V="1">
            <a:off x="3276600" y="34826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276600" y="36576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3276600" y="3939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276600" y="4114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3276600" y="43970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276600" y="45720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3276600" y="5257800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3276600" y="5432742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4193931" y="26444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V="1">
            <a:off x="4193931" y="28194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4191000" y="3124200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V="1">
            <a:off x="4191000" y="3299142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4191000" y="3558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4191000" y="3733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riangle isocèle 49"/>
          <p:cNvSpPr/>
          <p:nvPr/>
        </p:nvSpPr>
        <p:spPr>
          <a:xfrm rot="16200000">
            <a:off x="3614714" y="1372711"/>
            <a:ext cx="2700337" cy="3657600"/>
          </a:xfrm>
          <a:prstGeom prst="triangle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/>
          <p:cNvSpPr/>
          <p:nvPr/>
        </p:nvSpPr>
        <p:spPr>
          <a:xfrm>
            <a:off x="5791200" y="1653858"/>
            <a:ext cx="2971800" cy="2994342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isultati immagini per sigmoid fun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81" y="2417768"/>
            <a:ext cx="2350319" cy="156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112750" y="4956825"/>
                <a:ext cx="234545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50" y="4956825"/>
                <a:ext cx="2345450" cy="12115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(Deep) Neural Networks</a:t>
            </a:r>
            <a:endParaRPr lang="en-US" b="1" dirty="0"/>
          </a:p>
        </p:txBody>
      </p:sp>
      <p:sp>
        <p:nvSpPr>
          <p:cNvPr id="4" name="Ellipse 3"/>
          <p:cNvSpPr/>
          <p:nvPr/>
        </p:nvSpPr>
        <p:spPr>
          <a:xfrm>
            <a:off x="1981200" y="1981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1981200" y="2438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1981200" y="2895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1981200" y="3352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1981200" y="38100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1981200" y="4648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66800" y="23622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1066800" y="28194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066800" y="32766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066800" y="40386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990600" y="3406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1905000" y="403860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16" name="Ellipse 15"/>
          <p:cNvSpPr/>
          <p:nvPr/>
        </p:nvSpPr>
        <p:spPr>
          <a:xfrm>
            <a:off x="2971800" y="1676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>
            <a:off x="2971800" y="2133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/>
        </p:nvSpPr>
        <p:spPr>
          <a:xfrm>
            <a:off x="2971800" y="2590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>
            <a:off x="2971800" y="30480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2971800" y="44196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2971800" y="52578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2895600" y="46261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…</a:t>
            </a:r>
            <a:endParaRPr lang="fr-FR" sz="4000" dirty="0"/>
          </a:p>
        </p:txBody>
      </p:sp>
      <p:sp>
        <p:nvSpPr>
          <p:cNvPr id="23" name="Ellipse 22"/>
          <p:cNvSpPr/>
          <p:nvPr/>
        </p:nvSpPr>
        <p:spPr>
          <a:xfrm>
            <a:off x="2971800" y="35052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2971800" y="3962400"/>
            <a:ext cx="304800" cy="3048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4419600" y="26670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4419600" y="31242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/>
          <p:cNvSpPr/>
          <p:nvPr/>
        </p:nvSpPr>
        <p:spPr>
          <a:xfrm>
            <a:off x="4419600" y="3581400"/>
            <a:ext cx="304800" cy="3048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/>
          <p:cNvSpPr txBox="1"/>
          <p:nvPr/>
        </p:nvSpPr>
        <p:spPr>
          <a:xfrm>
            <a:off x="3581400" y="2819400"/>
            <a:ext cx="45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…</a:t>
            </a:r>
            <a:endParaRPr lang="fr-FR" sz="6000" dirty="0"/>
          </a:p>
        </p:txBody>
      </p:sp>
      <p:cxnSp>
        <p:nvCxnSpPr>
          <p:cNvPr id="33" name="Connecteur droit 32"/>
          <p:cNvCxnSpPr>
            <a:stCxn id="10" idx="6"/>
            <a:endCxn id="4" idx="2"/>
          </p:cNvCxnSpPr>
          <p:nvPr/>
        </p:nvCxnSpPr>
        <p:spPr>
          <a:xfrm flipV="1">
            <a:off x="1371600" y="21336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>
            <a:stCxn id="10" idx="6"/>
            <a:endCxn id="5" idx="2"/>
          </p:cNvCxnSpPr>
          <p:nvPr/>
        </p:nvCxnSpPr>
        <p:spPr>
          <a:xfrm>
            <a:off x="1371600" y="25146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>
            <a:stCxn id="10" idx="6"/>
            <a:endCxn id="6" idx="2"/>
          </p:cNvCxnSpPr>
          <p:nvPr/>
        </p:nvCxnSpPr>
        <p:spPr>
          <a:xfrm>
            <a:off x="1371600" y="25146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10" idx="6"/>
            <a:endCxn id="7" idx="2"/>
          </p:cNvCxnSpPr>
          <p:nvPr/>
        </p:nvCxnSpPr>
        <p:spPr>
          <a:xfrm>
            <a:off x="1371600" y="25146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>
            <a:stCxn id="10" idx="6"/>
            <a:endCxn id="8" idx="2"/>
          </p:cNvCxnSpPr>
          <p:nvPr/>
        </p:nvCxnSpPr>
        <p:spPr>
          <a:xfrm>
            <a:off x="1371600" y="2514600"/>
            <a:ext cx="6096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1" idx="6"/>
            <a:endCxn id="4" idx="2"/>
          </p:cNvCxnSpPr>
          <p:nvPr/>
        </p:nvCxnSpPr>
        <p:spPr>
          <a:xfrm flipV="1">
            <a:off x="1371600" y="21336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11" idx="6"/>
            <a:endCxn id="5" idx="2"/>
          </p:cNvCxnSpPr>
          <p:nvPr/>
        </p:nvCxnSpPr>
        <p:spPr>
          <a:xfrm flipV="1">
            <a:off x="1371600" y="25908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>
            <a:stCxn id="11" idx="6"/>
            <a:endCxn id="6" idx="2"/>
          </p:cNvCxnSpPr>
          <p:nvPr/>
        </p:nvCxnSpPr>
        <p:spPr>
          <a:xfrm>
            <a:off x="1371600" y="29718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>
            <a:stCxn id="11" idx="6"/>
            <a:endCxn id="7" idx="2"/>
          </p:cNvCxnSpPr>
          <p:nvPr/>
        </p:nvCxnSpPr>
        <p:spPr>
          <a:xfrm>
            <a:off x="1371600" y="29718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>
            <a:stCxn id="11" idx="6"/>
            <a:endCxn id="8" idx="2"/>
          </p:cNvCxnSpPr>
          <p:nvPr/>
        </p:nvCxnSpPr>
        <p:spPr>
          <a:xfrm>
            <a:off x="1371600" y="2971800"/>
            <a:ext cx="609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11" idx="6"/>
            <a:endCxn id="9" idx="2"/>
          </p:cNvCxnSpPr>
          <p:nvPr/>
        </p:nvCxnSpPr>
        <p:spPr>
          <a:xfrm>
            <a:off x="1371600" y="2971800"/>
            <a:ext cx="6096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>
            <a:stCxn id="10" idx="6"/>
            <a:endCxn id="9" idx="2"/>
          </p:cNvCxnSpPr>
          <p:nvPr/>
        </p:nvCxnSpPr>
        <p:spPr>
          <a:xfrm>
            <a:off x="1371600" y="2514600"/>
            <a:ext cx="60960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12" idx="6"/>
            <a:endCxn id="4" idx="2"/>
          </p:cNvCxnSpPr>
          <p:nvPr/>
        </p:nvCxnSpPr>
        <p:spPr>
          <a:xfrm flipV="1">
            <a:off x="1371600" y="2133600"/>
            <a:ext cx="6096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>
            <a:stCxn id="12" idx="6"/>
            <a:endCxn id="5" idx="2"/>
          </p:cNvCxnSpPr>
          <p:nvPr/>
        </p:nvCxnSpPr>
        <p:spPr>
          <a:xfrm flipV="1">
            <a:off x="1371600" y="2590800"/>
            <a:ext cx="6096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>
            <a:stCxn id="12" idx="6"/>
            <a:endCxn id="6" idx="2"/>
          </p:cNvCxnSpPr>
          <p:nvPr/>
        </p:nvCxnSpPr>
        <p:spPr>
          <a:xfrm flipV="1">
            <a:off x="1371600" y="3048000"/>
            <a:ext cx="609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/>
          <p:cNvCxnSpPr>
            <a:stCxn id="12" idx="6"/>
            <a:endCxn id="7" idx="2"/>
          </p:cNvCxnSpPr>
          <p:nvPr/>
        </p:nvCxnSpPr>
        <p:spPr>
          <a:xfrm>
            <a:off x="1371600" y="3429000"/>
            <a:ext cx="6096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/>
          <p:cNvCxnSpPr>
            <a:stCxn id="12" idx="6"/>
            <a:endCxn id="8" idx="2"/>
          </p:cNvCxnSpPr>
          <p:nvPr/>
        </p:nvCxnSpPr>
        <p:spPr>
          <a:xfrm>
            <a:off x="1371600" y="3429000"/>
            <a:ext cx="6096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12" idx="6"/>
            <a:endCxn id="9" idx="2"/>
          </p:cNvCxnSpPr>
          <p:nvPr/>
        </p:nvCxnSpPr>
        <p:spPr>
          <a:xfrm>
            <a:off x="1371600" y="3429000"/>
            <a:ext cx="60960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>
            <a:stCxn id="13" idx="6"/>
            <a:endCxn id="4" idx="2"/>
          </p:cNvCxnSpPr>
          <p:nvPr/>
        </p:nvCxnSpPr>
        <p:spPr>
          <a:xfrm flipV="1">
            <a:off x="1371600" y="2133600"/>
            <a:ext cx="6096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13" idx="6"/>
            <a:endCxn id="5" idx="2"/>
          </p:cNvCxnSpPr>
          <p:nvPr/>
        </p:nvCxnSpPr>
        <p:spPr>
          <a:xfrm flipV="1">
            <a:off x="1371600" y="2590800"/>
            <a:ext cx="6096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>
            <a:stCxn id="13" idx="6"/>
            <a:endCxn id="6" idx="2"/>
          </p:cNvCxnSpPr>
          <p:nvPr/>
        </p:nvCxnSpPr>
        <p:spPr>
          <a:xfrm flipV="1">
            <a:off x="1371600" y="3048000"/>
            <a:ext cx="6096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>
            <a:stCxn id="13" idx="6"/>
            <a:endCxn id="7" idx="2"/>
          </p:cNvCxnSpPr>
          <p:nvPr/>
        </p:nvCxnSpPr>
        <p:spPr>
          <a:xfrm flipV="1">
            <a:off x="1371600" y="3505200"/>
            <a:ext cx="6096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3" idx="6"/>
            <a:endCxn id="8" idx="2"/>
          </p:cNvCxnSpPr>
          <p:nvPr/>
        </p:nvCxnSpPr>
        <p:spPr>
          <a:xfrm flipV="1">
            <a:off x="1371600" y="39624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/>
          <p:cNvCxnSpPr>
            <a:stCxn id="13" idx="6"/>
            <a:endCxn id="9" idx="2"/>
          </p:cNvCxnSpPr>
          <p:nvPr/>
        </p:nvCxnSpPr>
        <p:spPr>
          <a:xfrm>
            <a:off x="1371600" y="4191000"/>
            <a:ext cx="609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4" idx="6"/>
            <a:endCxn id="16" idx="2"/>
          </p:cNvCxnSpPr>
          <p:nvPr/>
        </p:nvCxnSpPr>
        <p:spPr>
          <a:xfrm flipV="1">
            <a:off x="2286000" y="18288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>
            <a:stCxn id="4" idx="6"/>
            <a:endCxn id="17" idx="2"/>
          </p:cNvCxnSpPr>
          <p:nvPr/>
        </p:nvCxnSpPr>
        <p:spPr>
          <a:xfrm>
            <a:off x="2286000" y="21336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>
            <a:stCxn id="4" idx="6"/>
            <a:endCxn id="18" idx="2"/>
          </p:cNvCxnSpPr>
          <p:nvPr/>
        </p:nvCxnSpPr>
        <p:spPr>
          <a:xfrm>
            <a:off x="2286000" y="2133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>
            <a:stCxn id="4" idx="6"/>
            <a:endCxn id="19" idx="2"/>
          </p:cNvCxnSpPr>
          <p:nvPr/>
        </p:nvCxnSpPr>
        <p:spPr>
          <a:xfrm>
            <a:off x="2286000" y="21336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stCxn id="4" idx="6"/>
            <a:endCxn id="23" idx="2"/>
          </p:cNvCxnSpPr>
          <p:nvPr/>
        </p:nvCxnSpPr>
        <p:spPr>
          <a:xfrm>
            <a:off x="2286000" y="21336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>
            <a:stCxn id="4" idx="6"/>
            <a:endCxn id="24" idx="2"/>
          </p:cNvCxnSpPr>
          <p:nvPr/>
        </p:nvCxnSpPr>
        <p:spPr>
          <a:xfrm>
            <a:off x="2286000" y="2133600"/>
            <a:ext cx="685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" idx="6"/>
            <a:endCxn id="20" idx="2"/>
          </p:cNvCxnSpPr>
          <p:nvPr/>
        </p:nvCxnSpPr>
        <p:spPr>
          <a:xfrm>
            <a:off x="2286000" y="2133600"/>
            <a:ext cx="6858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>
            <a:stCxn id="4" idx="6"/>
            <a:endCxn id="21" idx="2"/>
          </p:cNvCxnSpPr>
          <p:nvPr/>
        </p:nvCxnSpPr>
        <p:spPr>
          <a:xfrm>
            <a:off x="2286000" y="2133600"/>
            <a:ext cx="68580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5" idx="6"/>
            <a:endCxn id="17" idx="2"/>
          </p:cNvCxnSpPr>
          <p:nvPr/>
        </p:nvCxnSpPr>
        <p:spPr>
          <a:xfrm flipV="1">
            <a:off x="2286000" y="22860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>
            <a:stCxn id="5" idx="6"/>
            <a:endCxn id="18" idx="2"/>
          </p:cNvCxnSpPr>
          <p:nvPr/>
        </p:nvCxnSpPr>
        <p:spPr>
          <a:xfrm>
            <a:off x="2286000" y="25908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5" idx="6"/>
            <a:endCxn id="16" idx="2"/>
          </p:cNvCxnSpPr>
          <p:nvPr/>
        </p:nvCxnSpPr>
        <p:spPr>
          <a:xfrm flipV="1">
            <a:off x="2286000" y="18288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>
            <a:stCxn id="5" idx="6"/>
            <a:endCxn id="19" idx="2"/>
          </p:cNvCxnSpPr>
          <p:nvPr/>
        </p:nvCxnSpPr>
        <p:spPr>
          <a:xfrm>
            <a:off x="2286000" y="25908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>
            <a:stCxn id="5" idx="6"/>
            <a:endCxn id="23" idx="2"/>
          </p:cNvCxnSpPr>
          <p:nvPr/>
        </p:nvCxnSpPr>
        <p:spPr>
          <a:xfrm>
            <a:off x="2286000" y="25908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>
            <a:stCxn id="5" idx="6"/>
            <a:endCxn id="24" idx="2"/>
          </p:cNvCxnSpPr>
          <p:nvPr/>
        </p:nvCxnSpPr>
        <p:spPr>
          <a:xfrm>
            <a:off x="2286000" y="25908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>
            <a:stCxn id="5" idx="6"/>
            <a:endCxn id="20" idx="2"/>
          </p:cNvCxnSpPr>
          <p:nvPr/>
        </p:nvCxnSpPr>
        <p:spPr>
          <a:xfrm>
            <a:off x="2286000" y="2590800"/>
            <a:ext cx="685800" cy="1981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>
            <a:stCxn id="5" idx="6"/>
            <a:endCxn id="21" idx="2"/>
          </p:cNvCxnSpPr>
          <p:nvPr/>
        </p:nvCxnSpPr>
        <p:spPr>
          <a:xfrm>
            <a:off x="2286000" y="2590800"/>
            <a:ext cx="6858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>
            <a:stCxn id="6" idx="6"/>
            <a:endCxn id="16" idx="2"/>
          </p:cNvCxnSpPr>
          <p:nvPr/>
        </p:nvCxnSpPr>
        <p:spPr>
          <a:xfrm flipV="1">
            <a:off x="2286000" y="18288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6" idx="6"/>
            <a:endCxn id="17" idx="2"/>
          </p:cNvCxnSpPr>
          <p:nvPr/>
        </p:nvCxnSpPr>
        <p:spPr>
          <a:xfrm flipV="1">
            <a:off x="2286000" y="22860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/>
          <p:cNvCxnSpPr>
            <a:stCxn id="6" idx="6"/>
            <a:endCxn id="18" idx="2"/>
          </p:cNvCxnSpPr>
          <p:nvPr/>
        </p:nvCxnSpPr>
        <p:spPr>
          <a:xfrm flipV="1">
            <a:off x="2286000" y="27432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>
            <a:stCxn id="6" idx="6"/>
            <a:endCxn id="19" idx="2"/>
          </p:cNvCxnSpPr>
          <p:nvPr/>
        </p:nvCxnSpPr>
        <p:spPr>
          <a:xfrm>
            <a:off x="2286000" y="30480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stCxn id="6" idx="6"/>
            <a:endCxn id="23" idx="2"/>
          </p:cNvCxnSpPr>
          <p:nvPr/>
        </p:nvCxnSpPr>
        <p:spPr>
          <a:xfrm>
            <a:off x="2286000" y="30480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6" idx="6"/>
            <a:endCxn id="24" idx="2"/>
          </p:cNvCxnSpPr>
          <p:nvPr/>
        </p:nvCxnSpPr>
        <p:spPr>
          <a:xfrm>
            <a:off x="2286000" y="30480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>
            <a:stCxn id="6" idx="6"/>
            <a:endCxn id="20" idx="2"/>
          </p:cNvCxnSpPr>
          <p:nvPr/>
        </p:nvCxnSpPr>
        <p:spPr>
          <a:xfrm>
            <a:off x="2286000" y="3048000"/>
            <a:ext cx="6858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>
            <a:stCxn id="6" idx="6"/>
            <a:endCxn id="21" idx="2"/>
          </p:cNvCxnSpPr>
          <p:nvPr/>
        </p:nvCxnSpPr>
        <p:spPr>
          <a:xfrm>
            <a:off x="2286000" y="3048000"/>
            <a:ext cx="6858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>
            <a:stCxn id="7" idx="6"/>
            <a:endCxn id="16" idx="2"/>
          </p:cNvCxnSpPr>
          <p:nvPr/>
        </p:nvCxnSpPr>
        <p:spPr>
          <a:xfrm flipV="1">
            <a:off x="2286000" y="1828800"/>
            <a:ext cx="68580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>
            <a:stCxn id="7" idx="6"/>
            <a:endCxn id="17" idx="2"/>
          </p:cNvCxnSpPr>
          <p:nvPr/>
        </p:nvCxnSpPr>
        <p:spPr>
          <a:xfrm flipV="1">
            <a:off x="2286000" y="22860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>
            <a:stCxn id="7" idx="6"/>
            <a:endCxn id="18" idx="2"/>
          </p:cNvCxnSpPr>
          <p:nvPr/>
        </p:nvCxnSpPr>
        <p:spPr>
          <a:xfrm flipV="1">
            <a:off x="2286000" y="27432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>
            <a:stCxn id="7" idx="6"/>
            <a:endCxn id="19" idx="2"/>
          </p:cNvCxnSpPr>
          <p:nvPr/>
        </p:nvCxnSpPr>
        <p:spPr>
          <a:xfrm flipV="1">
            <a:off x="2286000" y="32004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/>
          <p:cNvCxnSpPr>
            <a:stCxn id="7" idx="6"/>
            <a:endCxn id="23" idx="2"/>
          </p:cNvCxnSpPr>
          <p:nvPr/>
        </p:nvCxnSpPr>
        <p:spPr>
          <a:xfrm>
            <a:off x="2286000" y="35052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>
            <a:stCxn id="7" idx="6"/>
            <a:endCxn id="24" idx="2"/>
          </p:cNvCxnSpPr>
          <p:nvPr/>
        </p:nvCxnSpPr>
        <p:spPr>
          <a:xfrm>
            <a:off x="2286000" y="35052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>
            <a:stCxn id="7" idx="6"/>
            <a:endCxn id="20" idx="2"/>
          </p:cNvCxnSpPr>
          <p:nvPr/>
        </p:nvCxnSpPr>
        <p:spPr>
          <a:xfrm>
            <a:off x="2286000" y="35052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>
            <a:stCxn id="7" idx="6"/>
            <a:endCxn id="21" idx="2"/>
          </p:cNvCxnSpPr>
          <p:nvPr/>
        </p:nvCxnSpPr>
        <p:spPr>
          <a:xfrm>
            <a:off x="2286000" y="3505200"/>
            <a:ext cx="68580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>
            <a:stCxn id="8" idx="6"/>
            <a:endCxn id="16" idx="2"/>
          </p:cNvCxnSpPr>
          <p:nvPr/>
        </p:nvCxnSpPr>
        <p:spPr>
          <a:xfrm flipV="1">
            <a:off x="2286000" y="1828800"/>
            <a:ext cx="685800" cy="213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/>
          <p:cNvCxnSpPr>
            <a:endCxn id="17" idx="2"/>
          </p:cNvCxnSpPr>
          <p:nvPr/>
        </p:nvCxnSpPr>
        <p:spPr>
          <a:xfrm flipV="1">
            <a:off x="2514600" y="2286000"/>
            <a:ext cx="457200" cy="169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Connecteur droit 2048"/>
          <p:cNvCxnSpPr>
            <a:stCxn id="8" idx="6"/>
            <a:endCxn id="18" idx="2"/>
          </p:cNvCxnSpPr>
          <p:nvPr/>
        </p:nvCxnSpPr>
        <p:spPr>
          <a:xfrm flipV="1">
            <a:off x="2286000" y="2743200"/>
            <a:ext cx="685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Connecteur droit 2057"/>
          <p:cNvCxnSpPr>
            <a:stCxn id="8" idx="6"/>
            <a:endCxn id="19" idx="2"/>
          </p:cNvCxnSpPr>
          <p:nvPr/>
        </p:nvCxnSpPr>
        <p:spPr>
          <a:xfrm flipV="1">
            <a:off x="2286000" y="3200400"/>
            <a:ext cx="685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Connecteur droit 2059"/>
          <p:cNvCxnSpPr>
            <a:stCxn id="8" idx="6"/>
            <a:endCxn id="23" idx="2"/>
          </p:cNvCxnSpPr>
          <p:nvPr/>
        </p:nvCxnSpPr>
        <p:spPr>
          <a:xfrm flipV="1">
            <a:off x="2286000" y="3657600"/>
            <a:ext cx="685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Connecteur droit 2061"/>
          <p:cNvCxnSpPr>
            <a:stCxn id="8" idx="6"/>
            <a:endCxn id="24" idx="2"/>
          </p:cNvCxnSpPr>
          <p:nvPr/>
        </p:nvCxnSpPr>
        <p:spPr>
          <a:xfrm>
            <a:off x="2286000" y="39624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eur droit 2063"/>
          <p:cNvCxnSpPr>
            <a:stCxn id="8" idx="6"/>
            <a:endCxn id="20" idx="2"/>
          </p:cNvCxnSpPr>
          <p:nvPr/>
        </p:nvCxnSpPr>
        <p:spPr>
          <a:xfrm>
            <a:off x="2286000" y="39624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Connecteur droit 2065"/>
          <p:cNvCxnSpPr>
            <a:stCxn id="8" idx="6"/>
            <a:endCxn id="21" idx="2"/>
          </p:cNvCxnSpPr>
          <p:nvPr/>
        </p:nvCxnSpPr>
        <p:spPr>
          <a:xfrm>
            <a:off x="2286000" y="3962400"/>
            <a:ext cx="685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Connecteur droit 2067"/>
          <p:cNvCxnSpPr>
            <a:stCxn id="9" idx="6"/>
            <a:endCxn id="16" idx="2"/>
          </p:cNvCxnSpPr>
          <p:nvPr/>
        </p:nvCxnSpPr>
        <p:spPr>
          <a:xfrm flipV="1">
            <a:off x="2286000" y="1828800"/>
            <a:ext cx="68580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Connecteur droit 2069"/>
          <p:cNvCxnSpPr>
            <a:stCxn id="9" idx="6"/>
            <a:endCxn id="17" idx="2"/>
          </p:cNvCxnSpPr>
          <p:nvPr/>
        </p:nvCxnSpPr>
        <p:spPr>
          <a:xfrm flipV="1">
            <a:off x="2286000" y="2286000"/>
            <a:ext cx="685800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Connecteur droit 2071"/>
          <p:cNvCxnSpPr>
            <a:stCxn id="9" idx="6"/>
            <a:endCxn id="18" idx="2"/>
          </p:cNvCxnSpPr>
          <p:nvPr/>
        </p:nvCxnSpPr>
        <p:spPr>
          <a:xfrm flipV="1">
            <a:off x="2286000" y="2743200"/>
            <a:ext cx="685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Connecteur droit 2073"/>
          <p:cNvCxnSpPr>
            <a:stCxn id="9" idx="6"/>
            <a:endCxn id="19" idx="2"/>
          </p:cNvCxnSpPr>
          <p:nvPr/>
        </p:nvCxnSpPr>
        <p:spPr>
          <a:xfrm flipV="1">
            <a:off x="2286000" y="3200400"/>
            <a:ext cx="68580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Connecteur droit 2075"/>
          <p:cNvCxnSpPr>
            <a:stCxn id="9" idx="6"/>
            <a:endCxn id="23" idx="2"/>
          </p:cNvCxnSpPr>
          <p:nvPr/>
        </p:nvCxnSpPr>
        <p:spPr>
          <a:xfrm flipV="1">
            <a:off x="2286000" y="3657600"/>
            <a:ext cx="6858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Connecteur droit 2077"/>
          <p:cNvCxnSpPr>
            <a:stCxn id="9" idx="6"/>
            <a:endCxn id="24" idx="2"/>
          </p:cNvCxnSpPr>
          <p:nvPr/>
        </p:nvCxnSpPr>
        <p:spPr>
          <a:xfrm flipV="1">
            <a:off x="2286000" y="4114800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0" name="Connecteur droit 2079"/>
          <p:cNvCxnSpPr>
            <a:stCxn id="9" idx="6"/>
            <a:endCxn id="20" idx="2"/>
          </p:cNvCxnSpPr>
          <p:nvPr/>
        </p:nvCxnSpPr>
        <p:spPr>
          <a:xfrm flipV="1">
            <a:off x="2286000" y="4572000"/>
            <a:ext cx="685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2" name="Connecteur droit 2081"/>
          <p:cNvCxnSpPr>
            <a:stCxn id="9" idx="6"/>
            <a:endCxn id="21" idx="2"/>
          </p:cNvCxnSpPr>
          <p:nvPr/>
        </p:nvCxnSpPr>
        <p:spPr>
          <a:xfrm>
            <a:off x="2286000" y="4800600"/>
            <a:ext cx="685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Connecteur droit 2083"/>
          <p:cNvCxnSpPr>
            <a:stCxn id="16" idx="6"/>
          </p:cNvCxnSpPr>
          <p:nvPr/>
        </p:nvCxnSpPr>
        <p:spPr>
          <a:xfrm flipV="1">
            <a:off x="3276600" y="1653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Connecteur droit 2085"/>
          <p:cNvCxnSpPr>
            <a:stCxn id="16" idx="6"/>
          </p:cNvCxnSpPr>
          <p:nvPr/>
        </p:nvCxnSpPr>
        <p:spPr>
          <a:xfrm>
            <a:off x="3276600" y="1828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/>
          <p:cNvCxnSpPr/>
          <p:nvPr/>
        </p:nvCxnSpPr>
        <p:spPr>
          <a:xfrm flipV="1">
            <a:off x="3276600" y="21110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/>
          <p:cNvCxnSpPr/>
          <p:nvPr/>
        </p:nvCxnSpPr>
        <p:spPr>
          <a:xfrm>
            <a:off x="3276600" y="22860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/>
          <p:cNvCxnSpPr/>
          <p:nvPr/>
        </p:nvCxnSpPr>
        <p:spPr>
          <a:xfrm flipV="1">
            <a:off x="3276600" y="25682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eur droit 169"/>
          <p:cNvCxnSpPr/>
          <p:nvPr/>
        </p:nvCxnSpPr>
        <p:spPr>
          <a:xfrm>
            <a:off x="3276600" y="27432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/>
          <p:cNvCxnSpPr/>
          <p:nvPr/>
        </p:nvCxnSpPr>
        <p:spPr>
          <a:xfrm flipV="1">
            <a:off x="3276600" y="30254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eur droit 171"/>
          <p:cNvCxnSpPr/>
          <p:nvPr/>
        </p:nvCxnSpPr>
        <p:spPr>
          <a:xfrm>
            <a:off x="3276600" y="32004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/>
          <p:cNvCxnSpPr/>
          <p:nvPr/>
        </p:nvCxnSpPr>
        <p:spPr>
          <a:xfrm flipV="1">
            <a:off x="3276600" y="34826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/>
          <p:cNvCxnSpPr/>
          <p:nvPr/>
        </p:nvCxnSpPr>
        <p:spPr>
          <a:xfrm>
            <a:off x="3276600" y="36576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/>
          <p:cNvCxnSpPr/>
          <p:nvPr/>
        </p:nvCxnSpPr>
        <p:spPr>
          <a:xfrm flipV="1">
            <a:off x="3276600" y="3939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/>
          <p:cNvCxnSpPr/>
          <p:nvPr/>
        </p:nvCxnSpPr>
        <p:spPr>
          <a:xfrm>
            <a:off x="3276600" y="4114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/>
          <p:cNvCxnSpPr/>
          <p:nvPr/>
        </p:nvCxnSpPr>
        <p:spPr>
          <a:xfrm flipV="1">
            <a:off x="3276600" y="43970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/>
          <p:cNvCxnSpPr/>
          <p:nvPr/>
        </p:nvCxnSpPr>
        <p:spPr>
          <a:xfrm>
            <a:off x="3276600" y="45720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/>
          <p:cNvCxnSpPr/>
          <p:nvPr/>
        </p:nvCxnSpPr>
        <p:spPr>
          <a:xfrm flipV="1">
            <a:off x="3276600" y="5257800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/>
          <p:cNvCxnSpPr/>
          <p:nvPr/>
        </p:nvCxnSpPr>
        <p:spPr>
          <a:xfrm>
            <a:off x="3276600" y="5432742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/>
          <p:cNvCxnSpPr/>
          <p:nvPr/>
        </p:nvCxnSpPr>
        <p:spPr>
          <a:xfrm>
            <a:off x="4193931" y="26444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V="1">
            <a:off x="4193931" y="28194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/>
          <p:cNvCxnSpPr/>
          <p:nvPr/>
        </p:nvCxnSpPr>
        <p:spPr>
          <a:xfrm>
            <a:off x="4191000" y="3124200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/>
          <p:cNvCxnSpPr/>
          <p:nvPr/>
        </p:nvCxnSpPr>
        <p:spPr>
          <a:xfrm flipV="1">
            <a:off x="4191000" y="3299142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/>
          <p:cNvCxnSpPr/>
          <p:nvPr/>
        </p:nvCxnSpPr>
        <p:spPr>
          <a:xfrm>
            <a:off x="4191000" y="3558858"/>
            <a:ext cx="228600" cy="1749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eur droit 185"/>
          <p:cNvCxnSpPr/>
          <p:nvPr/>
        </p:nvCxnSpPr>
        <p:spPr>
          <a:xfrm flipV="1">
            <a:off x="4191000" y="3733800"/>
            <a:ext cx="228600" cy="1524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èche droite 2"/>
          <p:cNvSpPr/>
          <p:nvPr/>
        </p:nvSpPr>
        <p:spPr>
          <a:xfrm>
            <a:off x="1600200" y="1828800"/>
            <a:ext cx="2971800" cy="6858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FORWARD PROPAGATION</a:t>
            </a:r>
            <a:endParaRPr lang="fr-FR" dirty="0"/>
          </a:p>
        </p:txBody>
      </p:sp>
      <p:sp>
        <p:nvSpPr>
          <p:cNvPr id="128" name="Flèche droite 127"/>
          <p:cNvSpPr/>
          <p:nvPr/>
        </p:nvSpPr>
        <p:spPr>
          <a:xfrm flipH="1">
            <a:off x="1600200" y="3810000"/>
            <a:ext cx="2971800" cy="6858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BACKPROPAGATION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5334000" y="2486561"/>
            <a:ext cx="304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Gradient descent</a:t>
            </a:r>
            <a:endParaRPr lang="fr-FR" sz="4000" dirty="0"/>
          </a:p>
        </p:txBody>
      </p:sp>
      <p:sp>
        <p:nvSpPr>
          <p:cNvPr id="31" name="ZoneTexte 30"/>
          <p:cNvSpPr txBox="1"/>
          <p:nvPr/>
        </p:nvSpPr>
        <p:spPr>
          <a:xfrm>
            <a:off x="5257800" y="3815834"/>
            <a:ext cx="3267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(and variations, mostly</a:t>
            </a:r>
          </a:p>
          <a:p>
            <a:pPr algn="ctr"/>
            <a:r>
              <a:rPr lang="en-US" dirty="0" smtClean="0"/>
              <a:t>stochastic gradient descent)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ZoneTexte 128"/>
              <p:cNvSpPr txBox="1"/>
              <p:nvPr/>
            </p:nvSpPr>
            <p:spPr>
              <a:xfrm>
                <a:off x="6112750" y="4956825"/>
                <a:ext cx="2345450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9" name="ZoneTexte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750" y="4956825"/>
                <a:ext cx="2345450" cy="12115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à coins arrondis 28"/>
          <p:cNvSpPr/>
          <p:nvPr/>
        </p:nvSpPr>
        <p:spPr>
          <a:xfrm>
            <a:off x="5824537" y="1723331"/>
            <a:ext cx="2133600" cy="7903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Epochs = Iterations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935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128" grpId="0" animBg="1"/>
      <p:bldP spid="30" grpId="0"/>
      <p:bldP spid="31" grpId="0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Neural Networks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Why GD/SGD and not EAs?</a:t>
            </a:r>
          </a:p>
          <a:p>
            <a:pPr lvl="1"/>
            <a:r>
              <a:rPr lang="it-IT" dirty="0" smtClean="0"/>
              <a:t>Effective EAs for continuous opt. like CMA-ES</a:t>
            </a:r>
          </a:p>
          <a:p>
            <a:pPr lvl="1"/>
            <a:r>
              <a:rPr lang="it-IT" dirty="0" smtClean="0"/>
              <a:t>«</a:t>
            </a:r>
            <a:r>
              <a:rPr lang="en-US" dirty="0" smtClean="0"/>
              <a:t>DL </a:t>
            </a:r>
            <a:r>
              <a:rPr lang="en-US" dirty="0"/>
              <a:t>Cage Match: Gradient Descent vs </a:t>
            </a:r>
            <a:r>
              <a:rPr lang="en-US" dirty="0" smtClean="0"/>
              <a:t>CMA-ES</a:t>
            </a:r>
            <a:r>
              <a:rPr lang="fr-FR" dirty="0" smtClean="0"/>
              <a:t> »</a:t>
            </a:r>
          </a:p>
          <a:p>
            <a:pPr lvl="1"/>
            <a:r>
              <a:rPr lang="it-IT" dirty="0" smtClean="0"/>
              <a:t>Turns out, they don’t need it</a:t>
            </a:r>
          </a:p>
          <a:p>
            <a:r>
              <a:rPr lang="en-US" dirty="0" smtClean="0"/>
              <a:t>Mathematical analysis of search space</a:t>
            </a:r>
          </a:p>
          <a:p>
            <a:pPr lvl="1"/>
            <a:r>
              <a:rPr lang="en-US" dirty="0" smtClean="0"/>
              <a:t>Lots of saddles, vanishingly few local minima</a:t>
            </a:r>
          </a:p>
          <a:p>
            <a:pPr lvl="1"/>
            <a:r>
              <a:rPr lang="en-US" dirty="0" smtClean="0"/>
              <a:t>SGD can get out of saddles quite fine!</a:t>
            </a:r>
          </a:p>
          <a:p>
            <a:pPr lvl="1"/>
            <a:r>
              <a:rPr lang="en-US" dirty="0" smtClean="0"/>
              <a:t>Source: Deep Learning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(Deep) Neural Networks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What is all the «Deep Learning» hype about?</a:t>
            </a:r>
          </a:p>
          <a:p>
            <a:pPr lvl="1"/>
            <a:r>
              <a:rPr lang="it-IT" dirty="0" smtClean="0"/>
              <a:t>It works </a:t>
            </a:r>
            <a:r>
              <a:rPr lang="it-IT" i="1" dirty="0" smtClean="0"/>
              <a:t>better than anything else</a:t>
            </a:r>
            <a:r>
              <a:rPr lang="it-IT" dirty="0" smtClean="0"/>
              <a:t> for images</a:t>
            </a:r>
          </a:p>
          <a:p>
            <a:pPr lvl="1"/>
            <a:r>
              <a:rPr lang="it-IT" dirty="0" smtClean="0"/>
              <a:t>Multiple outputs, if needed (Generative ML)</a:t>
            </a:r>
          </a:p>
          <a:p>
            <a:pPr lvl="1"/>
            <a:r>
              <a:rPr lang="it-IT" dirty="0" smtClean="0"/>
              <a:t>Excellent when you have LOTS of data</a:t>
            </a:r>
          </a:p>
          <a:p>
            <a:pPr lvl="1"/>
            <a:r>
              <a:rPr lang="it-IT" dirty="0" smtClean="0"/>
              <a:t>«Human-competitive for </a:t>
            </a:r>
            <a:r>
              <a:rPr lang="it-IT" b="1" dirty="0" smtClean="0"/>
              <a:t>5M+ samples</a:t>
            </a:r>
            <a:r>
              <a:rPr lang="it-IT" dirty="0" smtClean="0"/>
              <a:t>» (DL Book)</a:t>
            </a:r>
          </a:p>
          <a:p>
            <a:r>
              <a:rPr lang="it-IT" dirty="0" smtClean="0"/>
              <a:t>Combinations of combinations of features</a:t>
            </a:r>
          </a:p>
          <a:p>
            <a:pPr lvl="1"/>
            <a:r>
              <a:rPr lang="it-IT" dirty="0" smtClean="0"/>
              <a:t>Might have a meaning!</a:t>
            </a:r>
          </a:p>
          <a:p>
            <a:pPr lvl="1"/>
            <a:r>
              <a:rPr lang="it-IT" dirty="0" smtClean="0"/>
              <a:t>Automatic discovery of high-level features</a:t>
            </a:r>
          </a:p>
        </p:txBody>
      </p:sp>
    </p:spTree>
    <p:extLst>
      <p:ext uri="{BB962C8B-B14F-4D97-AF65-F5344CB8AC3E}">
        <p14:creationId xmlns:p14="http://schemas.microsoft.com/office/powerpoint/2010/main" val="85583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(Deep) Neural Networks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So, is the hype justified?</a:t>
            </a:r>
          </a:p>
          <a:p>
            <a:pPr lvl="1"/>
            <a:r>
              <a:rPr lang="it-IT" dirty="0" smtClean="0"/>
              <a:t>Yes (in part), but it’s not a good reason to use DL/DNNs everywhere</a:t>
            </a:r>
          </a:p>
          <a:p>
            <a:pPr lvl="1"/>
            <a:r>
              <a:rPr lang="it-IT" dirty="0" smtClean="0"/>
              <a:t>«</a:t>
            </a:r>
            <a:r>
              <a:rPr lang="en-US" dirty="0"/>
              <a:t>A systematic review shows no performance benefit of machine learning over logistic regression for clinical prediction models</a:t>
            </a:r>
            <a:r>
              <a:rPr lang="fr-FR" dirty="0"/>
              <a:t> », </a:t>
            </a:r>
            <a:r>
              <a:rPr lang="fr-FR" dirty="0" err="1"/>
              <a:t>Christodoulou</a:t>
            </a:r>
            <a:r>
              <a:rPr lang="fr-FR" dirty="0"/>
              <a:t> et al., 2019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5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have data, and information on the data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You’d like to have a predictive model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Classical approach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Develop ad-hoc algorithm with human knowledge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Machine Learning (ML) approach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generic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(existing) algorithm, able to…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…extract and reproduce information from data</a:t>
            </a:r>
          </a:p>
          <a:p>
            <a:pPr lvl="1"/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…provide predictions for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unseen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data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39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Practical Advice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Always try as many ML algorithms as possible</a:t>
            </a:r>
          </a:p>
          <a:p>
            <a:r>
              <a:rPr lang="it-IT" dirty="0" smtClean="0"/>
              <a:t>Always run a (</a:t>
            </a:r>
            <a:r>
              <a:rPr lang="it-IT" i="1" dirty="0" smtClean="0"/>
              <a:t>k</a:t>
            </a:r>
            <a:r>
              <a:rPr lang="it-IT" dirty="0" smtClean="0"/>
              <a:t>-fold) cross-validation</a:t>
            </a:r>
          </a:p>
          <a:p>
            <a:r>
              <a:rPr lang="it-IT" dirty="0" smtClean="0"/>
              <a:t>Always </a:t>
            </a:r>
            <a:r>
              <a:rPr lang="it-IT" u="sng" dirty="0" smtClean="0"/>
              <a:t>learn normalization on training set</a:t>
            </a:r>
          </a:p>
          <a:p>
            <a:r>
              <a:rPr lang="it-IT" dirty="0" smtClean="0"/>
              <a:t>Remember that cross-validation is a stochastic process, average performance of two algorithms might not be significantly separable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Algorithms Have Parameters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ML algorithms have (LOTS of) parameters</a:t>
            </a:r>
          </a:p>
          <a:p>
            <a:pPr lvl="1"/>
            <a:r>
              <a:rPr lang="it-IT" dirty="0" smtClean="0"/>
              <a:t>Usually called </a:t>
            </a:r>
            <a:r>
              <a:rPr lang="it-IT" i="1" dirty="0" smtClean="0"/>
              <a:t>hyperparameters</a:t>
            </a:r>
            <a:endParaRPr lang="it-IT" dirty="0" smtClean="0"/>
          </a:p>
          <a:p>
            <a:pPr lvl="1"/>
            <a:r>
              <a:rPr lang="it-IT" dirty="0" smtClean="0"/>
              <a:t>Tree depth, number of trees, optimizer, etc.</a:t>
            </a:r>
          </a:p>
          <a:p>
            <a:pPr lvl="1"/>
            <a:r>
              <a:rPr lang="it-IT" dirty="0" smtClean="0"/>
              <a:t>How to find the </a:t>
            </a:r>
            <a:r>
              <a:rPr lang="it-IT" i="1" dirty="0" smtClean="0"/>
              <a:t>best combination</a:t>
            </a:r>
            <a:r>
              <a:rPr lang="it-IT" dirty="0" smtClean="0"/>
              <a:t> of parameters for the problem?</a:t>
            </a:r>
          </a:p>
          <a:p>
            <a:endParaRPr lang="it-IT" dirty="0"/>
          </a:p>
          <a:p>
            <a:r>
              <a:rPr lang="it-IT" dirty="0" smtClean="0"/>
              <a:t>Large search space, impossible to explore exhaustively, variables both integers and float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8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«Automated ML»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Use EAs to find the best hyperparameters!</a:t>
            </a:r>
          </a:p>
          <a:p>
            <a:pPr lvl="1"/>
            <a:r>
              <a:rPr lang="it-IT" dirty="0" smtClean="0"/>
              <a:t>Genetic Programming</a:t>
            </a:r>
          </a:p>
          <a:p>
            <a:pPr lvl="1"/>
            <a:r>
              <a:rPr lang="it-IT" dirty="0" smtClean="0"/>
              <a:t>Tree-based Pipeline Optimization Tool</a:t>
            </a:r>
            <a:endParaRPr lang="fr-FR" dirty="0"/>
          </a:p>
        </p:txBody>
      </p:sp>
      <p:pic>
        <p:nvPicPr>
          <p:cNvPr id="1026" name="Picture 2" descr="https://raw.githubusercontent.com/EpistasisLab/tpot/master/images/tpot-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943" y="4191000"/>
            <a:ext cx="2398271" cy="210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ample machine learning pipelin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92603"/>
            <a:ext cx="6324600" cy="300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6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Neuro-Evolution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Motivation</a:t>
            </a:r>
          </a:p>
          <a:p>
            <a:pPr lvl="1"/>
            <a:r>
              <a:rPr lang="it-IT" dirty="0" smtClean="0"/>
              <a:t>Hyperparameters of DNNs are </a:t>
            </a:r>
            <a:r>
              <a:rPr lang="it-IT" i="1" dirty="0" smtClean="0"/>
              <a:t>cargo science</a:t>
            </a:r>
          </a:p>
          <a:p>
            <a:pPr lvl="1"/>
            <a:r>
              <a:rPr lang="it-IT" dirty="0" smtClean="0"/>
              <a:t>Take a NN that worked in the past, modify it</a:t>
            </a:r>
            <a:endParaRPr lang="fr-FR" dirty="0"/>
          </a:p>
        </p:txBody>
      </p:sp>
      <p:pic>
        <p:nvPicPr>
          <p:cNvPr id="2050" name="Picture 2" descr="Risultati immagini per cargo c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588833"/>
            <a:ext cx="5638800" cy="271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1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Neuro-Evolution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dirty="0" smtClean="0"/>
              <a:t>Better approach: let an EA evolve topology</a:t>
            </a:r>
            <a:endParaRPr lang="it-IT" dirty="0"/>
          </a:p>
          <a:p>
            <a:pPr lvl="1"/>
            <a:r>
              <a:rPr lang="it-IT" dirty="0"/>
              <a:t>Seminal works by Risto </a:t>
            </a:r>
            <a:r>
              <a:rPr lang="fr-FR" dirty="0" err="1"/>
              <a:t>Miikkulainen</a:t>
            </a:r>
            <a:endParaRPr lang="fr-FR" dirty="0"/>
          </a:p>
          <a:p>
            <a:pPr lvl="1"/>
            <a:r>
              <a:rPr lang="it-IT" dirty="0"/>
              <a:t>Recent works by University of Coimbra </a:t>
            </a:r>
            <a:r>
              <a:rPr lang="it-IT" dirty="0" smtClean="0"/>
              <a:t>(!)</a:t>
            </a:r>
          </a:p>
          <a:p>
            <a:r>
              <a:rPr lang="it-IT" dirty="0" smtClean="0"/>
              <a:t>Pros/cons</a:t>
            </a:r>
          </a:p>
          <a:p>
            <a:pPr lvl="1"/>
            <a:r>
              <a:rPr lang="it-IT" dirty="0" smtClean="0"/>
              <a:t>Effective but really, really, </a:t>
            </a:r>
            <a:r>
              <a:rPr lang="it-IT" i="1" dirty="0" smtClean="0"/>
              <a:t>really</a:t>
            </a:r>
            <a:r>
              <a:rPr lang="it-IT" dirty="0" smtClean="0"/>
              <a:t> slow (no, really)</a:t>
            </a:r>
          </a:p>
          <a:p>
            <a:pPr lvl="1"/>
            <a:r>
              <a:rPr lang="it-IT" dirty="0" smtClean="0"/>
              <a:t>Main issue: speed up the process</a:t>
            </a:r>
          </a:p>
          <a:p>
            <a:r>
              <a:rPr lang="it-IT" dirty="0" smtClean="0"/>
              <a:t>Interesting work </a:t>
            </a:r>
            <a:r>
              <a:rPr lang="it-IT" dirty="0"/>
              <a:t>by Travis J. </a:t>
            </a:r>
            <a:r>
              <a:rPr lang="it-IT" dirty="0" smtClean="0"/>
              <a:t>Desell et al. 2019</a:t>
            </a:r>
          </a:p>
          <a:p>
            <a:pPr lvl="1"/>
            <a:r>
              <a:rPr lang="it-IT" dirty="0" smtClean="0"/>
              <a:t>Evolve </a:t>
            </a:r>
            <a:r>
              <a:rPr lang="it-IT" dirty="0"/>
              <a:t>network, train for a few epochs</a:t>
            </a:r>
          </a:p>
          <a:p>
            <a:pPr lvl="1"/>
            <a:r>
              <a:rPr lang="it-IT" dirty="0" smtClean="0"/>
              <a:t>Individuals inherit network parameters (!)</a:t>
            </a:r>
            <a:endParaRPr lang="it-IT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504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isultati immagini per perplexed robo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715000" y="3929594"/>
            <a:ext cx="3429000" cy="254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Human Understanding of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u="sng" dirty="0" smtClean="0"/>
              <a:t>How</a:t>
            </a:r>
            <a:r>
              <a:rPr lang="it-IT" dirty="0" smtClean="0"/>
              <a:t> is the algorithm taking its decisions?</a:t>
            </a:r>
          </a:p>
          <a:p>
            <a:r>
              <a:rPr lang="it-IT" u="sng" dirty="0" smtClean="0"/>
              <a:t>Why</a:t>
            </a:r>
            <a:r>
              <a:rPr lang="it-IT" dirty="0" smtClean="0"/>
              <a:t> is a sample associated to class A or B?</a:t>
            </a:r>
          </a:p>
          <a:p>
            <a:r>
              <a:rPr lang="en-US" dirty="0"/>
              <a:t>What are we doing? </a:t>
            </a:r>
          </a:p>
          <a:p>
            <a:pPr lvl="1"/>
            <a:r>
              <a:rPr lang="en-US" dirty="0"/>
              <a:t>Problem too complex for humans</a:t>
            </a:r>
          </a:p>
          <a:p>
            <a:pPr lvl="1"/>
            <a:r>
              <a:rPr lang="en-US" dirty="0"/>
              <a:t>Ask machines to solve it for us</a:t>
            </a:r>
          </a:p>
          <a:p>
            <a:pPr lvl="1"/>
            <a:r>
              <a:rPr lang="en-US" dirty="0"/>
              <a:t>Machines solve it</a:t>
            </a:r>
          </a:p>
          <a:p>
            <a:pPr lvl="1"/>
            <a:r>
              <a:rPr lang="en-US" dirty="0"/>
              <a:t>“Ok, machine, now EXPLAIN”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477000" y="2971800"/>
            <a:ext cx="2209800" cy="762000"/>
          </a:xfrm>
          <a:prstGeom prst="wedgeRectCallout">
            <a:avLst>
              <a:gd name="adj1" fmla="val 3167"/>
              <a:gd name="adj2" fmla="val 997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h00m4ns 4r3 n|_|ts!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10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 to the Titanic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Risultati immagini per titanic funn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04"/>
          <a:stretch/>
        </p:blipFill>
        <p:spPr bwMode="auto">
          <a:xfrm>
            <a:off x="1215030" y="1295400"/>
            <a:ext cx="671394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534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Human Understanding of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Classifiers give us relative feature importance</a:t>
            </a:r>
          </a:p>
          <a:p>
            <a:pPr lvl="1"/>
            <a:r>
              <a:rPr lang="it-IT" dirty="0" smtClean="0"/>
              <a:t>Relative importance when taking decision</a:t>
            </a:r>
          </a:p>
          <a:p>
            <a:pPr lvl="1"/>
            <a:r>
              <a:rPr lang="it-IT" dirty="0" smtClean="0"/>
              <a:t>Run the last block of the algorithm</a:t>
            </a:r>
          </a:p>
          <a:p>
            <a:pPr lvl="1"/>
            <a:endParaRPr lang="it-IT" dirty="0"/>
          </a:p>
          <a:p>
            <a:r>
              <a:rPr lang="it-IT" dirty="0" smtClean="0"/>
              <a:t>What are the most important variables?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Human Understanding of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170" name="Picture 2" descr="Risultati immagini per rich young bab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4"/>
          <a:stretch/>
        </p:blipFill>
        <p:spPr bwMode="auto">
          <a:xfrm>
            <a:off x="819363" y="1600199"/>
            <a:ext cx="750527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06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Symbolic 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200" dirty="0">
                <a:hlinkClick r:id="rId2"/>
              </a:rPr>
              <a:t>https://www.nutonian.com/download/eureqa-desktop-download/</a:t>
            </a:r>
            <a:endParaRPr lang="it-IT" sz="2200" dirty="0" smtClean="0"/>
          </a:p>
          <a:p>
            <a:r>
              <a:rPr lang="it-IT" dirty="0" smtClean="0"/>
              <a:t>Symbolic Regression is EA-optimized ML</a:t>
            </a:r>
          </a:p>
          <a:p>
            <a:pPr lvl="1"/>
            <a:r>
              <a:rPr lang="it-IT" dirty="0" smtClean="0"/>
              <a:t>Evolve free-form equations</a:t>
            </a:r>
          </a:p>
          <a:p>
            <a:pPr lvl="1"/>
            <a:r>
              <a:rPr lang="it-IT" dirty="0" smtClean="0"/>
              <a:t>Population is a set of </a:t>
            </a:r>
            <a:br>
              <a:rPr lang="it-IT" dirty="0" smtClean="0"/>
            </a:br>
            <a:r>
              <a:rPr lang="it-IT" dirty="0" smtClean="0"/>
              <a:t>binary trees (equations)</a:t>
            </a:r>
          </a:p>
          <a:p>
            <a:pPr lvl="1"/>
            <a:r>
              <a:rPr lang="it-IT" dirty="0" smtClean="0"/>
              <a:t>Multi-objective: </a:t>
            </a:r>
            <a:br>
              <a:rPr lang="it-IT" dirty="0" smtClean="0"/>
            </a:br>
            <a:r>
              <a:rPr lang="it-IT" dirty="0" smtClean="0"/>
              <a:t>complexity vs fitting</a:t>
            </a:r>
            <a:endParaRPr lang="fr-FR" dirty="0"/>
          </a:p>
        </p:txBody>
      </p:sp>
      <p:pic>
        <p:nvPicPr>
          <p:cNvPr id="6146" name="Picture 2" descr="Risultati immagini per genetic programm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35833"/>
            <a:ext cx="3067050" cy="327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96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Restate </a:t>
            </a:r>
            <a:r>
              <a:rPr lang="en-US" b="1" dirty="0" smtClean="0">
                <a:solidFill>
                  <a:schemeClr val="accent6"/>
                </a:solidFill>
              </a:rPr>
              <a:t>learning task</a:t>
            </a:r>
            <a:r>
              <a:rPr lang="en-US" dirty="0" smtClean="0"/>
              <a:t> as </a:t>
            </a:r>
            <a:r>
              <a:rPr lang="en-US" b="1" dirty="0" smtClean="0">
                <a:solidFill>
                  <a:schemeClr val="accent3"/>
                </a:solidFill>
              </a:rPr>
              <a:t>optimization task</a:t>
            </a:r>
          </a:p>
          <a:p>
            <a:r>
              <a:rPr lang="en-US" b="1" dirty="0" smtClean="0"/>
              <a:t>Solve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chemeClr val="accent3"/>
                </a:solidFill>
              </a:rPr>
              <a:t>optimization task</a:t>
            </a:r>
            <a:r>
              <a:rPr lang="en-US" dirty="0" smtClean="0"/>
              <a:t> relying on </a:t>
            </a:r>
            <a:r>
              <a:rPr lang="en-US" b="1" dirty="0" smtClean="0"/>
              <a:t>data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28700" y="3429000"/>
            <a:ext cx="7086600" cy="1752600"/>
            <a:chOff x="762000" y="3429000"/>
            <a:chExt cx="7086600" cy="1752600"/>
          </a:xfrm>
        </p:grpSpPr>
        <p:sp>
          <p:nvSpPr>
            <p:cNvPr id="4" name="Rectangle 3"/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/>
                <a:t>Learning</a:t>
              </a:r>
              <a:br>
                <a:rPr lang="en-US" sz="3000" b="1" dirty="0" smtClean="0"/>
              </a:br>
              <a:r>
                <a:rPr lang="en-US" sz="3000" b="1" dirty="0" smtClean="0"/>
                <a:t>Task</a:t>
              </a:r>
              <a:endParaRPr lang="en-US" sz="30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 smtClean="0"/>
                <a:t>Optimization</a:t>
              </a:r>
              <a:r>
                <a:rPr lang="en-US" sz="2800" b="1" dirty="0" smtClean="0"/>
                <a:t> </a:t>
              </a:r>
              <a:r>
                <a:rPr lang="en-US" sz="3000" b="1" dirty="0" smtClean="0"/>
                <a:t>Task</a:t>
              </a:r>
              <a:endParaRPr lang="en-US" sz="3000" b="1" dirty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372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Symbolic Regression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Load the datasets (Titanic and diabetes)</a:t>
            </a:r>
          </a:p>
          <a:p>
            <a:pPr lvl="1"/>
            <a:r>
              <a:rPr lang="it-IT" dirty="0" smtClean="0"/>
              <a:t>Run the algorithm</a:t>
            </a:r>
          </a:p>
          <a:p>
            <a:pPr lvl="1"/>
            <a:r>
              <a:rPr lang="it-IT" dirty="0" smtClean="0"/>
              <a:t>On both datasets</a:t>
            </a:r>
          </a:p>
          <a:p>
            <a:endParaRPr lang="it-IT" dirty="0" smtClean="0"/>
          </a:p>
          <a:p>
            <a:r>
              <a:rPr lang="it-IT" dirty="0" smtClean="0"/>
              <a:t>What can you observe?</a:t>
            </a:r>
            <a:endParaRPr lang="it-IT" dirty="0"/>
          </a:p>
          <a:p>
            <a:pPr lvl="1"/>
            <a:r>
              <a:rPr lang="it-IT" dirty="0" smtClean="0"/>
              <a:t>Complexity/fitting</a:t>
            </a:r>
          </a:p>
          <a:p>
            <a:pPr lvl="1"/>
            <a:r>
              <a:rPr lang="it-IT" dirty="0" smtClean="0"/>
              <a:t>Most important features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055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EA + Human Understanding of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dirty="0" smtClean="0"/>
              <a:t>Humans understand by finding </a:t>
            </a:r>
            <a:r>
              <a:rPr lang="it-IT" i="1" dirty="0" smtClean="0"/>
              <a:t>examples*</a:t>
            </a:r>
          </a:p>
          <a:p>
            <a:pPr lvl="1"/>
            <a:r>
              <a:rPr lang="it-IT" dirty="0" smtClean="0"/>
              <a:t>Find a few, important features</a:t>
            </a:r>
          </a:p>
          <a:p>
            <a:pPr lvl="1"/>
            <a:r>
              <a:rPr lang="it-IT" dirty="0" smtClean="0"/>
              <a:t>Find the best representatives of each class</a:t>
            </a:r>
          </a:p>
          <a:p>
            <a:endParaRPr lang="it-IT" dirty="0"/>
          </a:p>
          <a:p>
            <a:r>
              <a:rPr lang="it-IT" dirty="0" smtClean="0"/>
              <a:t>All possible subsets of samples/features</a:t>
            </a:r>
          </a:p>
          <a:p>
            <a:pPr lvl="1"/>
            <a:r>
              <a:rPr lang="it-IT" dirty="0" smtClean="0"/>
              <a:t>Large search space</a:t>
            </a:r>
          </a:p>
          <a:p>
            <a:pPr lvl="1"/>
            <a:r>
              <a:rPr lang="it-IT" dirty="0" smtClean="0"/>
              <a:t>Impossible to explore exhaustively</a:t>
            </a:r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sz="2400" dirty="0" smtClean="0"/>
              <a:t>* The best term is </a:t>
            </a:r>
            <a:r>
              <a:rPr lang="it-IT" sz="2400" i="1" dirty="0" smtClean="0"/>
              <a:t>contrastive explanations</a:t>
            </a:r>
            <a:endParaRPr lang="it-IT" sz="240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3674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EA + Human Understanding of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Individual (candidate solution)</a:t>
            </a:r>
          </a:p>
          <a:p>
            <a:pPr lvl="1"/>
            <a:r>
              <a:rPr lang="it-IT" dirty="0" smtClean="0"/>
              <a:t>Subset of original features/samples</a:t>
            </a:r>
          </a:p>
          <a:p>
            <a:endParaRPr lang="it-IT" dirty="0" smtClean="0"/>
          </a:p>
          <a:p>
            <a:r>
              <a:rPr lang="it-IT" dirty="0" smtClean="0"/>
              <a:t>Fitness function(s)</a:t>
            </a:r>
          </a:p>
          <a:p>
            <a:pPr lvl="1"/>
            <a:r>
              <a:rPr lang="it-IT" dirty="0" smtClean="0"/>
              <a:t>Minimize number of features/samples</a:t>
            </a:r>
          </a:p>
          <a:p>
            <a:pPr lvl="1"/>
            <a:r>
              <a:rPr lang="it-IT" dirty="0" smtClean="0"/>
              <a:t>Minimize error (classification/mean squared error)</a:t>
            </a:r>
          </a:p>
          <a:p>
            <a:endParaRPr lang="it-IT" dirty="0"/>
          </a:p>
          <a:p>
            <a:r>
              <a:rPr lang="it-IT" dirty="0" smtClean="0"/>
              <a:t>Multi-objective EA</a:t>
            </a:r>
          </a:p>
        </p:txBody>
      </p:sp>
    </p:spTree>
    <p:extLst>
      <p:ext uri="{BB962C8B-B14F-4D97-AF65-F5344CB8AC3E}">
        <p14:creationId xmlns:p14="http://schemas.microsoft.com/office/powerpoint/2010/main" val="35031702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Coreset/Prototype Set Discovery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91810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Feature 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38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End of Session 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Useful resources for PhD students</a:t>
            </a:r>
          </a:p>
          <a:p>
            <a:pPr lvl="1"/>
            <a:r>
              <a:rPr lang="fr-FR" dirty="0" err="1"/>
              <a:t>Mendeley</a:t>
            </a:r>
            <a:r>
              <a:rPr lang="fr-FR" dirty="0"/>
              <a:t>, </a:t>
            </a:r>
            <a:r>
              <a:rPr lang="fr-FR" dirty="0" err="1"/>
              <a:t>Zotero</a:t>
            </a:r>
            <a:r>
              <a:rPr lang="fr-FR" dirty="0"/>
              <a:t> (</a:t>
            </a:r>
            <a:r>
              <a:rPr lang="fr-FR" b="1" dirty="0" err="1"/>
              <a:t>Bibliographic</a:t>
            </a:r>
            <a:r>
              <a:rPr lang="fr-FR" b="1" dirty="0"/>
              <a:t> </a:t>
            </a:r>
            <a:r>
              <a:rPr lang="fr-FR" b="1" dirty="0" err="1"/>
              <a:t>research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Dropbox, </a:t>
            </a:r>
            <a:r>
              <a:rPr lang="fr-FR" dirty="0" err="1"/>
              <a:t>GoogleDrive</a:t>
            </a:r>
            <a:r>
              <a:rPr lang="fr-FR" dirty="0"/>
              <a:t> (</a:t>
            </a:r>
            <a:r>
              <a:rPr lang="fr-FR" b="1" dirty="0"/>
              <a:t>Data </a:t>
            </a:r>
            <a:r>
              <a:rPr lang="fr-FR" b="1" dirty="0" err="1"/>
              <a:t>redundancy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Overleaf</a:t>
            </a:r>
            <a:r>
              <a:rPr lang="fr-FR" dirty="0"/>
              <a:t>, </a:t>
            </a:r>
            <a:r>
              <a:rPr lang="fr-FR" dirty="0" err="1"/>
              <a:t>GoogleDocs</a:t>
            </a:r>
            <a:r>
              <a:rPr lang="fr-FR" dirty="0"/>
              <a:t> (</a:t>
            </a:r>
            <a:r>
              <a:rPr lang="fr-FR" b="1" dirty="0"/>
              <a:t>Collaborative </a:t>
            </a:r>
            <a:r>
              <a:rPr lang="fr-FR" b="1" dirty="0" err="1" smtClean="0"/>
              <a:t>writing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Open Science Framework (</a:t>
            </a:r>
            <a:r>
              <a:rPr lang="fr-FR" b="1" dirty="0" err="1"/>
              <a:t>Managing</a:t>
            </a:r>
            <a:r>
              <a:rPr lang="fr-FR" b="1" dirty="0"/>
              <a:t> </a:t>
            </a:r>
            <a:r>
              <a:rPr lang="fr-FR" b="1" dirty="0" err="1"/>
              <a:t>projects</a:t>
            </a:r>
            <a:r>
              <a:rPr lang="fr-FR" b="1" dirty="0"/>
              <a:t> and collaborations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Sci</a:t>
            </a:r>
            <a:r>
              <a:rPr lang="fr-FR" dirty="0"/>
              <a:t>-Hub, </a:t>
            </a:r>
            <a:r>
              <a:rPr lang="fr-FR" dirty="0" err="1"/>
              <a:t>Unpaywall</a:t>
            </a:r>
            <a:r>
              <a:rPr lang="fr-FR" dirty="0"/>
              <a:t> (</a:t>
            </a:r>
            <a:r>
              <a:rPr lang="fr-FR" b="1" dirty="0" err="1"/>
              <a:t>Obtain</a:t>
            </a:r>
            <a:r>
              <a:rPr lang="fr-FR" b="1" dirty="0"/>
              <a:t> ALL THE PAPERS</a:t>
            </a:r>
            <a:r>
              <a:rPr lang="fr-FR" dirty="0" smtClean="0"/>
              <a:t>)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53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Session 1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</a:p>
          <a:p>
            <a:r>
              <a:rPr lang="en-US" dirty="0" smtClean="0"/>
              <a:t>Supervised ML</a:t>
            </a:r>
          </a:p>
          <a:p>
            <a:pPr lvl="1"/>
            <a:r>
              <a:rPr lang="en-US" dirty="0" smtClean="0"/>
              <a:t>Classification [Example]</a:t>
            </a:r>
          </a:p>
          <a:p>
            <a:pPr lvl="1"/>
            <a:r>
              <a:rPr lang="en-US" dirty="0" smtClean="0"/>
              <a:t>Regression [Example]</a:t>
            </a:r>
          </a:p>
          <a:p>
            <a:r>
              <a:rPr lang="en-US" dirty="0" smtClean="0"/>
              <a:t>Unsupervised ML</a:t>
            </a:r>
          </a:p>
          <a:p>
            <a:pPr lvl="1"/>
            <a:r>
              <a:rPr lang="en-US" dirty="0" smtClean="0"/>
              <a:t>Clustering [Example]</a:t>
            </a:r>
          </a:p>
          <a:p>
            <a:r>
              <a:rPr lang="en-US" dirty="0" smtClean="0"/>
              <a:t>Reinforcement Learning [Example?]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3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more proper definition</a:t>
            </a:r>
            <a:endParaRPr lang="en-US" b="1" dirty="0" smtClean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i="1" dirty="0" smtClean="0"/>
              <a:t>Given a class of tasks</a:t>
            </a:r>
            <a:r>
              <a:rPr lang="en-US" b="1" i="1" dirty="0" smtClean="0"/>
              <a:t> T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i="1" dirty="0" smtClean="0"/>
              <a:t>a performance measure</a:t>
            </a:r>
            <a:r>
              <a:rPr lang="en-US" b="1" i="1" dirty="0" smtClean="0"/>
              <a:t> P</a:t>
            </a:r>
            <a:r>
              <a:rPr lang="en-US" i="1" dirty="0" smtClean="0"/>
              <a:t>, and experience</a:t>
            </a:r>
            <a:r>
              <a:rPr lang="en-US" b="1" i="1" dirty="0" smtClean="0"/>
              <a:t> E</a:t>
            </a:r>
            <a:r>
              <a:rPr lang="en-US" i="1" dirty="0" smtClean="0"/>
              <a:t>, </a:t>
            </a:r>
            <a:br>
              <a:rPr lang="en-US" i="1" dirty="0" smtClean="0"/>
            </a:br>
            <a:r>
              <a:rPr lang="en-US" i="1" dirty="0" smtClean="0"/>
              <a:t>a machine learning algorithm improves its performance measured with </a:t>
            </a:r>
            <a:r>
              <a:rPr lang="en-US" b="1" i="1" dirty="0" smtClean="0"/>
              <a:t>P</a:t>
            </a:r>
            <a:r>
              <a:rPr lang="en-US" i="1" dirty="0" smtClean="0"/>
              <a:t>, for tasks in </a:t>
            </a:r>
            <a:r>
              <a:rPr lang="en-US" b="1" i="1" dirty="0" smtClean="0"/>
              <a:t>T</a:t>
            </a:r>
            <a:r>
              <a:rPr lang="en-US" i="1" dirty="0" smtClean="0"/>
              <a:t>, using the experience </a:t>
            </a:r>
            <a:r>
              <a:rPr lang="en-US" b="1" i="1" dirty="0" smtClean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112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“Linear Regression”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/>
                </a:solidFill>
              </a:rPr>
              <a:t>Learning Task</a:t>
            </a:r>
            <a:r>
              <a:rPr lang="en-US" dirty="0" smtClean="0"/>
              <a:t>: learn a linear model that fits the experimental data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Optimization Task</a:t>
            </a:r>
            <a:r>
              <a:rPr lang="en-US" dirty="0" smtClean="0"/>
              <a:t>: find coefficients that </a:t>
            </a:r>
            <a:r>
              <a:rPr lang="en-US" u="sng" dirty="0" smtClean="0"/>
              <a:t>minimize</a:t>
            </a:r>
            <a:r>
              <a:rPr lang="en-US" dirty="0" smtClean="0"/>
              <a:t> error w.r.t. experimental/known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47800" y="4191000"/>
                <a:ext cx="6324600" cy="670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>
                    <a:cs typeface="Times New Roman" pitchFamily="18" charset="0"/>
                  </a:rPr>
                  <a:t>Variables: 	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600" baseline="-250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191000"/>
                <a:ext cx="6324600" cy="670696"/>
              </a:xfrm>
              <a:prstGeom prst="rect">
                <a:avLst/>
              </a:prstGeom>
              <a:blipFill rotWithShape="1">
                <a:blip r:embed="rId2"/>
                <a:stretch>
                  <a:fillRect l="-2989" t="-13636" b="-2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4916269"/>
                <a:ext cx="8382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Model: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3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916269"/>
                <a:ext cx="83820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255" t="-14019" r="-436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5638800"/>
                <a:ext cx="9144000" cy="699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Optim. task: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argmin</m:t>
                    </m:r>
                    <m: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′(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) −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) |)</m:t>
                        </m:r>
                      </m:e>
                    </m:nary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638800"/>
                <a:ext cx="9144000" cy="699422"/>
              </a:xfrm>
              <a:prstGeom prst="rect">
                <a:avLst/>
              </a:prstGeom>
              <a:blipFill rotWithShape="1">
                <a:blip r:embed="rId4"/>
                <a:stretch>
                  <a:fillRect l="-2067" t="-11304" b="-2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50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Typical </a:t>
            </a:r>
            <a:r>
              <a:rPr lang="en-US" dirty="0" smtClean="0"/>
              <a:t>uses (~90% of ML)</a:t>
            </a:r>
            <a:endParaRPr lang="en-US" dirty="0"/>
          </a:p>
          <a:p>
            <a:pPr lvl="1"/>
            <a:r>
              <a:rPr lang="en-US" dirty="0"/>
              <a:t>Classification (assign samples to known classes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Regression </a:t>
            </a:r>
            <a:r>
              <a:rPr lang="en-US" dirty="0"/>
              <a:t>(approximate an unknown function)</a:t>
            </a:r>
          </a:p>
          <a:p>
            <a:pPr lvl="1"/>
            <a:r>
              <a:rPr lang="en-US" dirty="0" smtClean="0"/>
              <a:t>Clustering </a:t>
            </a:r>
            <a:r>
              <a:rPr lang="en-US" dirty="0"/>
              <a:t>(define classes for unlabeled data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Reinforcement Learning (agents learn behavior)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There are many others</a:t>
            </a:r>
          </a:p>
          <a:p>
            <a:pPr lvl="1"/>
            <a:r>
              <a:rPr lang="en-US" dirty="0" smtClean="0"/>
              <a:t>Transcription, Machine translation, Anomaly detection, Dimensionality reduction, …</a:t>
            </a:r>
          </a:p>
        </p:txBody>
      </p:sp>
    </p:spTree>
    <p:extLst>
      <p:ext uri="{BB962C8B-B14F-4D97-AF65-F5344CB8AC3E}">
        <p14:creationId xmlns:p14="http://schemas.microsoft.com/office/powerpoint/2010/main" val="29301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2898</TotalTime>
  <Words>2338</Words>
  <Application>Microsoft Office PowerPoint</Application>
  <PresentationFormat>Affichage à l'écran (4:3)</PresentationFormat>
  <Paragraphs>401</Paragraphs>
  <Slides>66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Cambria Math</vt:lpstr>
      <vt:lpstr>Times New Roman</vt:lpstr>
      <vt:lpstr>Office Theme</vt:lpstr>
      <vt:lpstr>Introduction to ML</vt:lpstr>
      <vt:lpstr>Objectives</vt:lpstr>
      <vt:lpstr>WARNING</vt:lpstr>
      <vt:lpstr>EML Outline</vt:lpstr>
      <vt:lpstr>What is Machine Learning?</vt:lpstr>
      <vt:lpstr>What is Machine Learning?</vt:lpstr>
      <vt:lpstr>What is Machine Learning?</vt:lpstr>
      <vt:lpstr>Example: “Linear Regression”</vt:lpstr>
      <vt:lpstr>Applications of Machine Learning</vt:lpstr>
      <vt:lpstr>ML Taxonomy</vt:lpstr>
      <vt:lpstr>Is ML a Buzzword?</vt:lpstr>
      <vt:lpstr>(Supervised) ML Terminology</vt:lpstr>
      <vt:lpstr>(Supervised) ML Terminology</vt:lpstr>
      <vt:lpstr>Classification</vt:lpstr>
      <vt:lpstr>Example: Picking Flowers</vt:lpstr>
      <vt:lpstr>Example: Picking Flowers</vt:lpstr>
      <vt:lpstr>Example: Picking Flowers</vt:lpstr>
      <vt:lpstr>Example: Picking Flowers</vt:lpstr>
      <vt:lpstr>Example: Picking Flowers</vt:lpstr>
      <vt:lpstr>Example: Picking Flowers</vt:lpstr>
      <vt:lpstr>Example: ML from Tragedy</vt:lpstr>
      <vt:lpstr>Example: ML from Tragedy</vt:lpstr>
      <vt:lpstr>Example: ML from Tragedy</vt:lpstr>
      <vt:lpstr>Example: ML from Tragedy</vt:lpstr>
      <vt:lpstr>Example: ML from Tragedy</vt:lpstr>
      <vt:lpstr>Example: ML from Illness</vt:lpstr>
      <vt:lpstr>Example: ML from Illness</vt:lpstr>
      <vt:lpstr>Overfitting</vt:lpstr>
      <vt:lpstr>Overfitting</vt:lpstr>
      <vt:lpstr>Overfitting</vt:lpstr>
      <vt:lpstr>Overfitting</vt:lpstr>
      <vt:lpstr>A Few Words on the Algorithms</vt:lpstr>
      <vt:lpstr>Logistic Regression</vt:lpstr>
      <vt:lpstr>Support Vector Machines</vt:lpstr>
      <vt:lpstr>Support Vector Machines</vt:lpstr>
      <vt:lpstr>Decision Tree</vt:lpstr>
      <vt:lpstr>Ensembles of Decision Trees</vt:lpstr>
      <vt:lpstr>Ensembles of Decision Trees</vt:lpstr>
      <vt:lpstr>Random Forest</vt:lpstr>
      <vt:lpstr>Bagging</vt:lpstr>
      <vt:lpstr>Boosting</vt:lpstr>
      <vt:lpstr>Ensembles of Decision Trees...?</vt:lpstr>
      <vt:lpstr>(Deep) Neural Networks</vt:lpstr>
      <vt:lpstr>(Deep) Neural Networks</vt:lpstr>
      <vt:lpstr>(Deep) Neural Networks</vt:lpstr>
      <vt:lpstr>(Deep) Neural Networks</vt:lpstr>
      <vt:lpstr>(Deep) Neural Networks</vt:lpstr>
      <vt:lpstr>(Deep) Neural Networks</vt:lpstr>
      <vt:lpstr>(Deep) Neural Networks</vt:lpstr>
      <vt:lpstr>Practical Advice</vt:lpstr>
      <vt:lpstr>Algorithms Have Parameters</vt:lpstr>
      <vt:lpstr>«Automated ML»</vt:lpstr>
      <vt:lpstr>Neuro-Evolution</vt:lpstr>
      <vt:lpstr>Neuro-Evolution</vt:lpstr>
      <vt:lpstr>Human Understanding of ML</vt:lpstr>
      <vt:lpstr>Back to the Titanic</vt:lpstr>
      <vt:lpstr>Human Understanding of ML</vt:lpstr>
      <vt:lpstr>Human Understanding of ML</vt:lpstr>
      <vt:lpstr>Symbolic Regression</vt:lpstr>
      <vt:lpstr>Symbolic Regression</vt:lpstr>
      <vt:lpstr>EA + Human Understanding of ML</vt:lpstr>
      <vt:lpstr>EA + Human Understanding of ML</vt:lpstr>
      <vt:lpstr>Coreset/Prototype Set Discovery</vt:lpstr>
      <vt:lpstr>Evolutionary Feature Selection</vt:lpstr>
      <vt:lpstr>End of Session 1</vt:lpstr>
      <vt:lpstr>Session 1 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468</cp:revision>
  <dcterms:created xsi:type="dcterms:W3CDTF">2006-08-16T00:00:00Z</dcterms:created>
  <dcterms:modified xsi:type="dcterms:W3CDTF">2019-11-28T22:43:11Z</dcterms:modified>
</cp:coreProperties>
</file>