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3" r:id="rId10"/>
    <p:sldId id="27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8E9B5-BDE3-4B8B-9CB9-F9711AFA1353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098B-F0BC-4751-8103-1AC1EB557E1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752600" cy="718425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2400"/>
            <a:ext cx="1858384" cy="629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99"/>
            <a:ext cx="929447" cy="380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1" y="6512669"/>
            <a:ext cx="914399" cy="309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four.com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from-scratch-implementation-of-alphazero-for-connect4-f73d4554002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Alberto TONDA, </a:t>
            </a:r>
            <a:br>
              <a:rPr lang="en-US" dirty="0" smtClean="0"/>
            </a:br>
            <a:r>
              <a:rPr lang="en-US" dirty="0" smtClean="0"/>
              <a:t>INRA(E), </a:t>
            </a:r>
            <a:r>
              <a:rPr lang="en-US" dirty="0" err="1" smtClean="0"/>
              <a:t>Université</a:t>
            </a:r>
            <a:r>
              <a:rPr lang="en-US" dirty="0" smtClean="0"/>
              <a:t> Paris-</a:t>
            </a:r>
            <a:r>
              <a:rPr lang="en-US" dirty="0" err="1" smtClean="0"/>
              <a:t>Saclay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France</a:t>
            </a:r>
            <a:endParaRPr lang="en-US" dirty="0"/>
          </a:p>
        </p:txBody>
      </p:sp>
      <p:pic>
        <p:nvPicPr>
          <p:cNvPr id="1026" name="Picture 2" descr="http://imappnio.dcs.aber.ac.uk/images/ImAppNI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21122"/>
            <a:ext cx="289560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78333"/>
            <a:ext cx="2438400" cy="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03" y="228601"/>
            <a:ext cx="111499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(Deep) Reinforcement Learning</a:t>
            </a:r>
            <a:endParaRPr lang="fr-FR" dirty="0"/>
          </a:p>
        </p:txBody>
      </p:sp>
      <p:pic>
        <p:nvPicPr>
          <p:cNvPr id="2050" name="Picture 2" descr="Risultati immagini per connect f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45759"/>
            <a:ext cx="2343150" cy="26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Tutorial for «connect four»</a:t>
            </a:r>
          </a:p>
          <a:p>
            <a:pPr lvl="1"/>
            <a:r>
              <a:rPr lang="fr-FR" dirty="0">
                <a:hlinkClick r:id="rId3"/>
              </a:rPr>
              <a:t>https://azfour.com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https://towardsdatascience.com/from-scratch-implementation-of-alphazero-for-connect4-f73d4554002a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Evolutionary </a:t>
            </a:r>
            <a:br>
              <a:rPr lang="it-IT" dirty="0" smtClean="0"/>
            </a:br>
            <a:r>
              <a:rPr lang="it-IT" dirty="0" smtClean="0"/>
              <a:t>Reinforcement Learning?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10001" r="28333" b="8518"/>
          <a:stretch/>
        </p:blipFill>
        <p:spPr>
          <a:xfrm>
            <a:off x="1028700" y="1716272"/>
            <a:ext cx="7086600" cy="4532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1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 do not know a </a:t>
            </a:r>
            <a:r>
              <a:rPr lang="it-IT" dirty="0" smtClean="0"/>
              <a:t>lot </a:t>
            </a:r>
            <a:r>
              <a:rPr lang="it-IT" dirty="0" smtClean="0"/>
              <a:t>about </a:t>
            </a:r>
            <a:r>
              <a:rPr lang="it-IT" dirty="0" smtClean="0"/>
              <a:t>EA+RL</a:t>
            </a:r>
          </a:p>
          <a:p>
            <a:r>
              <a:rPr lang="it-IT" dirty="0" smtClean="0"/>
              <a:t>Why are we speaking about this?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1667" t="18889" r="23333" b="8518"/>
          <a:stretch/>
        </p:blipFill>
        <p:spPr>
          <a:xfrm>
            <a:off x="2247900" y="2889325"/>
            <a:ext cx="4648200" cy="34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5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Agent that needs to take decisions</a:t>
            </a:r>
          </a:p>
          <a:p>
            <a:pPr lvl="1"/>
            <a:r>
              <a:rPr lang="it-IT" dirty="0" smtClean="0"/>
              <a:t>Model current situation as «</a:t>
            </a:r>
            <a:r>
              <a:rPr lang="it-IT" b="1" dirty="0" smtClean="0"/>
              <a:t>state</a:t>
            </a:r>
            <a:r>
              <a:rPr lang="it-IT" dirty="0" smtClean="0"/>
              <a:t>»</a:t>
            </a:r>
          </a:p>
          <a:p>
            <a:pPr lvl="1"/>
            <a:r>
              <a:rPr lang="it-IT" dirty="0" smtClean="0"/>
              <a:t>In each «</a:t>
            </a:r>
            <a:r>
              <a:rPr lang="it-IT" b="1" dirty="0" smtClean="0"/>
              <a:t>state</a:t>
            </a:r>
            <a:r>
              <a:rPr lang="it-IT" dirty="0" smtClean="0"/>
              <a:t>», several «</a:t>
            </a:r>
            <a:r>
              <a:rPr lang="it-IT" b="1" dirty="0" smtClean="0"/>
              <a:t>actions</a:t>
            </a:r>
            <a:r>
              <a:rPr lang="it-IT" dirty="0" smtClean="0"/>
              <a:t>» are available</a:t>
            </a:r>
          </a:p>
          <a:p>
            <a:pPr lvl="1"/>
            <a:r>
              <a:rPr lang="it-IT" dirty="0" smtClean="0"/>
              <a:t>What is the best «</a:t>
            </a:r>
            <a:r>
              <a:rPr lang="it-IT" b="1" dirty="0" smtClean="0"/>
              <a:t>action</a:t>
            </a:r>
            <a:r>
              <a:rPr lang="it-IT" dirty="0" smtClean="0"/>
              <a:t>» in each state?</a:t>
            </a:r>
          </a:p>
          <a:p>
            <a:endParaRPr lang="it-IT" dirty="0"/>
          </a:p>
          <a:p>
            <a:r>
              <a:rPr lang="it-IT" dirty="0" smtClean="0"/>
              <a:t>Basic idea of RL</a:t>
            </a:r>
          </a:p>
          <a:p>
            <a:pPr lvl="1"/>
            <a:r>
              <a:rPr lang="it-IT" dirty="0" smtClean="0"/>
              <a:t>Explore </a:t>
            </a:r>
            <a:r>
              <a:rPr lang="it-IT" i="1" dirty="0" smtClean="0"/>
              <a:t>all</a:t>
            </a:r>
            <a:r>
              <a:rPr lang="it-IT" dirty="0" smtClean="0"/>
              <a:t> states, take </a:t>
            </a:r>
            <a:r>
              <a:rPr lang="it-IT" i="1" dirty="0" smtClean="0"/>
              <a:t>all </a:t>
            </a:r>
            <a:r>
              <a:rPr lang="it-IT" dirty="0" smtClean="0"/>
              <a:t>actions</a:t>
            </a:r>
          </a:p>
          <a:p>
            <a:pPr lvl="1"/>
            <a:r>
              <a:rPr lang="it-IT" b="1" dirty="0" smtClean="0"/>
              <a:t>Reward</a:t>
            </a:r>
            <a:r>
              <a:rPr lang="it-IT" dirty="0" smtClean="0"/>
              <a:t> actions that led to victory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67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You played tic tac toe</a:t>
            </a:r>
          </a:p>
          <a:p>
            <a:r>
              <a:rPr lang="it-IT" dirty="0" smtClean="0"/>
              <a:t>You learned that first move NOT in corner or center leads to defeat </a:t>
            </a:r>
            <a:endParaRPr lang="fr-FR" dirty="0"/>
          </a:p>
        </p:txBody>
      </p:sp>
      <p:pic>
        <p:nvPicPr>
          <p:cNvPr id="1026" name="Picture 2" descr="Risultati immagini per tic tac to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17455" r="66607" b="50212"/>
          <a:stretch/>
        </p:blipFill>
        <p:spPr bwMode="auto">
          <a:xfrm>
            <a:off x="3505200" y="3476943"/>
            <a:ext cx="2819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ier 3"/>
          <p:cNvSpPr/>
          <p:nvPr/>
        </p:nvSpPr>
        <p:spPr>
          <a:xfrm>
            <a:off x="4419600" y="3581400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Multiplier 5"/>
          <p:cNvSpPr/>
          <p:nvPr/>
        </p:nvSpPr>
        <p:spPr>
          <a:xfrm>
            <a:off x="4419600" y="5204143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Multiplier 6"/>
          <p:cNvSpPr/>
          <p:nvPr/>
        </p:nvSpPr>
        <p:spPr>
          <a:xfrm>
            <a:off x="3581400" y="4445953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ultiplier 7"/>
          <p:cNvSpPr/>
          <p:nvPr/>
        </p:nvSpPr>
        <p:spPr>
          <a:xfrm>
            <a:off x="5273040" y="4451033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4419600" y="4392772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3576320" y="5249863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Multiplier 10"/>
          <p:cNvSpPr/>
          <p:nvPr/>
        </p:nvSpPr>
        <p:spPr>
          <a:xfrm>
            <a:off x="3566160" y="3581400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Multiplier 11"/>
          <p:cNvSpPr/>
          <p:nvPr/>
        </p:nvSpPr>
        <p:spPr>
          <a:xfrm>
            <a:off x="5257800" y="3581400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Multiplier 12"/>
          <p:cNvSpPr/>
          <p:nvPr/>
        </p:nvSpPr>
        <p:spPr>
          <a:xfrm>
            <a:off x="5275580" y="5249863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79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State: empty</a:t>
            </a:r>
          </a:p>
          <a:p>
            <a:r>
              <a:rPr lang="it-IT" dirty="0" smtClean="0"/>
              <a:t>Actions: ‘X’</a:t>
            </a:r>
          </a:p>
          <a:p>
            <a:r>
              <a:rPr lang="it-IT" dirty="0" smtClean="0"/>
              <a:t>Rewards: Green/Red</a:t>
            </a:r>
            <a:endParaRPr lang="fr-FR" dirty="0"/>
          </a:p>
        </p:txBody>
      </p:sp>
      <p:pic>
        <p:nvPicPr>
          <p:cNvPr id="4" name="Picture 2" descr="Risultati immagini per tic tac to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17455" r="66607" b="50212"/>
          <a:stretch/>
        </p:blipFill>
        <p:spPr bwMode="auto">
          <a:xfrm>
            <a:off x="457200" y="3459163"/>
            <a:ext cx="2819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3657600" y="4495800"/>
            <a:ext cx="1295400" cy="838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isultati immagini per tic tac to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17455" r="66607" b="50212"/>
          <a:stretch/>
        </p:blipFill>
        <p:spPr bwMode="auto">
          <a:xfrm>
            <a:off x="5410200" y="3354706"/>
            <a:ext cx="2819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ultiplier 6"/>
          <p:cNvSpPr/>
          <p:nvPr/>
        </p:nvSpPr>
        <p:spPr>
          <a:xfrm>
            <a:off x="6324600" y="3459163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ultiplier 7"/>
          <p:cNvSpPr/>
          <p:nvPr/>
        </p:nvSpPr>
        <p:spPr>
          <a:xfrm>
            <a:off x="6334760" y="5127626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5496560" y="4283234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7178040" y="4270535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Multiplier 10"/>
          <p:cNvSpPr/>
          <p:nvPr/>
        </p:nvSpPr>
        <p:spPr>
          <a:xfrm>
            <a:off x="6324600" y="4270535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Multiplier 11"/>
          <p:cNvSpPr/>
          <p:nvPr/>
        </p:nvSpPr>
        <p:spPr>
          <a:xfrm>
            <a:off x="5481320" y="5127626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Multiplier 12"/>
          <p:cNvSpPr/>
          <p:nvPr/>
        </p:nvSpPr>
        <p:spPr>
          <a:xfrm>
            <a:off x="5471160" y="3459163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7162800" y="3459163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7180580" y="5127626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9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State: empty</a:t>
            </a:r>
          </a:p>
          <a:p>
            <a:r>
              <a:rPr lang="it-IT" dirty="0" smtClean="0"/>
              <a:t>Actions: ‘X’</a:t>
            </a:r>
          </a:p>
          <a:p>
            <a:r>
              <a:rPr lang="it-IT" dirty="0" smtClean="0"/>
              <a:t>Rewards: Green/Red</a:t>
            </a:r>
            <a:endParaRPr lang="fr-FR" dirty="0"/>
          </a:p>
        </p:txBody>
      </p:sp>
      <p:pic>
        <p:nvPicPr>
          <p:cNvPr id="4" name="Picture 2" descr="Risultati immagini per tic tac to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17455" r="66607" b="50212"/>
          <a:stretch/>
        </p:blipFill>
        <p:spPr bwMode="auto">
          <a:xfrm>
            <a:off x="457200" y="3459163"/>
            <a:ext cx="2819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 droite 4"/>
          <p:cNvSpPr/>
          <p:nvPr/>
        </p:nvSpPr>
        <p:spPr>
          <a:xfrm>
            <a:off x="3657600" y="4495800"/>
            <a:ext cx="1295400" cy="8382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2" descr="Risultati immagini per tic tac to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1" t="17455" r="66607" b="50212"/>
          <a:stretch/>
        </p:blipFill>
        <p:spPr bwMode="auto">
          <a:xfrm>
            <a:off x="5410200" y="3354706"/>
            <a:ext cx="2819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ultiplier 6"/>
          <p:cNvSpPr/>
          <p:nvPr/>
        </p:nvSpPr>
        <p:spPr>
          <a:xfrm>
            <a:off x="6324600" y="3459163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ultiplier 7"/>
          <p:cNvSpPr/>
          <p:nvPr/>
        </p:nvSpPr>
        <p:spPr>
          <a:xfrm>
            <a:off x="6324600" y="5081906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Multiplier 8"/>
          <p:cNvSpPr/>
          <p:nvPr/>
        </p:nvSpPr>
        <p:spPr>
          <a:xfrm>
            <a:off x="5478780" y="3463926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Multiplier 9"/>
          <p:cNvSpPr/>
          <p:nvPr/>
        </p:nvSpPr>
        <p:spPr>
          <a:xfrm>
            <a:off x="7155180" y="5081906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Multiplier 13"/>
          <p:cNvSpPr/>
          <p:nvPr/>
        </p:nvSpPr>
        <p:spPr>
          <a:xfrm>
            <a:off x="7162800" y="3459163"/>
            <a:ext cx="762000" cy="91440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Multiplier 14"/>
          <p:cNvSpPr/>
          <p:nvPr/>
        </p:nvSpPr>
        <p:spPr>
          <a:xfrm>
            <a:off x="7147560" y="4283234"/>
            <a:ext cx="762000" cy="914400"/>
          </a:xfrm>
          <a:prstGeom prst="mathMultipl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Bouée 15"/>
          <p:cNvSpPr/>
          <p:nvPr/>
        </p:nvSpPr>
        <p:spPr>
          <a:xfrm>
            <a:off x="624840" y="4516756"/>
            <a:ext cx="609600" cy="589916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Bouée 18"/>
          <p:cNvSpPr/>
          <p:nvPr/>
        </p:nvSpPr>
        <p:spPr>
          <a:xfrm>
            <a:off x="1447800" y="4516756"/>
            <a:ext cx="609600" cy="589916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Bouée 19"/>
          <p:cNvSpPr/>
          <p:nvPr/>
        </p:nvSpPr>
        <p:spPr>
          <a:xfrm>
            <a:off x="5585460" y="4435476"/>
            <a:ext cx="609600" cy="589916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Multiplier 21"/>
          <p:cNvSpPr/>
          <p:nvPr/>
        </p:nvSpPr>
        <p:spPr>
          <a:xfrm>
            <a:off x="2209800" y="3495358"/>
            <a:ext cx="762000" cy="91440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Bouée 22"/>
          <p:cNvSpPr/>
          <p:nvPr/>
        </p:nvSpPr>
        <p:spPr>
          <a:xfrm>
            <a:off x="6400800" y="4431984"/>
            <a:ext cx="609600" cy="589916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Multiplier 23"/>
          <p:cNvSpPr/>
          <p:nvPr/>
        </p:nvSpPr>
        <p:spPr>
          <a:xfrm>
            <a:off x="5501640" y="5082542"/>
            <a:ext cx="7620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States in tic tac toe: </a:t>
            </a:r>
            <a:r>
              <a:rPr lang="fr-FR" dirty="0"/>
              <a:t>3</a:t>
            </a:r>
            <a:r>
              <a:rPr lang="fr-FR" baseline="30000" dirty="0"/>
              <a:t>9</a:t>
            </a:r>
            <a:r>
              <a:rPr lang="fr-FR" dirty="0"/>
              <a:t> = </a:t>
            </a:r>
            <a:r>
              <a:rPr lang="fr-FR" dirty="0" smtClean="0"/>
              <a:t>19,683 (</a:t>
            </a:r>
            <a:r>
              <a:rPr lang="fr-FR" dirty="0" err="1" smtClean="0"/>
              <a:t>upper</a:t>
            </a:r>
            <a:r>
              <a:rPr lang="fr-FR" dirty="0" smtClean="0"/>
              <a:t> </a:t>
            </a:r>
            <a:r>
              <a:rPr lang="fr-FR" dirty="0" err="1" smtClean="0"/>
              <a:t>bound</a:t>
            </a:r>
            <a:r>
              <a:rPr lang="fr-FR" dirty="0" smtClean="0"/>
              <a:t>)</a:t>
            </a:r>
          </a:p>
          <a:p>
            <a:r>
              <a:rPr lang="it-IT" dirty="0" smtClean="0"/>
              <a:t>States in Chess: 10</a:t>
            </a:r>
            <a:r>
              <a:rPr lang="it-IT" baseline="30000" dirty="0" smtClean="0"/>
              <a:t>20</a:t>
            </a:r>
            <a:endParaRPr lang="it-IT" baseline="30000" dirty="0"/>
          </a:p>
          <a:p>
            <a:r>
              <a:rPr lang="it-IT" dirty="0" smtClean="0"/>
              <a:t>States in Go: 10</a:t>
            </a:r>
            <a:r>
              <a:rPr lang="it-IT" baseline="30000" dirty="0" smtClean="0"/>
              <a:t>100</a:t>
            </a:r>
          </a:p>
          <a:p>
            <a:r>
              <a:rPr lang="it-IT" dirty="0" smtClean="0"/>
              <a:t>Number of atoms in the universe: ~10</a:t>
            </a:r>
            <a:r>
              <a:rPr lang="it-IT" baseline="30000" dirty="0" smtClean="0"/>
              <a:t>80</a:t>
            </a:r>
          </a:p>
          <a:p>
            <a:endParaRPr lang="it-IT" baseline="30000" dirty="0"/>
          </a:p>
          <a:p>
            <a:endParaRPr lang="it-IT" dirty="0" smtClean="0"/>
          </a:p>
          <a:p>
            <a:r>
              <a:rPr lang="it-IT" dirty="0" smtClean="0"/>
              <a:t>We cannot store the state/action table in memory...can we replace it with a function?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6843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(Deep) 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Pioneered (for real applications) by Google</a:t>
            </a:r>
          </a:p>
          <a:p>
            <a:pPr lvl="1"/>
            <a:r>
              <a:rPr lang="it-IT" dirty="0" smtClean="0"/>
              <a:t>AlphaGo, AlphaZero</a:t>
            </a:r>
          </a:p>
          <a:p>
            <a:pPr lvl="1"/>
            <a:r>
              <a:rPr lang="it-IT" dirty="0" smtClean="0"/>
              <a:t>Replace state/action table with a </a:t>
            </a:r>
            <a:r>
              <a:rPr lang="it-IT" b="1" dirty="0" smtClean="0"/>
              <a:t>deep network</a:t>
            </a:r>
          </a:p>
          <a:p>
            <a:pPr lvl="1"/>
            <a:r>
              <a:rPr lang="it-IT" dirty="0" smtClean="0"/>
              <a:t>How deep? Pretty deep </a:t>
            </a:r>
            <a:br>
              <a:rPr lang="it-IT" dirty="0" smtClean="0"/>
            </a:br>
            <a:r>
              <a:rPr lang="it-IT" dirty="0" smtClean="0"/>
              <a:t>(13+ layers)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23333" t="32222" r="34167" b="5556"/>
          <a:stretch/>
        </p:blipFill>
        <p:spPr>
          <a:xfrm>
            <a:off x="5105400" y="3276600"/>
            <a:ext cx="3733800" cy="3074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(Deep) Reinforcement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Current developments!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8519" r="3333" b="23025"/>
          <a:stretch/>
        </p:blipFill>
        <p:spPr>
          <a:xfrm>
            <a:off x="152400" y="2209800"/>
            <a:ext cx="8839200" cy="35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2667</TotalTime>
  <Words>186</Words>
  <Application>Microsoft Office PowerPoint</Application>
  <PresentationFormat>Affichage à l'écran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(Deep) Reinforcement Learning</vt:lpstr>
      <vt:lpstr>(Deep) Reinforcement Learning</vt:lpstr>
      <vt:lpstr>(Deep) Reinforcement Learning</vt:lpstr>
      <vt:lpstr>Evolutionary  Reinforcement Learning?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Introduction and Pitfalls</dc:title>
  <dc:creator>alberto</dc:creator>
  <cp:lastModifiedBy>Alberto Tonda</cp:lastModifiedBy>
  <cp:revision>390</cp:revision>
  <dcterms:created xsi:type="dcterms:W3CDTF">2006-08-16T00:00:00Z</dcterms:created>
  <dcterms:modified xsi:type="dcterms:W3CDTF">2019-11-28T16:55:05Z</dcterms:modified>
</cp:coreProperties>
</file>