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65" r:id="rId3"/>
    <p:sldId id="257" r:id="rId4"/>
    <p:sldId id="258" r:id="rId5"/>
    <p:sldId id="267" r:id="rId6"/>
    <p:sldId id="262" r:id="rId7"/>
    <p:sldId id="259" r:id="rId8"/>
    <p:sldId id="263" r:id="rId9"/>
    <p:sldId id="266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8E9B5-BDE3-4B8B-9CB9-F9711AFA1353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7098B-F0BC-4751-8103-1AC1EB557E1E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7098B-F0BC-4751-8103-1AC1EB557E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33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752600" cy="718425"/>
          </a:xfrm>
          <a:prstGeom prst="rect">
            <a:avLst/>
          </a:prstGeom>
        </p:spPr>
      </p:pic>
      <p:pic>
        <p:nvPicPr>
          <p:cNvPr id="8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52400"/>
            <a:ext cx="1858384" cy="629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6999"/>
            <a:ext cx="929447" cy="380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01" y="6512669"/>
            <a:ext cx="914399" cy="3096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my-sonny/YaYaGe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viz.fr/EV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Unsupervised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Alberto TONDA, </a:t>
            </a:r>
            <a:br>
              <a:rPr lang="en-US" dirty="0" smtClean="0"/>
            </a:br>
            <a:r>
              <a:rPr lang="en-US" dirty="0" smtClean="0"/>
              <a:t>INRA(E), </a:t>
            </a:r>
            <a:r>
              <a:rPr lang="en-US" dirty="0" err="1" smtClean="0"/>
              <a:t>Université</a:t>
            </a:r>
            <a:r>
              <a:rPr lang="en-US" dirty="0" smtClean="0"/>
              <a:t> Paris-</a:t>
            </a:r>
            <a:r>
              <a:rPr lang="en-US" dirty="0" err="1" smtClean="0"/>
              <a:t>Saclay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France</a:t>
            </a:r>
            <a:endParaRPr lang="en-US" dirty="0"/>
          </a:p>
        </p:txBody>
      </p:sp>
      <p:pic>
        <p:nvPicPr>
          <p:cNvPr id="1026" name="Picture 2" descr="http://imappnio.dcs.aber.ac.uk/images/ImAppNI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621122"/>
            <a:ext cx="2895600" cy="111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s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978333"/>
            <a:ext cx="2438400" cy="69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503" y="228601"/>
            <a:ext cx="111499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5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Evolutionary Cluster Description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</a:t>
            </a:r>
            <a:r>
              <a:rPr lang="en-US" dirty="0"/>
              <a:t>Countering Android Malware: a Scalable Semi-Supervised Approach for Family-Signature Generation" </a:t>
            </a:r>
            <a:r>
              <a:rPr lang="fr-FR" dirty="0" err="1"/>
              <a:t>Marcelli</a:t>
            </a:r>
            <a:r>
              <a:rPr lang="fr-FR" dirty="0"/>
              <a:t> et al., </a:t>
            </a:r>
            <a:r>
              <a:rPr lang="fr-FR" dirty="0" smtClean="0"/>
              <a:t>2019</a:t>
            </a:r>
            <a:endParaRPr lang="fr-FR" dirty="0" smtClean="0">
              <a:hlinkClick r:id="rId2"/>
            </a:endParaRPr>
          </a:p>
          <a:p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://github.com/jimmy-sonny/YaYaGen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354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Unsupervised?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 supervised ML, training was </a:t>
            </a:r>
            <a:r>
              <a:rPr lang="it-IT" i="1" dirty="0" smtClean="0"/>
              <a:t>labeled</a:t>
            </a:r>
          </a:p>
          <a:p>
            <a:pPr lvl="1"/>
            <a:r>
              <a:rPr lang="it-IT" dirty="0" smtClean="0"/>
              <a:t>We know the corresponding class of a sample</a:t>
            </a:r>
          </a:p>
          <a:p>
            <a:pPr lvl="1"/>
            <a:r>
              <a:rPr lang="it-IT" dirty="0" smtClean="0"/>
              <a:t>We know the value of a sample in regression</a:t>
            </a:r>
          </a:p>
          <a:p>
            <a:endParaRPr lang="it-IT" dirty="0"/>
          </a:p>
          <a:p>
            <a:r>
              <a:rPr lang="it-IT" dirty="0" smtClean="0"/>
              <a:t>Unsupervised ML, there is no «ground truth»</a:t>
            </a:r>
          </a:p>
          <a:p>
            <a:pPr lvl="1"/>
            <a:r>
              <a:rPr lang="it-IT" dirty="0" smtClean="0"/>
              <a:t>We have data</a:t>
            </a:r>
          </a:p>
          <a:p>
            <a:pPr lvl="1"/>
            <a:r>
              <a:rPr lang="it-IT" dirty="0" smtClean="0"/>
              <a:t>We </a:t>
            </a:r>
            <a:r>
              <a:rPr lang="it-IT" i="1" dirty="0" smtClean="0"/>
              <a:t>suspect</a:t>
            </a:r>
            <a:r>
              <a:rPr lang="it-IT" dirty="0" smtClean="0"/>
              <a:t> there is exploitable regularity in data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963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Dimensionality Reduction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Very often, datasets have lots of features</a:t>
            </a:r>
          </a:p>
          <a:p>
            <a:pPr lvl="1"/>
            <a:r>
              <a:rPr lang="it-IT" dirty="0" smtClean="0"/>
              <a:t>If we take feature -&gt; dimension</a:t>
            </a:r>
            <a:endParaRPr lang="fr-FR" dirty="0"/>
          </a:p>
          <a:p>
            <a:pPr lvl="1"/>
            <a:r>
              <a:rPr lang="it-IT" dirty="0" smtClean="0"/>
              <a:t>We cannot plot/understand more than 3!</a:t>
            </a:r>
          </a:p>
          <a:p>
            <a:endParaRPr lang="it-IT" dirty="0"/>
          </a:p>
          <a:p>
            <a:r>
              <a:rPr lang="it-IT" dirty="0" smtClean="0"/>
              <a:t>Dimensionality reduction techniques</a:t>
            </a:r>
          </a:p>
          <a:p>
            <a:pPr lvl="1"/>
            <a:r>
              <a:rPr lang="it-IT" dirty="0" smtClean="0"/>
              <a:t>New features (combinations of existing features)</a:t>
            </a:r>
          </a:p>
          <a:p>
            <a:pPr lvl="1"/>
            <a:r>
              <a:rPr lang="it-IT" dirty="0" smtClean="0"/>
              <a:t>Make high-dimensional datasets readable</a:t>
            </a:r>
          </a:p>
        </p:txBody>
      </p:sp>
    </p:spTree>
    <p:extLst>
      <p:ext uri="{BB962C8B-B14F-4D97-AF65-F5344CB8AC3E}">
        <p14:creationId xmlns:p14="http://schemas.microsoft.com/office/powerpoint/2010/main" val="246479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Principal Component Analysis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Classic and widely adopted</a:t>
            </a:r>
          </a:p>
          <a:p>
            <a:pPr lvl="1"/>
            <a:r>
              <a:rPr lang="it-IT" dirty="0" smtClean="0"/>
              <a:t>New features = linear combinations</a:t>
            </a:r>
          </a:p>
          <a:p>
            <a:pPr lvl="1"/>
            <a:r>
              <a:rPr lang="it-IT" dirty="0" smtClean="0"/>
              <a:t>Fit linear regression</a:t>
            </a:r>
          </a:p>
          <a:p>
            <a:pPr lvl="1"/>
            <a:r>
              <a:rPr lang="it-IT" dirty="0" smtClean="0"/>
              <a:t>Obtain hyperplane</a:t>
            </a:r>
          </a:p>
          <a:p>
            <a:pPr lvl="1"/>
            <a:r>
              <a:rPr lang="it-IT" dirty="0" smtClean="0"/>
              <a:t>Find other perpendicular hyperplanes</a:t>
            </a:r>
          </a:p>
        </p:txBody>
      </p:sp>
    </p:spTree>
    <p:extLst>
      <p:ext uri="{BB962C8B-B14F-4D97-AF65-F5344CB8AC3E}">
        <p14:creationId xmlns:p14="http://schemas.microsoft.com/office/powerpoint/2010/main" val="262055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Example: PCAs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39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Interactive Evolutionary Dimensionality </a:t>
            </a:r>
            <a:r>
              <a:rPr lang="it-IT" dirty="0" smtClean="0"/>
              <a:t>Reduction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EvoGraphDice</a:t>
            </a:r>
          </a:p>
          <a:p>
            <a:pPr lvl="1"/>
            <a:r>
              <a:rPr lang="it-IT" dirty="0" smtClean="0"/>
              <a:t>Uses Symbolic Regression to create dimensions</a:t>
            </a:r>
          </a:p>
          <a:p>
            <a:pPr lvl="1"/>
            <a:r>
              <a:rPr lang="it-IT" dirty="0" smtClean="0"/>
              <a:t>Feedback from the user (interactive</a:t>
            </a:r>
            <a:r>
              <a:rPr lang="it-IT" dirty="0" smtClean="0"/>
              <a:t>)</a:t>
            </a:r>
          </a:p>
          <a:p>
            <a:endParaRPr lang="it-IT" dirty="0"/>
          </a:p>
          <a:p>
            <a:r>
              <a:rPr lang="it-IT" dirty="0" smtClean="0"/>
              <a:t>Unfortunately, no demo</a:t>
            </a:r>
          </a:p>
          <a:p>
            <a:pPr lvl="1"/>
            <a:r>
              <a:rPr lang="it-IT" dirty="0" smtClean="0"/>
              <a:t>But there is a video!</a:t>
            </a:r>
          </a:p>
          <a:p>
            <a:pPr lvl="1"/>
            <a:r>
              <a:rPr lang="fr-FR" dirty="0">
                <a:hlinkClick r:id="rId2"/>
              </a:rPr>
              <a:t>https://aviz.fr/EVE</a:t>
            </a:r>
            <a:endParaRPr lang="fr-FR" dirty="0"/>
          </a:p>
        </p:txBody>
      </p:sp>
      <p:pic>
        <p:nvPicPr>
          <p:cNvPr id="1026" name="Picture 2" descr="https://aviz.fr/wiki/uploads/Research/evographdice_ui_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505200"/>
            <a:ext cx="3908425" cy="290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86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Self-Encoder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60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Clustering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972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Evolutionary Cluster Description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After obtaining clusters, describe them?</a:t>
            </a:r>
          </a:p>
          <a:p>
            <a:pPr lvl="1"/>
            <a:r>
              <a:rPr lang="it-IT" dirty="0" smtClean="0"/>
              <a:t>Find minimal set of rules that fully define cluster</a:t>
            </a:r>
          </a:p>
          <a:p>
            <a:pPr lvl="1"/>
            <a:r>
              <a:rPr lang="it-IT" dirty="0" smtClean="0"/>
              <a:t>Example from clustering malware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it-IT" dirty="0" smtClean="0"/>
              <a:t>Large amounts of malware</a:t>
            </a:r>
          </a:p>
          <a:p>
            <a:pPr lvl="1"/>
            <a:r>
              <a:rPr lang="it-IT" dirty="0" smtClean="0"/>
              <a:t>Can be clustered together in «families»</a:t>
            </a:r>
          </a:p>
          <a:p>
            <a:pPr lvl="1"/>
            <a:r>
              <a:rPr lang="it-IT" dirty="0" smtClean="0"/>
              <a:t>Generate rules to identify them that cover most of the malware in the same cluster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2765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2695</TotalTime>
  <Words>223</Words>
  <Application>Microsoft Office PowerPoint</Application>
  <PresentationFormat>Affichage à l'écran (4:3)</PresentationFormat>
  <Paragraphs>47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Unsupervised Machine Learning</vt:lpstr>
      <vt:lpstr>Unsupervised?</vt:lpstr>
      <vt:lpstr>Dimensionality Reduction</vt:lpstr>
      <vt:lpstr>Principal Component Analysis</vt:lpstr>
      <vt:lpstr>Example: PCAs</vt:lpstr>
      <vt:lpstr>Interactive Evolutionary Dimensionality Reduction</vt:lpstr>
      <vt:lpstr>Self-Encoder</vt:lpstr>
      <vt:lpstr>Clustering</vt:lpstr>
      <vt:lpstr>Evolutionary Cluster Description</vt:lpstr>
      <vt:lpstr>Evolutionary Cluster Description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 Introduction and Pitfalls</dc:title>
  <dc:creator>alberto</dc:creator>
  <cp:lastModifiedBy>Alberto Tonda</cp:lastModifiedBy>
  <cp:revision>384</cp:revision>
  <dcterms:created xsi:type="dcterms:W3CDTF">2006-08-16T00:00:00Z</dcterms:created>
  <dcterms:modified xsi:type="dcterms:W3CDTF">2019-11-28T19:37:24Z</dcterms:modified>
</cp:coreProperties>
</file>