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407" r:id="rId5"/>
    <p:sldId id="408" r:id="rId6"/>
    <p:sldId id="406" r:id="rId7"/>
    <p:sldId id="409" r:id="rId8"/>
    <p:sldId id="410" r:id="rId9"/>
    <p:sldId id="260" r:id="rId10"/>
    <p:sldId id="261" r:id="rId11"/>
    <p:sldId id="40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MAKING SENSE OF CNNs: VISUALIZATION TECHNIQUES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Making sense of CNNs: Visualization techniques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FA191-EEBA-4AD2-A28A-BB9C1CB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Grad-CAM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E916FF-1CBD-4F4B-B2A6-B9A34431B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one single pixel</a:t>
            </a:r>
            <a:r>
              <a:rPr lang="en-US" dirty="0"/>
              <a:t> at the time not very informative</a:t>
            </a:r>
          </a:p>
          <a:p>
            <a:pPr lvl="1"/>
            <a:r>
              <a:rPr lang="en-US" dirty="0"/>
              <a:t>Later CNN filters (high-level features) map to </a:t>
            </a:r>
            <a:r>
              <a:rPr lang="en-US" i="1" dirty="0"/>
              <a:t>image areas</a:t>
            </a:r>
          </a:p>
          <a:p>
            <a:pPr lvl="1"/>
            <a:r>
              <a:rPr lang="en-US" dirty="0"/>
              <a:t>Can’t we do the same as saliency maps, but image areas?</a:t>
            </a:r>
          </a:p>
          <a:p>
            <a:r>
              <a:rPr lang="en-US" dirty="0"/>
              <a:t>Gradient-weighted Class Activation Maps</a:t>
            </a:r>
          </a:p>
          <a:p>
            <a:pPr lvl="1"/>
            <a:r>
              <a:rPr lang="en-US" dirty="0"/>
              <a:t>Focus is on a </a:t>
            </a:r>
            <a:r>
              <a:rPr lang="en-US" b="1" dirty="0"/>
              <a:t>target class</a:t>
            </a:r>
            <a:r>
              <a:rPr lang="en-US" dirty="0"/>
              <a:t> for a classification problem</a:t>
            </a:r>
          </a:p>
          <a:p>
            <a:pPr lvl="1"/>
            <a:r>
              <a:rPr lang="en-US" dirty="0"/>
              <a:t>Outputs of </a:t>
            </a:r>
            <a:r>
              <a:rPr lang="en-US" b="1" dirty="0"/>
              <a:t>target modules(s)</a:t>
            </a:r>
            <a:r>
              <a:rPr lang="en-US" dirty="0"/>
              <a:t> more important for final decision?</a:t>
            </a:r>
          </a:p>
          <a:p>
            <a:r>
              <a:rPr lang="en-US" dirty="0"/>
              <a:t>Obstacle: last part of CNN is a very complex set of non-linearities, hard to interpret</a:t>
            </a:r>
          </a:p>
          <a:p>
            <a:r>
              <a:rPr lang="en-US" dirty="0"/>
              <a:t>Solution: replace it with a linear classifier, retrain it</a:t>
            </a:r>
          </a:p>
        </p:txBody>
      </p:sp>
    </p:spTree>
    <p:extLst>
      <p:ext uri="{BB962C8B-B14F-4D97-AF65-F5344CB8AC3E}">
        <p14:creationId xmlns:p14="http://schemas.microsoft.com/office/powerpoint/2010/main" val="413910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25683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Lundberg, S. M., &amp; Lee, S. I. (2017). </a:t>
            </a:r>
            <a:r>
              <a:rPr lang="en-US" sz="1600" i="1" dirty="0"/>
              <a:t>A unified approach to interpreting model predictions</a:t>
            </a:r>
            <a:r>
              <a:rPr lang="en-US" sz="1600" dirty="0"/>
              <a:t>. Advances in neural information processing systems, 30. [</a:t>
            </a:r>
            <a:r>
              <a:rPr lang="en-US" sz="1600" b="1" dirty="0">
                <a:solidFill>
                  <a:srgbClr val="FF0000"/>
                </a:solidFill>
              </a:rPr>
              <a:t>SHAP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Ribeiro, M. T., Singh, S., &amp; </a:t>
            </a:r>
            <a:r>
              <a:rPr lang="en-US" sz="1600" dirty="0" err="1"/>
              <a:t>Guestrin</a:t>
            </a:r>
            <a:r>
              <a:rPr lang="en-US" sz="1600" dirty="0"/>
              <a:t>, C. (2016). </a:t>
            </a:r>
            <a:r>
              <a:rPr lang="en-US" sz="1600" i="1" dirty="0"/>
              <a:t>"Why should I trust you?" Explaining the predictions of any classifier</a:t>
            </a:r>
            <a:r>
              <a:rPr lang="en-US" sz="1600" dirty="0"/>
              <a:t>. In Proceedings of the 22nd ACM SIGKDD international conference on knowledge discovery and data mining (pp. 1135-1144). [</a:t>
            </a:r>
            <a:r>
              <a:rPr lang="en-US" sz="1600" b="1" dirty="0">
                <a:solidFill>
                  <a:srgbClr val="FF0000"/>
                </a:solidFill>
              </a:rPr>
              <a:t>LIME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Selvaraju</a:t>
            </a:r>
            <a:r>
              <a:rPr lang="en-US" sz="1600" dirty="0"/>
              <a:t>, R. R., Cogswell, M., Das, A., </a:t>
            </a:r>
            <a:r>
              <a:rPr lang="en-US" sz="1600" dirty="0" err="1"/>
              <a:t>Vedantam</a:t>
            </a:r>
            <a:r>
              <a:rPr lang="en-US" sz="1600" dirty="0"/>
              <a:t>, R., Parikh, D., &amp; Batra, D. (2017). </a:t>
            </a:r>
            <a:r>
              <a:rPr lang="en-US" sz="1600" i="1" dirty="0"/>
              <a:t>Grad-cam: Visual explanations from deep networks via gradient-based localization</a:t>
            </a:r>
            <a:r>
              <a:rPr lang="en-US" sz="1600" dirty="0"/>
              <a:t>. In Proceedings of the IEEE international conference on computer vision (pp. 618-626).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Simonyan</a:t>
            </a:r>
            <a:r>
              <a:rPr lang="en-US" sz="1600" dirty="0"/>
              <a:t>, K., </a:t>
            </a:r>
            <a:r>
              <a:rPr lang="en-US" sz="1600" dirty="0" err="1"/>
              <a:t>Vedaldi</a:t>
            </a:r>
            <a:r>
              <a:rPr lang="en-US" sz="1600" dirty="0"/>
              <a:t>, A., &amp; Zisserman, A. (2013). Deep inside convolutional networks: </a:t>
            </a:r>
            <a:r>
              <a:rPr lang="en-US" sz="1600" dirty="0" err="1"/>
              <a:t>Visualising</a:t>
            </a:r>
            <a:r>
              <a:rPr lang="en-US" sz="1600" dirty="0"/>
              <a:t> image classification models and saliency maps. </a:t>
            </a:r>
            <a:r>
              <a:rPr lang="en-US" sz="1600" dirty="0" err="1"/>
              <a:t>arXiv</a:t>
            </a:r>
            <a:r>
              <a:rPr lang="en-US" sz="1600" dirty="0"/>
              <a:t> preprint arXiv:1312.6034.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Springenberg</a:t>
            </a:r>
            <a:r>
              <a:rPr lang="en-US" sz="1600" dirty="0"/>
              <a:t>, J. T., </a:t>
            </a:r>
            <a:r>
              <a:rPr lang="en-US" sz="1600" dirty="0" err="1"/>
              <a:t>Dosovitskiy</a:t>
            </a:r>
            <a:r>
              <a:rPr lang="en-US" sz="1600" dirty="0"/>
              <a:t>, A., </a:t>
            </a:r>
            <a:r>
              <a:rPr lang="en-US" sz="1600" dirty="0" err="1"/>
              <a:t>Brox</a:t>
            </a:r>
            <a:r>
              <a:rPr lang="en-US" sz="1600" dirty="0"/>
              <a:t>, T., &amp; </a:t>
            </a:r>
            <a:r>
              <a:rPr lang="en-US" sz="1600" dirty="0" err="1"/>
              <a:t>Riedmiller</a:t>
            </a:r>
            <a:r>
              <a:rPr lang="en-US" sz="1600" dirty="0"/>
              <a:t>, M. (2014). </a:t>
            </a:r>
            <a:r>
              <a:rPr lang="en-US" sz="1600" i="1" dirty="0"/>
              <a:t>Striving for simplicity: The all convolutional net</a:t>
            </a:r>
            <a:r>
              <a:rPr lang="en-US" sz="1600" dirty="0"/>
              <a:t>. </a:t>
            </a:r>
            <a:r>
              <a:rPr lang="en-US" sz="1600" dirty="0" err="1"/>
              <a:t>arXiv</a:t>
            </a:r>
            <a:r>
              <a:rPr lang="en-US" sz="1600" dirty="0"/>
              <a:t> preprint arXiv:1412.6806. [</a:t>
            </a:r>
            <a:r>
              <a:rPr lang="en-US" sz="1600" b="1" dirty="0">
                <a:solidFill>
                  <a:srgbClr val="FF0000"/>
                </a:solidFill>
              </a:rPr>
              <a:t>Visualizing Feature Patterns</a:t>
            </a:r>
            <a:r>
              <a:rPr lang="en-US" sz="1600" dirty="0"/>
              <a:t>]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xAI: eXplainable AI</a:t>
            </a:r>
          </a:p>
          <a:p>
            <a:r>
              <a:rPr lang="it-IT" dirty="0"/>
              <a:t>Visualization of feature patterns</a:t>
            </a:r>
          </a:p>
          <a:p>
            <a:r>
              <a:rPr lang="it-IT" dirty="0"/>
              <a:t>Saliency maps</a:t>
            </a:r>
          </a:p>
          <a:p>
            <a:r>
              <a:rPr lang="it-IT" dirty="0"/>
              <a:t>Grad-CAM 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877910-35B3-455D-8802-54A5AE86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18" y="1668744"/>
            <a:ext cx="4334882" cy="42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92DEF-84CD-47B2-8696-26F8635C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effect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7E58-C33C-4CAF-9DF7-4CEDB6EC1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Black-box effect is common to all ML algorithms</a:t>
            </a:r>
          </a:p>
          <a:p>
            <a:pPr lvl="1"/>
            <a:r>
              <a:rPr lang="en-US" dirty="0"/>
              <a:t>We know that the prediction is, but not why the model did it</a:t>
            </a:r>
          </a:p>
          <a:p>
            <a:pPr lvl="1"/>
            <a:r>
              <a:rPr lang="en-US" dirty="0"/>
              <a:t>Too many parameters to analyze, even for RF or big Decision Trees</a:t>
            </a:r>
          </a:p>
          <a:p>
            <a:endParaRPr lang="en-US" dirty="0"/>
          </a:p>
          <a:p>
            <a:r>
              <a:rPr lang="en-US" dirty="0"/>
              <a:t>For CNNs, it’s even worse</a:t>
            </a:r>
          </a:p>
          <a:p>
            <a:pPr lvl="1"/>
            <a:r>
              <a:rPr lang="en-US" dirty="0"/>
              <a:t>Feature construction/extraction step</a:t>
            </a:r>
          </a:p>
          <a:p>
            <a:pPr lvl="1"/>
            <a:r>
              <a:rPr lang="en-US" dirty="0"/>
              <a:t>What are the features used? What do they look like?</a:t>
            </a:r>
          </a:p>
          <a:p>
            <a:pPr lvl="1"/>
            <a:r>
              <a:rPr lang="en-US" dirty="0"/>
              <a:t>What parts of the images is the CNN analyzing to give a decision?</a:t>
            </a:r>
          </a:p>
        </p:txBody>
      </p:sp>
    </p:spTree>
    <p:extLst>
      <p:ext uri="{BB962C8B-B14F-4D97-AF65-F5344CB8AC3E}">
        <p14:creationId xmlns:p14="http://schemas.microsoft.com/office/powerpoint/2010/main" val="23958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4345-7042-4C27-81CB-A48CA06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xAI</a:t>
            </a:r>
            <a:r>
              <a:rPr lang="en-US" dirty="0"/>
              <a:t>: </a:t>
            </a:r>
            <a:r>
              <a:rPr lang="en-US" dirty="0" err="1"/>
              <a:t>eXplainable</a:t>
            </a:r>
            <a:r>
              <a:rPr lang="en-US" dirty="0"/>
              <a:t>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49EF7-49ED-4CAF-96BA-B6CA61804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Relatively new research field</a:t>
            </a:r>
          </a:p>
          <a:p>
            <a:pPr lvl="1"/>
            <a:r>
              <a:rPr lang="en-US" dirty="0"/>
              <a:t>“Open the black box”, answer “Why is it behaving like that?”</a:t>
            </a:r>
          </a:p>
          <a:p>
            <a:pPr lvl="1"/>
            <a:r>
              <a:rPr lang="en-US" b="1" dirty="0"/>
              <a:t>Local explanation</a:t>
            </a:r>
            <a:r>
              <a:rPr lang="en-US" dirty="0"/>
              <a:t>: why behavior for </a:t>
            </a:r>
            <a:r>
              <a:rPr lang="en-US" b="1" dirty="0"/>
              <a:t>this sample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Global explanation</a:t>
            </a:r>
            <a:r>
              <a:rPr lang="en-US" dirty="0"/>
              <a:t>: why behavior in general, or for a class?</a:t>
            </a:r>
          </a:p>
          <a:p>
            <a:pPr lvl="1"/>
            <a:endParaRPr lang="en-US" dirty="0"/>
          </a:p>
          <a:p>
            <a:r>
              <a:rPr lang="en-US" dirty="0"/>
              <a:t>Ongoing discussion</a:t>
            </a:r>
          </a:p>
          <a:p>
            <a:pPr lvl="1"/>
            <a:r>
              <a:rPr lang="en-US" dirty="0"/>
              <a:t>What is the definition of </a:t>
            </a:r>
            <a:r>
              <a:rPr lang="en-US" b="1" dirty="0"/>
              <a:t>explanation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Difference between </a:t>
            </a:r>
            <a:r>
              <a:rPr lang="en-US" i="1" dirty="0"/>
              <a:t>explanation</a:t>
            </a:r>
            <a:r>
              <a:rPr lang="en-US" dirty="0"/>
              <a:t> and </a:t>
            </a:r>
            <a:r>
              <a:rPr lang="en-US" i="1" dirty="0"/>
              <a:t>interpretation</a:t>
            </a:r>
          </a:p>
          <a:p>
            <a:pPr lvl="1"/>
            <a:r>
              <a:rPr lang="en-US" dirty="0"/>
              <a:t>Is it possible to build white-box ML algorithms? Yes, but…*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F3746D-8E1A-4210-8EC5-B6AFC2E6F87A}"/>
              </a:ext>
            </a:extLst>
          </p:cNvPr>
          <p:cNvSpPr/>
          <p:nvPr/>
        </p:nvSpPr>
        <p:spPr>
          <a:xfrm>
            <a:off x="4340258" y="5707962"/>
            <a:ext cx="7013542" cy="78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*…this is a long discussion. The short version is that there seems to be a trade-off between interpretability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89342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4345-7042-4C27-81CB-A48CA06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xAI</a:t>
            </a:r>
            <a:r>
              <a:rPr lang="en-US" dirty="0"/>
              <a:t>: </a:t>
            </a:r>
            <a:r>
              <a:rPr lang="en-US" dirty="0" err="1"/>
              <a:t>eXplainable</a:t>
            </a:r>
            <a:r>
              <a:rPr lang="en-US" dirty="0"/>
              <a:t>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49EF7-49ED-4CAF-96BA-B6CA61804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Model-agnostic methods</a:t>
            </a:r>
          </a:p>
          <a:p>
            <a:pPr lvl="1"/>
            <a:r>
              <a:rPr lang="en-US" dirty="0"/>
              <a:t>Local Interpretable Model-agnostic Explanations (LIME)</a:t>
            </a:r>
          </a:p>
          <a:p>
            <a:pPr lvl="1"/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 (SHAP/SHAPLY)</a:t>
            </a:r>
          </a:p>
          <a:p>
            <a:pPr lvl="1"/>
            <a:r>
              <a:rPr lang="en-US" dirty="0"/>
              <a:t>Relative feature importance (e.g. permutation importance)</a:t>
            </a:r>
          </a:p>
          <a:p>
            <a:pPr lvl="1"/>
            <a:endParaRPr lang="en-US" dirty="0"/>
          </a:p>
          <a:p>
            <a:r>
              <a:rPr lang="en-US" dirty="0"/>
              <a:t>For CNNs, we have some model-specific methods</a:t>
            </a:r>
          </a:p>
          <a:p>
            <a:pPr lvl="1"/>
            <a:r>
              <a:rPr lang="en-US" dirty="0"/>
              <a:t>Since the models are performing </a:t>
            </a:r>
            <a:r>
              <a:rPr lang="en-US" b="1" dirty="0"/>
              <a:t>feature construction/extraction</a:t>
            </a:r>
          </a:p>
          <a:p>
            <a:pPr lvl="1"/>
            <a:r>
              <a:rPr lang="en-US" dirty="0"/>
              <a:t>We are not even sure of </a:t>
            </a:r>
            <a:r>
              <a:rPr lang="en-US" i="1" dirty="0"/>
              <a:t>what the features are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80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48C6-E53D-47E5-AE4F-33FF6E8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feature patterns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34A11-A934-4036-856C-A10728622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DC0455-AF05-4F15-861F-DB755C88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384778"/>
            <a:ext cx="7905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5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48C6-E53D-47E5-AE4F-33FF6E8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feature patterns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34A11-A934-4036-856C-A10728622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Optimize an </a:t>
            </a:r>
            <a:r>
              <a:rPr lang="en-US" i="1" dirty="0"/>
              <a:t>image</a:t>
            </a:r>
          </a:p>
          <a:p>
            <a:pPr lvl="1"/>
            <a:r>
              <a:rPr lang="en-US" dirty="0"/>
              <a:t>Treat pixel values as variables in the optimization problem</a:t>
            </a:r>
          </a:p>
          <a:p>
            <a:pPr lvl="1"/>
            <a:r>
              <a:rPr lang="en-US" dirty="0"/>
              <a:t>Generate image that </a:t>
            </a:r>
            <a:r>
              <a:rPr lang="en-US" i="1" dirty="0"/>
              <a:t>maximizes</a:t>
            </a:r>
            <a:r>
              <a:rPr lang="en-US" dirty="0"/>
              <a:t> output of a target filter</a:t>
            </a:r>
          </a:p>
          <a:p>
            <a:pPr lvl="1"/>
            <a:r>
              <a:rPr lang="en-US" dirty="0"/>
              <a:t>Backpropagating gradients to the </a:t>
            </a:r>
            <a:r>
              <a:rPr lang="en-US" i="1" dirty="0"/>
              <a:t>pixels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DC0455-AF05-4F15-861F-DB755C88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32" y="3614475"/>
            <a:ext cx="4132868" cy="24847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19D502C2-70DC-4BB1-AC07-4FF18099FDA8}"/>
              </a:ext>
            </a:extLst>
          </p:cNvPr>
          <p:cNvSpPr/>
          <p:nvPr/>
        </p:nvSpPr>
        <p:spPr>
          <a:xfrm>
            <a:off x="7117238" y="4326903"/>
            <a:ext cx="1593130" cy="1621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40AFD-61C7-4847-998C-6D6FC000E2B0}"/>
              </a:ext>
            </a:extLst>
          </p:cNvPr>
          <p:cNvSpPr/>
          <p:nvPr/>
        </p:nvSpPr>
        <p:spPr>
          <a:xfrm>
            <a:off x="8710368" y="2912882"/>
            <a:ext cx="2102176" cy="6033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Zoomed in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CBC6FF7-0BDD-4377-AD6F-F4A41B0C3FBC}"/>
              </a:ext>
            </a:extLst>
          </p:cNvPr>
          <p:cNvCxnSpPr>
            <a:stCxn id="6" idx="2"/>
            <a:endCxn id="5" idx="7"/>
          </p:cNvCxnSpPr>
          <p:nvPr/>
        </p:nvCxnSpPr>
        <p:spPr>
          <a:xfrm flipH="1">
            <a:off x="8477060" y="3516198"/>
            <a:ext cx="1284396" cy="1048155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E4EB6DE4-956C-4269-BF82-B8AB1178A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9" y="3814713"/>
            <a:ext cx="2133600" cy="2133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474318-1793-47DC-8471-26312CB37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16" y="3814713"/>
            <a:ext cx="2133600" cy="21336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8A271C6-AFF5-4460-8095-26D8435A9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01" y="3814713"/>
            <a:ext cx="2133600" cy="2133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CFA954-A992-4FC1-90C9-22A84070C61C}"/>
              </a:ext>
            </a:extLst>
          </p:cNvPr>
          <p:cNvSpPr/>
          <p:nvPr/>
        </p:nvSpPr>
        <p:spPr>
          <a:xfrm>
            <a:off x="9287366" y="5797517"/>
            <a:ext cx="2102176" cy="6033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 maybe guided backpropagation…?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8A533DE-B2AF-46FD-88FD-6CAE1313DC8C}"/>
              </a:ext>
            </a:extLst>
          </p:cNvPr>
          <p:cNvCxnSpPr>
            <a:stCxn id="15" idx="1"/>
            <a:endCxn id="5" idx="5"/>
          </p:cNvCxnSpPr>
          <p:nvPr/>
        </p:nvCxnSpPr>
        <p:spPr>
          <a:xfrm flipH="1" flipV="1">
            <a:off x="8477060" y="5710863"/>
            <a:ext cx="810306" cy="388312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007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826A1-74C9-4FAF-8ADF-A94C70E3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0F4FE8-24F8-4253-B4ED-4DDF99CC8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implementation uses </a:t>
            </a:r>
            <a:r>
              <a:rPr lang="en-US" b="1" dirty="0" err="1"/>
              <a:t>pytorch</a:t>
            </a:r>
            <a:r>
              <a:rPr lang="en-US" b="1" dirty="0"/>
              <a:t> hooks</a:t>
            </a:r>
          </a:p>
          <a:p>
            <a:pPr lvl="1"/>
            <a:r>
              <a:rPr lang="en-US" dirty="0"/>
              <a:t>Not very well documented</a:t>
            </a:r>
          </a:p>
          <a:p>
            <a:pPr lvl="1"/>
            <a:r>
              <a:rPr lang="en-US" dirty="0"/>
              <a:t>Essentially, connect a function to a module or tensor</a:t>
            </a:r>
          </a:p>
          <a:p>
            <a:pPr lvl="1"/>
            <a:r>
              <a:rPr lang="en-US" dirty="0"/>
              <a:t>Every time outputs (</a:t>
            </a:r>
            <a:r>
              <a:rPr lang="en-US" b="1" dirty="0"/>
              <a:t>forward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Every time computes gradient (</a:t>
            </a:r>
            <a:r>
              <a:rPr lang="en-US" b="1" dirty="0"/>
              <a:t>backward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…the function is invoked!</a:t>
            </a:r>
          </a:p>
          <a:p>
            <a:r>
              <a:rPr lang="en-US" dirty="0"/>
              <a:t>Useful for debugging or visualization</a:t>
            </a:r>
          </a:p>
          <a:p>
            <a:pPr lvl="1"/>
            <a:r>
              <a:rPr lang="en-US" dirty="0"/>
              <a:t>Without having to tweak with model</a:t>
            </a:r>
          </a:p>
          <a:p>
            <a:pPr lvl="1"/>
            <a:r>
              <a:rPr lang="en-US" dirty="0"/>
              <a:t>E.g. without writing extra methods</a:t>
            </a:r>
          </a:p>
          <a:p>
            <a:pPr lvl="1"/>
            <a:endParaRPr lang="en-US" dirty="0"/>
          </a:p>
        </p:txBody>
      </p:sp>
      <p:pic>
        <p:nvPicPr>
          <p:cNvPr id="1026" name="Picture 2" descr="Avast! … Captain Hook | Bibliotheca Somniare Corvus">
            <a:extLst>
              <a:ext uri="{FF2B5EF4-FFF2-40B4-BE49-F238E27FC236}">
                <a16:creationId xmlns:a16="http://schemas.microsoft.com/office/drawing/2014/main" id="{78A31819-760B-4E2C-A75C-AC85885AD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r="17918"/>
          <a:stretch/>
        </p:blipFill>
        <p:spPr bwMode="auto">
          <a:xfrm>
            <a:off x="8785783" y="2850583"/>
            <a:ext cx="3289954" cy="343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9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228F8-2E9C-4B7B-AAC0-587F1402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Saliency maps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1C3D2-6F27-4683-9631-859809B0D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b="1" dirty="0"/>
              <a:t>most important pixels</a:t>
            </a:r>
            <a:r>
              <a:rPr lang="en-US" dirty="0"/>
              <a:t> for the decision?</a:t>
            </a:r>
          </a:p>
          <a:p>
            <a:pPr lvl="1"/>
            <a:r>
              <a:rPr lang="en-US" dirty="0"/>
              <a:t>Forward pass of an image through the network</a:t>
            </a:r>
          </a:p>
          <a:p>
            <a:pPr lvl="1"/>
            <a:r>
              <a:rPr lang="en-US" dirty="0"/>
              <a:t>Take relevant output (classification: tensor value for target class)</a:t>
            </a:r>
          </a:p>
          <a:p>
            <a:pPr lvl="1"/>
            <a:r>
              <a:rPr lang="en-US" dirty="0"/>
              <a:t>Compute derivative of that output </a:t>
            </a:r>
            <a:r>
              <a:rPr lang="en-US" dirty="0" err="1"/>
              <a:t>w.r.t.</a:t>
            </a:r>
            <a:r>
              <a:rPr lang="en-US" dirty="0"/>
              <a:t> to </a:t>
            </a:r>
            <a:r>
              <a:rPr lang="en-US" i="1" dirty="0"/>
              <a:t>pixels </a:t>
            </a:r>
            <a:r>
              <a:rPr lang="en-US" dirty="0"/>
              <a:t>(backward pass)</a:t>
            </a:r>
          </a:p>
          <a:p>
            <a:endParaRPr lang="en-US" dirty="0"/>
          </a:p>
          <a:p>
            <a:r>
              <a:rPr lang="en-US" dirty="0"/>
              <a:t>Pixels with </a:t>
            </a:r>
            <a:r>
              <a:rPr lang="en-US" b="1" dirty="0"/>
              <a:t>high values of gradient</a:t>
            </a:r>
            <a:r>
              <a:rPr lang="en-US" dirty="0"/>
              <a:t> are more important</a:t>
            </a:r>
          </a:p>
          <a:p>
            <a:pPr lvl="1"/>
            <a:r>
              <a:rPr lang="en-US" dirty="0"/>
              <a:t>Changing their value might greatly impact decision</a:t>
            </a:r>
          </a:p>
          <a:p>
            <a:pPr lvl="1"/>
            <a:r>
              <a:rPr lang="en-US" dirty="0"/>
              <a:t>Visualize which pixels impact decision the most</a:t>
            </a:r>
          </a:p>
        </p:txBody>
      </p:sp>
    </p:spTree>
    <p:extLst>
      <p:ext uri="{BB962C8B-B14F-4D97-AF65-F5344CB8AC3E}">
        <p14:creationId xmlns:p14="http://schemas.microsoft.com/office/powerpoint/2010/main" val="17021200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Grand écran</PresentationFormat>
  <Paragraphs>76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Thème Office</vt:lpstr>
      <vt:lpstr>Making sense of CNNs: Visualization techniques</vt:lpstr>
      <vt:lpstr>Outline</vt:lpstr>
      <vt:lpstr>Black-box effect</vt:lpstr>
      <vt:lpstr>xAI: eXplainable AI</vt:lpstr>
      <vt:lpstr>xAI: eXplainable AI</vt:lpstr>
      <vt:lpstr>Visualization of feature patterns</vt:lpstr>
      <vt:lpstr>Visualization of feature patterns</vt:lpstr>
      <vt:lpstr>Hooks?</vt:lpstr>
      <vt:lpstr>Saliency maps</vt:lpstr>
      <vt:lpstr>Grad-CAM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73</cp:revision>
  <dcterms:created xsi:type="dcterms:W3CDTF">2020-06-05T13:14:31Z</dcterms:created>
  <dcterms:modified xsi:type="dcterms:W3CDTF">2024-04-08T13:03:35Z</dcterms:modified>
</cp:coreProperties>
</file>