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64" r:id="rId4"/>
    <p:sldId id="263" r:id="rId5"/>
    <p:sldId id="265" r:id="rId6"/>
    <p:sldId id="266" r:id="rId7"/>
    <p:sldId id="267" r:id="rId8"/>
    <p:sldId id="268" r:id="rId9"/>
    <p:sldId id="270" r:id="rId10"/>
    <p:sldId id="269" r:id="rId11"/>
    <p:sldId id="259" r:id="rId12"/>
    <p:sldId id="260" r:id="rId13"/>
    <p:sldId id="273" r:id="rId14"/>
    <p:sldId id="274" r:id="rId15"/>
    <p:sldId id="275" r:id="rId16"/>
    <p:sldId id="406" r:id="rId17"/>
    <p:sldId id="407" r:id="rId18"/>
    <p:sldId id="262" r:id="rId19"/>
    <p:sldId id="261" r:id="rId20"/>
    <p:sldId id="271" r:id="rId21"/>
    <p:sldId id="405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Style moyen 4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94676-7E06-4783-89DE-4FAD3538CC8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C5BB1-A2C4-4AB7-8C87-65EC73656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62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are these weird things?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C5BB1-A2C4-4AB7-8C87-65EC73656F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49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CONVOLUTIONAL NEURAL NETWORKS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Convolutional Neural Networks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2B22A5-27CC-4428-A0CA-44D0C37E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5CA147-1408-4940-B82B-A33EA4F6C7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idea is to create a </a:t>
            </a:r>
            <a:r>
              <a:rPr lang="en-US" i="1" dirty="0"/>
              <a:t>funnel</a:t>
            </a:r>
            <a:r>
              <a:rPr lang="en-US" dirty="0"/>
              <a:t> from high dimension to low</a:t>
            </a:r>
          </a:p>
          <a:p>
            <a:pPr lvl="1"/>
            <a:r>
              <a:rPr lang="en-US" dirty="0"/>
              <a:t>With sequences of convolution/activation/pooling</a:t>
            </a:r>
          </a:p>
          <a:p>
            <a:pPr lvl="1"/>
            <a:r>
              <a:rPr lang="en-US" dirty="0"/>
              <a:t>And final linear modules for classification or other</a:t>
            </a:r>
          </a:p>
          <a:p>
            <a:r>
              <a:rPr lang="en-US" dirty="0"/>
              <a:t>Real architectures can be quite complex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769C328-7755-45A5-8DFD-1E8E0CC9A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118" y="3612298"/>
            <a:ext cx="6265682" cy="279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040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61A3DA-7478-4005-A9B7-62BC0174F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CNNs for image classification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9AF3BF-EF0A-4EE8-8BFC-FD0208C1F0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last part of the network is linear modules + activations</a:t>
            </a:r>
          </a:p>
          <a:p>
            <a:r>
              <a:rPr lang="en-US" dirty="0"/>
              <a:t>The output is a tensor with one shape (</a:t>
            </a:r>
            <a:r>
              <a:rPr lang="en-US" dirty="0" err="1"/>
              <a:t>n_classes</a:t>
            </a:r>
            <a:r>
              <a:rPr lang="en-US" dirty="0"/>
              <a:t>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AF15676-E6EA-411B-B6D0-E17A82772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3208943"/>
            <a:ext cx="68008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81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61A3DA-7478-4005-A9B7-62BC0174F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CNNs for image segmentation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9AF3BF-EF0A-4EE8-8BFC-FD0208C1F0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Different types of segmentation</a:t>
            </a:r>
          </a:p>
          <a:p>
            <a:pPr lvl="1"/>
            <a:r>
              <a:rPr lang="en-US" b="1" dirty="0"/>
              <a:t>Semantic segmentation</a:t>
            </a:r>
            <a:r>
              <a:rPr lang="en-US" dirty="0"/>
              <a:t>, associate pixels to classes</a:t>
            </a:r>
          </a:p>
          <a:p>
            <a:pPr lvl="1"/>
            <a:r>
              <a:rPr lang="en-US" b="1" dirty="0"/>
              <a:t>Instance segmentation</a:t>
            </a:r>
            <a:r>
              <a:rPr lang="en-US" dirty="0"/>
              <a:t>, associate pixel to object instances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F70D04-9F6F-4F84-98D5-422BE8488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658" y="3355942"/>
            <a:ext cx="6385808" cy="261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6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203EEA-09B3-4F40-BF0B-BA4593423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inside a CNN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895EF8-E1A6-4649-A5BF-9BA18C1B65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Tensors in output to every module</a:t>
            </a:r>
          </a:p>
          <a:p>
            <a:pPr lvl="1"/>
            <a:r>
              <a:rPr lang="en-US" dirty="0"/>
              <a:t>Input has original meaning as an image</a:t>
            </a:r>
          </a:p>
          <a:p>
            <a:pPr lvl="1"/>
            <a:r>
              <a:rPr lang="en-US" dirty="0"/>
              <a:t>Visualize the intermediate tensors (convolutional and pooling)</a:t>
            </a:r>
          </a:p>
        </p:txBody>
      </p:sp>
      <p:pic>
        <p:nvPicPr>
          <p:cNvPr id="1026" name="Picture 2" descr="Visualization of the features from ResNet. a Input frame. b-e Features... |  Download Scientific Diagram">
            <a:extLst>
              <a:ext uri="{FF2B5EF4-FFF2-40B4-BE49-F238E27FC236}">
                <a16:creationId xmlns:a16="http://schemas.microsoft.com/office/drawing/2014/main" id="{D44A6F29-A7CC-4FB5-AD51-4F6F548F6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3018051"/>
            <a:ext cx="80962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358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25E7CA-F9B8-457A-9E1D-3EDC5A8F1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constructed by the CNN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5BBF20-CF92-4A34-B785-5F0A48E03B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Visualize features, creating images that max module output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9138231-D733-43D1-A9FE-5D9ACF70A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491" y="2187606"/>
            <a:ext cx="6570384" cy="395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34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94A8D2-9A25-4715-819E-A6F757F3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constructed by the CNN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DA56815-F834-4E47-8AE5-4408152A98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24"/>
          <a:stretch/>
        </p:blipFill>
        <p:spPr>
          <a:xfrm>
            <a:off x="8973925" y="1730456"/>
            <a:ext cx="2747521" cy="4905375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061515-074C-4DBB-97E4-0DD9E76274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If this is true (very likely true for large models)</a:t>
            </a:r>
          </a:p>
          <a:p>
            <a:pPr lvl="1"/>
            <a:r>
              <a:rPr lang="en-US" dirty="0"/>
              <a:t>Knowledge encoded in first layers can be </a:t>
            </a:r>
            <a:r>
              <a:rPr lang="en-US" b="1" dirty="0"/>
              <a:t>re-used</a:t>
            </a:r>
          </a:p>
          <a:p>
            <a:pPr lvl="1"/>
            <a:r>
              <a:rPr lang="en-US" dirty="0"/>
              <a:t>No need to re-learn from scratch features for lines or edges</a:t>
            </a:r>
          </a:p>
          <a:p>
            <a:pPr lvl="1"/>
            <a:r>
              <a:rPr lang="en-US" dirty="0"/>
              <a:t>What should be re-learned are mid-to-high-level features</a:t>
            </a:r>
          </a:p>
          <a:p>
            <a:pPr lvl="1"/>
            <a:r>
              <a:rPr lang="en-US" dirty="0"/>
              <a:t>Or maybe only the </a:t>
            </a:r>
            <a:r>
              <a:rPr lang="en-US" b="1" dirty="0"/>
              <a:t>final part</a:t>
            </a:r>
            <a:r>
              <a:rPr lang="en-US" dirty="0"/>
              <a:t>! (linear + activations)</a:t>
            </a:r>
          </a:p>
          <a:p>
            <a:pPr lvl="1"/>
            <a:endParaRPr lang="en-US" dirty="0"/>
          </a:p>
          <a:p>
            <a:r>
              <a:rPr lang="en-US" dirty="0"/>
              <a:t>First seeds of </a:t>
            </a:r>
            <a:r>
              <a:rPr lang="en-US" i="1" dirty="0"/>
              <a:t>transfer learning</a:t>
            </a:r>
          </a:p>
          <a:p>
            <a:pPr lvl="1"/>
            <a:r>
              <a:rPr lang="en-US" dirty="0"/>
              <a:t>Transfer learning? Fine-tuning? </a:t>
            </a:r>
            <a:r>
              <a:rPr lang="en-US" dirty="0" err="1"/>
              <a:t>LoRA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Very similar concepts</a:t>
            </a:r>
          </a:p>
        </p:txBody>
      </p:sp>
    </p:spTree>
    <p:extLst>
      <p:ext uri="{BB962C8B-B14F-4D97-AF65-F5344CB8AC3E}">
        <p14:creationId xmlns:p14="http://schemas.microsoft.com/office/powerpoint/2010/main" val="1037242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63C481-5486-4740-B19D-62E12C751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transfer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36B9AE-FB2D-4BEA-B81B-50AC5B8B43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the fact that weights in </a:t>
            </a:r>
            <a:br>
              <a:rPr lang="en-US" dirty="0"/>
            </a:br>
            <a:r>
              <a:rPr lang="en-US" dirty="0"/>
              <a:t>modules capture features</a:t>
            </a:r>
          </a:p>
          <a:p>
            <a:r>
              <a:rPr lang="en-US" dirty="0"/>
              <a:t>“Style” is a feature</a:t>
            </a:r>
          </a:p>
          <a:p>
            <a:r>
              <a:rPr lang="en-US" dirty="0"/>
              <a:t>Apply style to content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D5CC5B2-4F1C-4B41-A18A-3C0C4B50A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056" y="1321641"/>
            <a:ext cx="4792744" cy="536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11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9D14D2-58BE-4719-9F78-0BBACA49F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transfer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4CBB53-6A3E-44DA-A265-5A31B57F81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65E3430-46DC-4C08-B657-2E1BCF8F8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9" y="28281"/>
            <a:ext cx="121102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11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6D7B50-8FD2-402E-AD11-1736D4805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CNNs for non-images?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BCE95D-3832-484D-BF53-525C3C3853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Can you imagine to use the feature construction ability of CNNs to applications that are </a:t>
            </a:r>
            <a:r>
              <a:rPr lang="en-US" i="1" dirty="0"/>
              <a:t>not </a:t>
            </a:r>
            <a:r>
              <a:rPr lang="en-US" dirty="0"/>
              <a:t>related to vision?</a:t>
            </a:r>
          </a:p>
        </p:txBody>
      </p:sp>
    </p:spTree>
    <p:extLst>
      <p:ext uri="{BB962C8B-B14F-4D97-AF65-F5344CB8AC3E}">
        <p14:creationId xmlns:p14="http://schemas.microsoft.com/office/powerpoint/2010/main" val="4089647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DD926E-FAC8-4AD3-9A9E-265980DA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CNNs for time series analysis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341B50-8ADE-4F13-85BD-C1FE2833C2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CNNs perform </a:t>
            </a:r>
            <a:r>
              <a:rPr lang="en-US" b="1" dirty="0"/>
              <a:t>automatic feature construction</a:t>
            </a:r>
          </a:p>
          <a:p>
            <a:r>
              <a:rPr lang="en-US" dirty="0"/>
              <a:t>There are alternatives, using expert-designed features</a:t>
            </a:r>
          </a:p>
          <a:p>
            <a:r>
              <a:rPr lang="en-US" dirty="0"/>
              <a:t>For example, python library </a:t>
            </a:r>
            <a:r>
              <a:rPr lang="en-US" b="1" dirty="0" err="1"/>
              <a:t>tsfresh</a:t>
            </a:r>
            <a:endParaRPr lang="en-US" b="1" dirty="0"/>
          </a:p>
          <a:p>
            <a:pPr lvl="1"/>
            <a:r>
              <a:rPr lang="en-US" dirty="0"/>
              <a:t>Transform the dynamic problem into a series of static features</a:t>
            </a:r>
          </a:p>
          <a:p>
            <a:pPr lvl="1"/>
            <a:r>
              <a:rPr lang="en-US" dirty="0"/>
              <a:t>This is </a:t>
            </a:r>
            <a:r>
              <a:rPr lang="en-US" i="1" dirty="0"/>
              <a:t>tabular data</a:t>
            </a:r>
            <a:r>
              <a:rPr lang="en-US" dirty="0"/>
              <a:t>! Apply classic ML algorithms</a:t>
            </a:r>
          </a:p>
          <a:p>
            <a:pPr lvl="1"/>
            <a:r>
              <a:rPr lang="en-US" dirty="0"/>
              <a:t>(IMHO) Decent for classification, not so much for forecasting</a:t>
            </a:r>
          </a:p>
        </p:txBody>
      </p:sp>
    </p:spTree>
    <p:extLst>
      <p:ext uri="{BB962C8B-B14F-4D97-AF65-F5344CB8AC3E}">
        <p14:creationId xmlns:p14="http://schemas.microsoft.com/office/powerpoint/2010/main" val="1691799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Convolution</a:t>
            </a:r>
          </a:p>
          <a:p>
            <a:r>
              <a:rPr lang="it-IT" dirty="0"/>
              <a:t>Max pooling</a:t>
            </a:r>
          </a:p>
          <a:p>
            <a:r>
              <a:rPr lang="it-IT" dirty="0"/>
              <a:t>Architecture</a:t>
            </a:r>
          </a:p>
          <a:p>
            <a:r>
              <a:rPr lang="it-IT" dirty="0"/>
              <a:t>Applications</a:t>
            </a:r>
          </a:p>
          <a:p>
            <a:r>
              <a:rPr lang="it-IT" dirty="0"/>
              <a:t>Success stories</a:t>
            </a:r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01C25D-E2AC-434A-898B-2D24C862C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9638B2-A8B9-4A1A-AFE7-066B072DF5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general, every data where adjacency has </a:t>
            </a:r>
            <a:r>
              <a:rPr lang="en-US" b="1" dirty="0"/>
              <a:t>meaning</a:t>
            </a:r>
          </a:p>
          <a:p>
            <a:pPr lvl="1"/>
            <a:r>
              <a:rPr lang="en-US" dirty="0"/>
              <a:t>DNA/RNA, for example</a:t>
            </a:r>
          </a:p>
          <a:p>
            <a:pPr lvl="1"/>
            <a:r>
              <a:rPr lang="en-US" dirty="0"/>
              <a:t>Signals coming from spectrometry</a:t>
            </a:r>
          </a:p>
          <a:p>
            <a:pPr lvl="1"/>
            <a:r>
              <a:rPr lang="en-US" dirty="0"/>
              <a:t>Voxels from 3D scans</a:t>
            </a:r>
          </a:p>
          <a:p>
            <a:pPr lvl="1"/>
            <a:r>
              <a:rPr lang="en-US" dirty="0"/>
              <a:t>Adjacent nodes in a graph (Convolutional Graph Neural Networks)</a:t>
            </a:r>
          </a:p>
          <a:p>
            <a:endParaRPr lang="en-US" dirty="0"/>
          </a:p>
          <a:p>
            <a:r>
              <a:rPr lang="en-US" dirty="0"/>
              <a:t>The only big difference is the </a:t>
            </a:r>
            <a:r>
              <a:rPr lang="en-US" b="1" dirty="0"/>
              <a:t>shape</a:t>
            </a:r>
            <a:r>
              <a:rPr lang="en-US" dirty="0"/>
              <a:t> of convolutional filters</a:t>
            </a:r>
          </a:p>
        </p:txBody>
      </p:sp>
    </p:spTree>
    <p:extLst>
      <p:ext uri="{BB962C8B-B14F-4D97-AF65-F5344CB8AC3E}">
        <p14:creationId xmlns:p14="http://schemas.microsoft.com/office/powerpoint/2010/main" val="3203065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</a:p>
          <a:p>
            <a:r>
              <a:rPr lang="en-US" sz="1400" dirty="0"/>
              <a:t>Images and videos: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DFFC2D-A966-4F78-A7BB-5AF9228C4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01A847-4269-4E24-AC99-840982808D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Originally from the domain of </a:t>
            </a:r>
            <a:r>
              <a:rPr lang="en-US" b="1" dirty="0"/>
              <a:t>computer vision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C7BD681-E6F4-4CB4-ABCA-1F85C52DD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418" y="1998019"/>
            <a:ext cx="6821470" cy="420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17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CBD904-02F9-4850-B4CB-56A98DE97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D41FF9-4915-40C2-AFFD-1CDFA6009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Before Deep Learning, considerations from computer vision</a:t>
            </a:r>
          </a:p>
          <a:p>
            <a:pPr lvl="1"/>
            <a:r>
              <a:rPr lang="en-US" dirty="0"/>
              <a:t>Considering an image as a grid of pixels is missing </a:t>
            </a:r>
            <a:r>
              <a:rPr lang="en-US" b="1" dirty="0"/>
              <a:t>semantics</a:t>
            </a:r>
          </a:p>
          <a:p>
            <a:pPr lvl="1"/>
            <a:r>
              <a:rPr lang="en-US" dirty="0"/>
              <a:t>If a pixel is considered a feature, it’s not informative</a:t>
            </a:r>
          </a:p>
          <a:p>
            <a:pPr lvl="1"/>
            <a:r>
              <a:rPr lang="en-US" dirty="0"/>
              <a:t>Too tied to its absolute position, </a:t>
            </a:r>
            <a:r>
              <a:rPr lang="en-US" b="1" dirty="0"/>
              <a:t>relative position</a:t>
            </a:r>
            <a:r>
              <a:rPr lang="en-US" dirty="0"/>
              <a:t> matters more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C863295-4129-47C3-80F6-181000A7E9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5"/>
          <a:stretch/>
        </p:blipFill>
        <p:spPr>
          <a:xfrm>
            <a:off x="2582944" y="3507334"/>
            <a:ext cx="8845483" cy="255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CCE9600-A82B-462F-AD5C-1D1CD279C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018" y="3283100"/>
            <a:ext cx="4396721" cy="320977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2275A00-FAE4-45E2-B969-5974CDA77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DACE9B-5858-4079-8D5C-3AF5A7B14B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Convolutional filters</a:t>
            </a:r>
          </a:p>
          <a:p>
            <a:pPr lvl="1"/>
            <a:r>
              <a:rPr lang="en-US" dirty="0"/>
              <a:t>Small set of weights that are applied to the whole input image</a:t>
            </a:r>
          </a:p>
          <a:p>
            <a:pPr lvl="1"/>
            <a:r>
              <a:rPr lang="en-US" dirty="0"/>
              <a:t>“Sliding window”, same operation on different groups of pixels</a:t>
            </a:r>
          </a:p>
          <a:p>
            <a:pPr lvl="1"/>
            <a:r>
              <a:rPr lang="en-US" dirty="0"/>
              <a:t>Output: a tensor more or less of the same size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BF354955-835A-41C3-BEC6-6FD23E84C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273477"/>
              </p:ext>
            </p:extLst>
          </p:nvPr>
        </p:nvGraphicFramePr>
        <p:xfrm>
          <a:off x="3731967" y="3827253"/>
          <a:ext cx="1229676" cy="13716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28941">
                  <a:extLst>
                    <a:ext uri="{9D8B030D-6E8A-4147-A177-3AD203B41FA5}">
                      <a16:colId xmlns:a16="http://schemas.microsoft.com/office/drawing/2014/main" val="3058201430"/>
                    </a:ext>
                  </a:extLst>
                </a:gridCol>
                <a:gridCol w="428941">
                  <a:extLst>
                    <a:ext uri="{9D8B030D-6E8A-4147-A177-3AD203B41FA5}">
                      <a16:colId xmlns:a16="http://schemas.microsoft.com/office/drawing/2014/main" val="3591042072"/>
                    </a:ext>
                  </a:extLst>
                </a:gridCol>
                <a:gridCol w="371794">
                  <a:extLst>
                    <a:ext uri="{9D8B030D-6E8A-4147-A177-3AD203B41FA5}">
                      <a16:colId xmlns:a16="http://schemas.microsoft.com/office/drawing/2014/main" val="2135636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97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53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051733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DF7F9F3A-D57F-45CB-AE49-49E7E1747AFC}"/>
              </a:ext>
            </a:extLst>
          </p:cNvPr>
          <p:cNvSpPr txBox="1"/>
          <p:nvPr/>
        </p:nvSpPr>
        <p:spPr>
          <a:xfrm>
            <a:off x="3396793" y="5260015"/>
            <a:ext cx="203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Convolutional filter</a:t>
            </a:r>
          </a:p>
        </p:txBody>
      </p:sp>
    </p:spTree>
    <p:extLst>
      <p:ext uri="{BB962C8B-B14F-4D97-AF65-F5344CB8AC3E}">
        <p14:creationId xmlns:p14="http://schemas.microsoft.com/office/powerpoint/2010/main" val="4058459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7DCBEF-003E-4C35-9462-F0CE635D6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6305F70-9D82-4D68-8CE9-F879CBDEFE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Convolutional filters</a:t>
            </a:r>
          </a:p>
          <a:p>
            <a:pPr lvl="1"/>
            <a:r>
              <a:rPr lang="en-US" dirty="0"/>
              <a:t>Learn patterns freely by adjusting weights</a:t>
            </a:r>
          </a:p>
          <a:p>
            <a:pPr lvl="1"/>
            <a:r>
              <a:rPr lang="en-US" dirty="0"/>
              <a:t>The patterns can appear </a:t>
            </a:r>
            <a:r>
              <a:rPr lang="en-US" b="1" dirty="0"/>
              <a:t>everywhere</a:t>
            </a:r>
            <a:r>
              <a:rPr lang="en-US" dirty="0"/>
              <a:t> in the image</a:t>
            </a:r>
          </a:p>
          <a:p>
            <a:pPr lvl="1"/>
            <a:r>
              <a:rPr lang="en-US" dirty="0"/>
              <a:t>Convolutional operation can be applied in </a:t>
            </a:r>
            <a:r>
              <a:rPr lang="en-US" b="1" dirty="0"/>
              <a:t>parallel</a:t>
            </a:r>
          </a:p>
          <a:p>
            <a:endParaRPr lang="en-US" b="1" dirty="0"/>
          </a:p>
          <a:p>
            <a:r>
              <a:rPr lang="en-US" dirty="0"/>
              <a:t>Still, it is not completely free: hyperparameters!</a:t>
            </a:r>
          </a:p>
          <a:p>
            <a:pPr lvl="1"/>
            <a:r>
              <a:rPr lang="en-US" dirty="0"/>
              <a:t>Size of the convolutional window (sometimes called </a:t>
            </a:r>
            <a:r>
              <a:rPr lang="en-US" b="1" dirty="0"/>
              <a:t>kernel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Stride</a:t>
            </a:r>
            <a:r>
              <a:rPr lang="en-US" dirty="0"/>
              <a:t>, how often to apply the window)</a:t>
            </a:r>
          </a:p>
          <a:p>
            <a:pPr lvl="1"/>
            <a:r>
              <a:rPr lang="en-US" b="1" dirty="0"/>
              <a:t>Padding</a:t>
            </a:r>
            <a:r>
              <a:rPr lang="en-US" dirty="0"/>
              <a:t>, apply window even in the corners</a:t>
            </a:r>
          </a:p>
        </p:txBody>
      </p:sp>
    </p:spTree>
    <p:extLst>
      <p:ext uri="{BB962C8B-B14F-4D97-AF65-F5344CB8AC3E}">
        <p14:creationId xmlns:p14="http://schemas.microsoft.com/office/powerpoint/2010/main" val="2085220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7FF886-61D3-486A-96F8-7B656F548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C15EE3-5D97-4C6B-93CA-6F7548DCF7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An Introduction to different Types of Convolutions in Deep Learning | by  Paul-Louis Pröve | Towards Data Science">
            <a:extLst>
              <a:ext uri="{FF2B5EF4-FFF2-40B4-BE49-F238E27FC236}">
                <a16:creationId xmlns:a16="http://schemas.microsoft.com/office/drawing/2014/main" id="{54AC5589-8286-49A6-8BE2-E78E5A69F7D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425" y="1622903"/>
            <a:ext cx="3762375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“padding” in Convolutional Neural Network?">
            <a:extLst>
              <a:ext uri="{FF2B5EF4-FFF2-40B4-BE49-F238E27FC236}">
                <a16:creationId xmlns:a16="http://schemas.microsoft.com/office/drawing/2014/main" id="{1AD1EFA5-4D2D-40FF-AB01-CCB17132C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88" y="2364736"/>
            <a:ext cx="6167294" cy="319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102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C68F15-0569-4E09-BA4D-205E4170A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(</a:t>
            </a:r>
            <a:r>
              <a:rPr lang="en-US" dirty="0" err="1"/>
              <a:t>Downsampling</a:t>
            </a:r>
            <a:r>
              <a:rPr lang="en-US" dirty="0"/>
              <a:t>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A3C489-9E13-43D7-B718-18322D7A23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After sending result of the convolution through </a:t>
            </a:r>
            <a:r>
              <a:rPr lang="en-US" b="1" dirty="0"/>
              <a:t>activation</a:t>
            </a:r>
          </a:p>
          <a:p>
            <a:pPr lvl="1"/>
            <a:r>
              <a:rPr lang="en-US" dirty="0"/>
              <a:t>Pick the highest resulting value in a small grid applied to image</a:t>
            </a:r>
          </a:p>
          <a:p>
            <a:pPr lvl="1"/>
            <a:r>
              <a:rPr lang="en-US" dirty="0"/>
              <a:t>Idea: only pick the most important features created by filters</a:t>
            </a:r>
          </a:p>
        </p:txBody>
      </p:sp>
      <p:pic>
        <p:nvPicPr>
          <p:cNvPr id="2050" name="Picture 2" descr="Max Pooling Explained | Papers With Code">
            <a:extLst>
              <a:ext uri="{FF2B5EF4-FFF2-40B4-BE49-F238E27FC236}">
                <a16:creationId xmlns:a16="http://schemas.microsoft.com/office/drawing/2014/main" id="{0F405166-435F-49C5-918D-9429BD80D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63" y="3300763"/>
            <a:ext cx="5293837" cy="220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ooling In Convolutional Neural Networks">
            <a:extLst>
              <a:ext uri="{FF2B5EF4-FFF2-40B4-BE49-F238E27FC236}">
                <a16:creationId xmlns:a16="http://schemas.microsoft.com/office/drawing/2014/main" id="{49878F9E-CA40-48E7-A8CC-304EB30EB7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0" r="8058"/>
          <a:stretch/>
        </p:blipFill>
        <p:spPr bwMode="auto">
          <a:xfrm>
            <a:off x="6488585" y="3300763"/>
            <a:ext cx="5398615" cy="214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700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C68F15-0569-4E09-BA4D-205E4170A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(</a:t>
            </a:r>
            <a:r>
              <a:rPr lang="en-US" dirty="0" err="1"/>
              <a:t>Downsampling</a:t>
            </a:r>
            <a:r>
              <a:rPr lang="en-US" dirty="0"/>
              <a:t>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A3C489-9E13-43D7-B718-18322D7A23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Different possible choices of pooling</a:t>
            </a:r>
          </a:p>
          <a:p>
            <a:pPr lvl="1"/>
            <a:r>
              <a:rPr lang="en-US" dirty="0"/>
              <a:t>Get the highest value in window (</a:t>
            </a:r>
            <a:r>
              <a:rPr lang="en-US" dirty="0" err="1"/>
              <a:t>MaxPool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Average over values in window (</a:t>
            </a:r>
            <a:r>
              <a:rPr lang="en-US" dirty="0" err="1"/>
              <a:t>AvgPool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936186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669</Words>
  <Application>Microsoft Office PowerPoint</Application>
  <PresentationFormat>Grand écran</PresentationFormat>
  <Paragraphs>106</Paragraphs>
  <Slides>21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Raleway</vt:lpstr>
      <vt:lpstr>Thème Office</vt:lpstr>
      <vt:lpstr>Convolutional Neural Networks</vt:lpstr>
      <vt:lpstr>Outline</vt:lpstr>
      <vt:lpstr>Convolution</vt:lpstr>
      <vt:lpstr>Convolution</vt:lpstr>
      <vt:lpstr>Convolution</vt:lpstr>
      <vt:lpstr>Convolution</vt:lpstr>
      <vt:lpstr>Padding</vt:lpstr>
      <vt:lpstr>Pooling (Downsampling)</vt:lpstr>
      <vt:lpstr>Pooling (Downsampling)</vt:lpstr>
      <vt:lpstr>Architecture</vt:lpstr>
      <vt:lpstr>CNNs for image classification</vt:lpstr>
      <vt:lpstr>CNNs for image segmentation</vt:lpstr>
      <vt:lpstr>Looking inside a CNN</vt:lpstr>
      <vt:lpstr>Features constructed by the CNN</vt:lpstr>
      <vt:lpstr>Features constructed by the CNN</vt:lpstr>
      <vt:lpstr>Style transfer</vt:lpstr>
      <vt:lpstr>Style transfer</vt:lpstr>
      <vt:lpstr>CNNs for non-images?</vt:lpstr>
      <vt:lpstr>CNNs for time series analysis</vt:lpstr>
      <vt:lpstr>Structured data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87</cp:revision>
  <dcterms:created xsi:type="dcterms:W3CDTF">2020-06-05T13:14:31Z</dcterms:created>
  <dcterms:modified xsi:type="dcterms:W3CDTF">2024-04-09T21:57:28Z</dcterms:modified>
</cp:coreProperties>
</file>