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73" r:id="rId5"/>
    <p:sldId id="281" r:id="rId6"/>
    <p:sldId id="284" r:id="rId7"/>
    <p:sldId id="260" r:id="rId8"/>
    <p:sldId id="261" r:id="rId9"/>
    <p:sldId id="262" r:id="rId10"/>
    <p:sldId id="263" r:id="rId11"/>
    <p:sldId id="268" r:id="rId12"/>
    <p:sldId id="264" r:id="rId13"/>
    <p:sldId id="267" r:id="rId14"/>
    <p:sldId id="265" r:id="rId15"/>
    <p:sldId id="266" r:id="rId16"/>
    <p:sldId id="269" r:id="rId17"/>
    <p:sldId id="285" r:id="rId18"/>
    <p:sldId id="270" r:id="rId19"/>
    <p:sldId id="283" r:id="rId20"/>
    <p:sldId id="282" r:id="rId21"/>
    <p:sldId id="286" r:id="rId22"/>
    <p:sldId id="275" r:id="rId23"/>
    <p:sldId id="272" r:id="rId24"/>
    <p:sldId id="271" r:id="rId25"/>
    <p:sldId id="274" r:id="rId26"/>
    <p:sldId id="277" r:id="rId27"/>
    <p:sldId id="278" r:id="rId28"/>
    <p:sldId id="279" r:id="rId29"/>
    <p:sldId id="280" r:id="rId30"/>
    <p:sldId id="276"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8967-1584-49FE-8FA4-B9793DEB31AA}" type="datetimeFigureOut">
              <a:rPr lang="en-US" smtClean="0"/>
              <a:t>7/5/2023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CDC94-00AE-4940-AE94-0065ADD8401E}" type="slidenum">
              <a:rPr lang="en-US" smtClean="0"/>
              <a:t>‹N°›</a:t>
            </a:fld>
            <a:endParaRPr lang="en-US"/>
          </a:p>
        </p:txBody>
      </p:sp>
    </p:spTree>
    <p:extLst>
      <p:ext uri="{BB962C8B-B14F-4D97-AF65-F5344CB8AC3E}">
        <p14:creationId xmlns:p14="http://schemas.microsoft.com/office/powerpoint/2010/main" val="9236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I am NOT an expert of ALL methods that I am going to present.</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7</a:t>
            </a:fld>
            <a:endParaRPr lang="en-US"/>
          </a:p>
        </p:txBody>
      </p:sp>
    </p:spTree>
    <p:extLst>
      <p:ext uri="{BB962C8B-B14F-4D97-AF65-F5344CB8AC3E}">
        <p14:creationId xmlns:p14="http://schemas.microsoft.com/office/powerpoint/2010/main" val="146789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is one possible exception</a:t>
            </a:r>
            <a:r>
              <a:rPr lang="en-US"/>
              <a:t>, ontologies</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28</a:t>
            </a:fld>
            <a:endParaRPr lang="en-US"/>
          </a:p>
        </p:txBody>
      </p:sp>
    </p:spTree>
    <p:extLst>
      <p:ext uri="{BB962C8B-B14F-4D97-AF65-F5344CB8AC3E}">
        <p14:creationId xmlns:p14="http://schemas.microsoft.com/office/powerpoint/2010/main" val="205195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en-US" sz="1000" dirty="0">
                <a:solidFill>
                  <a:srgbClr val="275662"/>
                </a:solidFill>
                <a:latin typeface="+mn-lt"/>
              </a:rPr>
              <a:t>Optimization algorithms for Artificial Intelligence: Introduction</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algorithms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br>
              <a:rPr lang="fr-FR" i="1" dirty="0"/>
            </a:br>
            <a:r>
              <a:rPr lang="fr-FR" i="1" dirty="0"/>
              <a:t>Institut des Systèmes Complexes, Paris-Ile-de-France</a:t>
            </a:r>
          </a:p>
        </p:txBody>
      </p:sp>
      <p:pic>
        <p:nvPicPr>
          <p:cNvPr id="6" name="Picture 2">
            <a:extLst>
              <a:ext uri="{FF2B5EF4-FFF2-40B4-BE49-F238E27FC236}">
                <a16:creationId xmlns:a16="http://schemas.microsoft.com/office/drawing/2014/main" id="{2031D9A1-6D3C-45B3-8263-8AC93C95408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F95A0A41-C781-4B3D-B43D-3A2410568152}"/>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529579"/>
            <a:ext cx="1791092" cy="763572"/>
          </a:xfrm>
          <a:prstGeom prst="wedgeRectCallout">
            <a:avLst>
              <a:gd name="adj1" fmla="val -110307"/>
              <a:gd name="adj2" fmla="val 30401"/>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194167"/>
            <a:ext cx="2048758" cy="763572"/>
          </a:xfrm>
          <a:prstGeom prst="wedgeRectCallout">
            <a:avLst>
              <a:gd name="adj1" fmla="val 99435"/>
              <a:gd name="adj2" fmla="val -15277"/>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
        <p:nvSpPr>
          <p:cNvPr id="7" name="Bulle narrative : rectangle 6">
            <a:extLst>
              <a:ext uri="{FF2B5EF4-FFF2-40B4-BE49-F238E27FC236}">
                <a16:creationId xmlns:a16="http://schemas.microsoft.com/office/drawing/2014/main" id="{3EE912F6-B404-497A-A6B7-A9EBD46D9736}"/>
              </a:ext>
            </a:extLst>
          </p:cNvPr>
          <p:cNvSpPr/>
          <p:nvPr/>
        </p:nvSpPr>
        <p:spPr>
          <a:xfrm>
            <a:off x="9846691" y="5649029"/>
            <a:ext cx="1791092" cy="763572"/>
          </a:xfrm>
          <a:prstGeom prst="wedgeRectCallout">
            <a:avLst>
              <a:gd name="adj1" fmla="val -107149"/>
              <a:gd name="adj2" fmla="val -31327"/>
            </a:avLst>
          </a:prstGeom>
          <a:solidFill>
            <a:schemeClr val="accent6">
              <a:lumMod val="20000"/>
              <a:lumOff val="80000"/>
            </a:schemeClr>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chemeClr val="tx1"/>
                </a:solidFill>
              </a:rPr>
              <a:t>LOSS FUNCTION</a:t>
            </a:r>
            <a:endParaRPr lang="en-US" dirty="0">
              <a:solidFill>
                <a:schemeClr val="tx1"/>
              </a:solidFill>
            </a:endParaRPr>
          </a:p>
        </p:txBody>
      </p:sp>
    </p:spTree>
    <p:extLst>
      <p:ext uri="{BB962C8B-B14F-4D97-AF65-F5344CB8AC3E}">
        <p14:creationId xmlns:p14="http://schemas.microsoft.com/office/powerpoint/2010/main" val="84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normAutofit/>
              </a:bodyPr>
              <a:lstStyle/>
              <a:p>
                <a:r>
                  <a:rPr lang="it-IT" dirty="0"/>
                  <a:t>Objective function</a:t>
                </a:r>
              </a:p>
              <a:p>
                <a:pPr lvl="1"/>
                <a:r>
                  <a:rPr lang="it-IT" dirty="0"/>
                  <a:t>Measure of goodness of a candidate solution</a:t>
                </a:r>
              </a:p>
              <a:p>
                <a:pPr lvl="1"/>
                <a:r>
                  <a:rPr lang="it-IT" dirty="0"/>
                  <a:t>Quantitative, not qualitative (unless we can somehow sort it)</a:t>
                </a:r>
              </a:p>
              <a:p>
                <a:pPr lvl="1"/>
                <a:r>
                  <a:rPr lang="it-IT" dirty="0"/>
                  <a:t>Good candidate solutions are usually close to other good solutions</a:t>
                </a:r>
              </a:p>
              <a:p>
                <a:pPr lvl="1"/>
                <a:r>
                  <a:rPr lang="it-IT" dirty="0"/>
                  <a:t>If you pick the wrong objective function, you are screwed</a:t>
                </a:r>
              </a:p>
              <a:p>
                <a:r>
                  <a:rPr lang="it-IT" dirty="0"/>
                  <a:t>Candidate solutions</a:t>
                </a:r>
              </a:p>
              <a:p>
                <a:pPr lvl="1"/>
                <a:r>
                  <a:rPr lang="it-IT" dirty="0"/>
                  <a:t>Possible inputs of the objective function</a:t>
                </a:r>
              </a:p>
              <a:p>
                <a:pPr lvl="1"/>
                <a:r>
                  <a:rPr lang="it-IT" dirty="0"/>
                  <a:t>High-level representation that includes all possible solutions</a:t>
                </a:r>
              </a:p>
              <a:p>
                <a:pPr lvl="1"/>
                <a:r>
                  <a:rPr lang="it-IT" dirty="0"/>
                  <a:t>Example: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with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[0,1]∩</m:t>
                    </m:r>
                    <m:r>
                      <a:rPr lang="it-IT" b="0" i="1" smtClean="0">
                        <a:latin typeface="Cambria Math" panose="02040503050406030204" pitchFamily="18" charset="0"/>
                        <a:ea typeface="Cambria Math" panose="02040503050406030204" pitchFamily="18" charset="0"/>
                      </a:rPr>
                      <m:t>ℝ</m:t>
                    </m:r>
                  </m:oMath>
                </a14:m>
                <a:endParaRPr lang="it-IT" dirty="0"/>
              </a:p>
            </p:txBody>
          </p:sp>
        </mc:Choice>
        <mc:Fallback xmlns="">
          <p:sp>
            <p:nvSpPr>
              <p:cNvPr id="3" name="Espace réservé du texte 2">
                <a:extLst>
                  <a:ext uri="{FF2B5EF4-FFF2-40B4-BE49-F238E27FC236}">
                    <a16:creationId xmlns:a16="http://schemas.microsoft.com/office/drawing/2014/main" id="{5067E361-E602-45DA-BEE8-E06A55F756B2}"/>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464"/>
                </a:stretch>
              </a:blipFill>
            </p:spPr>
            <p:txBody>
              <a:bodyPr/>
              <a:lstStyle/>
              <a:p>
                <a:r>
                  <a:rPr lang="en-US">
                    <a:noFill/>
                  </a:rPr>
                  <a:t> </a:t>
                </a:r>
              </a:p>
            </p:txBody>
          </p:sp>
        </mc:Fallback>
      </mc:AlternateContent>
    </p:spTree>
    <p:extLst>
      <p:ext uri="{BB962C8B-B14F-4D97-AF65-F5344CB8AC3E}">
        <p14:creationId xmlns:p14="http://schemas.microsoft.com/office/powerpoint/2010/main" val="96000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Decision trees (!)</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536355"/>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(variables 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1" t="26625" r="66310" b="23968"/>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extLst>
              <p:ext uri="{D42A27DB-BD31-4B8C-83A1-F6EECF244321}">
                <p14:modId xmlns:p14="http://schemas.microsoft.com/office/powerpoint/2010/main" val="2293917946"/>
              </p:ext>
            </p:extLst>
          </p:nvPr>
        </p:nvGraphicFramePr>
        <p:xfrm>
          <a:off x="7971603" y="2919535"/>
          <a:ext cx="1379787" cy="2225040"/>
        </p:xfrm>
        <a:graphic>
          <a:graphicData uri="http://schemas.openxmlformats.org/drawingml/2006/table">
            <a:tbl>
              <a:tblPr firstRow="1" bandRow="1">
                <a:tableStyleId>{073A0DAA-6AF3-43AB-8588-CEC1D06C72B9}</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122320025"/>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84775"/>
          </a:xfrm>
          <a:prstGeom prst="rect">
            <a:avLst/>
          </a:prstGeom>
          <a:noFill/>
        </p:spPr>
        <p:txBody>
          <a:bodyPr wrap="square" rtlCol="0">
            <a:spAutoFit/>
          </a:bodyPr>
          <a:lstStyle/>
          <a:p>
            <a:pPr algn="ctr"/>
            <a:r>
              <a:rPr lang="en-US" sz="32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39666"/>
            <a:ext cx="2903456" cy="584775"/>
          </a:xfrm>
          <a:prstGeom prst="rect">
            <a:avLst/>
          </a:prstGeom>
          <a:noFill/>
        </p:spPr>
        <p:txBody>
          <a:bodyPr wrap="square" rtlCol="0">
            <a:spAutoFit/>
          </a:bodyPr>
          <a:lstStyle/>
          <a:p>
            <a:pPr algn="ctr"/>
            <a:r>
              <a:rPr lang="en-US" sz="3200" dirty="0"/>
              <a:t>Samples</a:t>
            </a:r>
          </a:p>
        </p:txBody>
      </p:sp>
    </p:spTree>
    <p:extLst>
      <p:ext uri="{BB962C8B-B14F-4D97-AF65-F5344CB8AC3E}">
        <p14:creationId xmlns:p14="http://schemas.microsoft.com/office/powerpoint/2010/main" val="345508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kind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Dominant paradigm since the 90s</a:t>
            </a:r>
          </a:p>
          <a:p>
            <a:pPr lvl="1"/>
            <a:r>
              <a:rPr lang="en-US" dirty="0"/>
              <a:t>First, artificial neural networks (ANNs or NNs)</a:t>
            </a:r>
          </a:p>
          <a:p>
            <a:pPr lvl="1"/>
            <a:r>
              <a:rPr lang="en-US" dirty="0"/>
              <a:t>Then, statistical learning algorithms</a:t>
            </a:r>
          </a:p>
          <a:p>
            <a:pPr lvl="1"/>
            <a:r>
              <a:rPr lang="en-US" dirty="0"/>
              <a:t>Decision trees (and ensembles of) and polynomial models</a:t>
            </a:r>
          </a:p>
          <a:p>
            <a:r>
              <a:rPr lang="en-US" dirty="0"/>
              <a:t>Feature engineering</a:t>
            </a:r>
          </a:p>
          <a:p>
            <a:pPr lvl="1"/>
            <a:r>
              <a:rPr lang="en-US" dirty="0"/>
              <a:t>Works (still) well for </a:t>
            </a:r>
            <a:r>
              <a:rPr lang="en-US" b="1" dirty="0"/>
              <a:t>tabular data</a:t>
            </a:r>
            <a:r>
              <a:rPr lang="en-US" dirty="0"/>
              <a:t> (e.g. Excel spreadsheet)</a:t>
            </a:r>
          </a:p>
          <a:p>
            <a:pPr lvl="1"/>
            <a:r>
              <a:rPr lang="en-US" dirty="0"/>
              <a:t>Huge issues with </a:t>
            </a:r>
            <a:r>
              <a:rPr lang="en-US" b="1" dirty="0"/>
              <a:t>structured data</a:t>
            </a:r>
            <a:r>
              <a:rPr lang="en-US" dirty="0"/>
              <a:t> (e.g. images, text, sound…)</a:t>
            </a:r>
          </a:p>
          <a:p>
            <a:pPr lvl="1"/>
            <a:r>
              <a:rPr lang="en-US" dirty="0"/>
              <a:t>Hand-crafted features (not very successful)</a:t>
            </a:r>
          </a:p>
        </p:txBody>
      </p:sp>
    </p:spTree>
    <p:extLst>
      <p:ext uri="{BB962C8B-B14F-4D97-AF65-F5344CB8AC3E}">
        <p14:creationId xmlns:p14="http://schemas.microsoft.com/office/powerpoint/2010/main" val="3127305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Trade-off effectiveness/interpretability (black-box effect)</a:t>
            </a:r>
          </a:p>
          <a:p>
            <a:pPr lvl="1"/>
            <a:r>
              <a:rPr lang="en-US" dirty="0"/>
              <a:t>Good predictive models are extremely complicated</a:t>
            </a:r>
          </a:p>
          <a:p>
            <a:pPr lvl="1"/>
            <a:r>
              <a:rPr lang="en-US" dirty="0"/>
              <a:t>A single decision tree can be interpreted, 300 trees cannot</a:t>
            </a:r>
          </a:p>
          <a:p>
            <a:pPr lvl="1"/>
            <a:r>
              <a:rPr lang="en-US" dirty="0"/>
              <a:t>Same goes for polynomial models with 300 features</a:t>
            </a:r>
          </a:p>
          <a:p>
            <a:r>
              <a:rPr lang="en-US" dirty="0"/>
              <a:t>Deep learning</a:t>
            </a:r>
          </a:p>
          <a:p>
            <a:pPr lvl="1"/>
            <a:r>
              <a:rPr lang="en-US" dirty="0"/>
              <a:t>General idea is that deep ANNs can automatically infer </a:t>
            </a:r>
            <a:r>
              <a:rPr lang="en-US" i="1" dirty="0"/>
              <a:t>features</a:t>
            </a:r>
          </a:p>
          <a:p>
            <a:pPr lvl="1"/>
            <a:r>
              <a:rPr lang="en-US" dirty="0"/>
              <a:t>Convolutional NNs, Recurrent NNs, Transformers, …</a:t>
            </a:r>
          </a:p>
          <a:p>
            <a:pPr lvl="1"/>
            <a:r>
              <a:rPr lang="en-US" dirty="0"/>
              <a:t>Fantastic success stories for </a:t>
            </a:r>
            <a:r>
              <a:rPr lang="en-US" b="1" dirty="0"/>
              <a:t>structured data</a:t>
            </a:r>
            <a:r>
              <a:rPr lang="en-US" dirty="0"/>
              <a:t>!</a:t>
            </a:r>
          </a:p>
        </p:txBody>
      </p:sp>
    </p:spTree>
    <p:extLst>
      <p:ext uri="{BB962C8B-B14F-4D97-AF65-F5344CB8AC3E}">
        <p14:creationId xmlns:p14="http://schemas.microsoft.com/office/powerpoint/2010/main" val="554510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B6A1-6B5B-4608-B847-4CC61EE0D57D}"/>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ADB2DD4C-65CD-47DD-AF86-CBFD75ABACB5}"/>
              </a:ext>
            </a:extLst>
          </p:cNvPr>
          <p:cNvSpPr>
            <a:spLocks noGrp="1"/>
          </p:cNvSpPr>
          <p:nvPr>
            <p:ph type="body" sz="quarter" idx="10"/>
          </p:nvPr>
        </p:nvSpPr>
        <p:spPr/>
        <p:txBody>
          <a:bodyPr/>
          <a:lstStyle/>
          <a:p>
            <a:r>
              <a:rPr lang="en-US" dirty="0"/>
              <a:t>Similar to ML,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chess game; is trading a Queen for a Knight good? Well, it depends on the board state</a:t>
            </a:r>
          </a:p>
          <a:p>
            <a:pPr lvl="1"/>
            <a:endParaRPr lang="en-US" dirty="0"/>
          </a:p>
        </p:txBody>
      </p:sp>
    </p:spTree>
    <p:extLst>
      <p:ext uri="{BB962C8B-B14F-4D97-AF65-F5344CB8AC3E}">
        <p14:creationId xmlns:p14="http://schemas.microsoft.com/office/powerpoint/2010/main" val="1214248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5C8A-6E61-4586-AE10-B5D51600B4B0}"/>
              </a:ext>
            </a:extLst>
          </p:cNvPr>
          <p:cNvSpPr>
            <a:spLocks noGrp="1"/>
          </p:cNvSpPr>
          <p:nvPr>
            <p:ph type="title"/>
          </p:nvPr>
        </p:nvSpPr>
        <p:spPr/>
        <p:txBody>
          <a:bodyPr/>
          <a:lstStyle/>
          <a:p>
            <a:r>
              <a:rPr lang="en-US" dirty="0"/>
              <a:t>Neuro-symbolic AI (</a:t>
            </a:r>
            <a:r>
              <a:rPr lang="en-US" dirty="0" err="1"/>
              <a:t>NeSy</a:t>
            </a:r>
            <a:r>
              <a:rPr lang="en-US" dirty="0"/>
              <a:t>)</a:t>
            </a:r>
          </a:p>
        </p:txBody>
      </p:sp>
      <p:sp>
        <p:nvSpPr>
          <p:cNvPr id="3" name="Espace réservé du texte 2">
            <a:extLst>
              <a:ext uri="{FF2B5EF4-FFF2-40B4-BE49-F238E27FC236}">
                <a16:creationId xmlns:a16="http://schemas.microsoft.com/office/drawing/2014/main" id="{DD173D4B-1221-4D29-96A0-68CF7052176D}"/>
              </a:ext>
            </a:extLst>
          </p:cNvPr>
          <p:cNvSpPr>
            <a:spLocks noGrp="1"/>
          </p:cNvSpPr>
          <p:nvPr>
            <p:ph type="body" sz="quarter" idx="10"/>
          </p:nvPr>
        </p:nvSpPr>
        <p:spPr/>
        <p:txBody>
          <a:bodyPr/>
          <a:lstStyle/>
          <a:p>
            <a:r>
              <a:rPr lang="en-US" dirty="0"/>
              <a:t>Might look complex, but the general idea is intuitive</a:t>
            </a:r>
          </a:p>
          <a:p>
            <a:pPr lvl="1"/>
            <a:r>
              <a:rPr lang="en-US" dirty="0"/>
              <a:t>Use neural/ML approach to map from data to symbols</a:t>
            </a:r>
          </a:p>
          <a:p>
            <a:pPr lvl="1"/>
            <a:r>
              <a:rPr lang="en-US" dirty="0"/>
              <a:t>Use symbolic AI to reason on symbols</a:t>
            </a:r>
          </a:p>
          <a:p>
            <a:pPr lvl="1"/>
            <a:r>
              <a:rPr lang="en-US" dirty="0"/>
              <a:t>(possibly) Go back to data using another neural/ML approach</a:t>
            </a:r>
          </a:p>
          <a:p>
            <a:pPr lvl="1"/>
            <a:r>
              <a:rPr lang="en-US" dirty="0"/>
              <a:t>Effectiveness (ML) + </a:t>
            </a:r>
            <a:r>
              <a:rPr lang="en-US" dirty="0" err="1"/>
              <a:t>Explainability</a:t>
            </a:r>
            <a:r>
              <a:rPr lang="en-US" dirty="0"/>
              <a:t> (Symbolic AI)</a:t>
            </a:r>
          </a:p>
          <a:p>
            <a:pPr lvl="1"/>
            <a:r>
              <a:rPr lang="en-US" dirty="0"/>
              <a:t>However, it’s pretty hard to do, and problem-specific</a:t>
            </a:r>
          </a:p>
          <a:p>
            <a:r>
              <a:rPr lang="en-US" dirty="0"/>
              <a:t>Interestingly, some of the biggest ML successes are </a:t>
            </a:r>
            <a:r>
              <a:rPr lang="en-US" dirty="0" err="1"/>
              <a:t>NeSy</a:t>
            </a:r>
            <a:endParaRPr lang="en-US" dirty="0"/>
          </a:p>
          <a:p>
            <a:pPr lvl="1"/>
            <a:r>
              <a:rPr lang="en-US" dirty="0"/>
              <a:t>AlphaGo uses a mix of symbolic exploration an NN</a:t>
            </a:r>
          </a:p>
          <a:p>
            <a:pPr lvl="1"/>
            <a:r>
              <a:rPr lang="en-US" dirty="0" err="1"/>
              <a:t>AlphaFold</a:t>
            </a:r>
            <a:r>
              <a:rPr lang="en-US" dirty="0"/>
              <a:t> is a mix of 30 algorithms (some Symbolic, some ML)</a:t>
            </a:r>
          </a:p>
        </p:txBody>
      </p:sp>
    </p:spTree>
    <p:extLst>
      <p:ext uri="{BB962C8B-B14F-4D97-AF65-F5344CB8AC3E}">
        <p14:creationId xmlns:p14="http://schemas.microsoft.com/office/powerpoint/2010/main" val="3820875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7CEDE-7FA4-4ED4-93BB-5C912FFFA40A}"/>
              </a:ext>
            </a:extLst>
          </p:cNvPr>
          <p:cNvSpPr>
            <a:spLocks noGrp="1"/>
          </p:cNvSpPr>
          <p:nvPr>
            <p:ph type="title"/>
          </p:nvPr>
        </p:nvSpPr>
        <p:spPr/>
        <p:txBody>
          <a:bodyPr/>
          <a:lstStyle/>
          <a:p>
            <a:r>
              <a:rPr lang="en-US" dirty="0"/>
              <a:t>Artificial General Intelligence</a:t>
            </a:r>
          </a:p>
        </p:txBody>
      </p:sp>
      <p:sp>
        <p:nvSpPr>
          <p:cNvPr id="3" name="Espace réservé du texte 2">
            <a:extLst>
              <a:ext uri="{FF2B5EF4-FFF2-40B4-BE49-F238E27FC236}">
                <a16:creationId xmlns:a16="http://schemas.microsoft.com/office/drawing/2014/main" id="{E159C557-5AEC-4E1D-8D18-CDB966C95939}"/>
              </a:ext>
            </a:extLst>
          </p:cNvPr>
          <p:cNvSpPr>
            <a:spLocks noGrp="1"/>
          </p:cNvSpPr>
          <p:nvPr>
            <p:ph type="body" sz="quarter" idx="10"/>
          </p:nvPr>
        </p:nvSpPr>
        <p:spPr/>
        <p:txBody>
          <a:bodyPr>
            <a:normAutofit/>
          </a:bodyPr>
          <a:lstStyle/>
          <a:p>
            <a:r>
              <a:rPr lang="en-US" dirty="0"/>
              <a:t>Hypothetical artificial intelligent agent</a:t>
            </a:r>
          </a:p>
          <a:p>
            <a:pPr lvl="1"/>
            <a:r>
              <a:rPr lang="en-US" dirty="0"/>
              <a:t>“Can learn (rapidly and cheaply) to perform any task that a human or another animal could perform, with minimal amounts of errors”</a:t>
            </a:r>
          </a:p>
          <a:p>
            <a:pPr lvl="1"/>
            <a:r>
              <a:rPr lang="en-US" b="1" dirty="0"/>
              <a:t>It does not exist</a:t>
            </a:r>
            <a:r>
              <a:rPr lang="en-US" dirty="0"/>
              <a:t>, there is no clear path towards it</a:t>
            </a:r>
          </a:p>
          <a:p>
            <a:pPr lvl="1"/>
            <a:r>
              <a:rPr lang="en-US" dirty="0"/>
              <a:t>Lots of people scared by apparently quick advances of AI</a:t>
            </a:r>
          </a:p>
          <a:p>
            <a:pPr lvl="1"/>
            <a:r>
              <a:rPr lang="en-US" dirty="0"/>
              <a:t>Even some real experts (!!!)</a:t>
            </a:r>
          </a:p>
          <a:p>
            <a:r>
              <a:rPr lang="en-US" b="1" dirty="0">
                <a:solidFill>
                  <a:srgbClr val="FF0000"/>
                </a:solidFill>
              </a:rPr>
              <a:t>My opinion</a:t>
            </a:r>
          </a:p>
          <a:p>
            <a:pPr lvl="1"/>
            <a:r>
              <a:rPr lang="en-US" dirty="0">
                <a:solidFill>
                  <a:srgbClr val="FF0000"/>
                </a:solidFill>
              </a:rPr>
              <a:t>Existential risk is non-existent</a:t>
            </a:r>
          </a:p>
          <a:p>
            <a:pPr lvl="1"/>
            <a:r>
              <a:rPr lang="en-US" dirty="0">
                <a:solidFill>
                  <a:srgbClr val="FF0000"/>
                </a:solidFill>
              </a:rPr>
              <a:t>Real risks are already here, from misuse/misunderstanding</a:t>
            </a:r>
          </a:p>
        </p:txBody>
      </p:sp>
    </p:spTree>
    <p:extLst>
      <p:ext uri="{BB962C8B-B14F-4D97-AF65-F5344CB8AC3E}">
        <p14:creationId xmlns:p14="http://schemas.microsoft.com/office/powerpoint/2010/main" val="2533195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B8AB-556E-4BAF-A232-9DAA8149E817}"/>
              </a:ext>
            </a:extLst>
          </p:cNvPr>
          <p:cNvSpPr>
            <a:spLocks noGrp="1"/>
          </p:cNvSpPr>
          <p:nvPr>
            <p:ph type="title"/>
          </p:nvPr>
        </p:nvSpPr>
        <p:spPr/>
        <p:txBody>
          <a:bodyPr/>
          <a:lstStyle/>
          <a:p>
            <a:r>
              <a:rPr lang="en-US" dirty="0"/>
              <a:t>Is optimization a kind of AI?</a:t>
            </a:r>
          </a:p>
        </p:txBody>
      </p:sp>
      <p:sp>
        <p:nvSpPr>
          <p:cNvPr id="3" name="Espace réservé du texte 2">
            <a:extLst>
              <a:ext uri="{FF2B5EF4-FFF2-40B4-BE49-F238E27FC236}">
                <a16:creationId xmlns:a16="http://schemas.microsoft.com/office/drawing/2014/main" id="{CAB251DF-4F3B-449B-8038-5CBB1B85649E}"/>
              </a:ext>
            </a:extLst>
          </p:cNvPr>
          <p:cNvSpPr>
            <a:spLocks noGrp="1"/>
          </p:cNvSpPr>
          <p:nvPr>
            <p:ph type="body" sz="quarter" idx="10"/>
          </p:nvPr>
        </p:nvSpPr>
        <p:spPr/>
        <p:txBody>
          <a:bodyPr/>
          <a:lstStyle/>
          <a:p>
            <a:r>
              <a:rPr lang="en-US" dirty="0"/>
              <a:t>Debatable, some experts would say “yes”</a:t>
            </a:r>
          </a:p>
          <a:p>
            <a:r>
              <a:rPr lang="en-US" dirty="0"/>
              <a:t>My opinion: optimization is the </a:t>
            </a:r>
            <a:r>
              <a:rPr lang="en-US" b="1" dirty="0"/>
              <a:t>engine</a:t>
            </a:r>
            <a:r>
              <a:rPr lang="en-US" dirty="0"/>
              <a:t> of AI</a:t>
            </a:r>
          </a:p>
        </p:txBody>
      </p:sp>
      <p:pic>
        <p:nvPicPr>
          <p:cNvPr id="1026" name="Picture 2" descr="15 Beast Photos Of Muscle Cars With Oversized Engines">
            <a:extLst>
              <a:ext uri="{FF2B5EF4-FFF2-40B4-BE49-F238E27FC236}">
                <a16:creationId xmlns:a16="http://schemas.microsoft.com/office/drawing/2014/main" id="{D4A1D447-8214-4ECF-A252-F7A5198A8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045" y="3221113"/>
            <a:ext cx="5499755" cy="28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03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as precisely as possible</a:t>
            </a:r>
          </a:p>
          <a:p>
            <a:pPr lvl="1"/>
            <a:r>
              <a:rPr lang="en-US" dirty="0"/>
              <a:t>Correctly identify the human poses in a video</a:t>
            </a:r>
          </a:p>
          <a:p>
            <a:pPr lvl="1"/>
            <a:r>
              <a:rPr lang="en-US" dirty="0"/>
              <a:t>Make the best possible chess move, given the situation</a:t>
            </a:r>
          </a:p>
          <a:p>
            <a:pPr lvl="1"/>
            <a:r>
              <a:rPr lang="en-US" dirty="0"/>
              <a:t>Maximize your score in Super Mario</a:t>
            </a:r>
          </a:p>
          <a:p>
            <a:pPr lvl="1"/>
            <a:r>
              <a:rPr lang="en-US" dirty="0"/>
              <a:t>Generate a sequence of words that best follows the input</a:t>
            </a:r>
          </a:p>
          <a:p>
            <a:pPr lvl="1"/>
            <a:r>
              <a:rPr lang="en-US" dirty="0"/>
              <a:t>Create the painting that best corresponds to a written prompt</a:t>
            </a:r>
          </a:p>
          <a:p>
            <a:pPr lvl="1"/>
            <a:endParaRPr lang="en-US" dirty="0"/>
          </a:p>
          <a:p>
            <a:pPr lvl="1"/>
            <a:endParaRPr lang="en-US" dirty="0"/>
          </a:p>
        </p:txBody>
      </p:sp>
    </p:spTree>
    <p:extLst>
      <p:ext uri="{BB962C8B-B14F-4D97-AF65-F5344CB8AC3E}">
        <p14:creationId xmlns:p14="http://schemas.microsoft.com/office/powerpoint/2010/main" val="1571733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t>
            </a:r>
            <a:r>
              <a:rPr lang="en-US" b="1" dirty="0"/>
              <a:t>as precisely as possible</a:t>
            </a:r>
          </a:p>
          <a:p>
            <a:pPr lvl="1"/>
            <a:r>
              <a:rPr lang="en-US" b="1" dirty="0"/>
              <a:t>Correctly</a:t>
            </a:r>
            <a:r>
              <a:rPr lang="en-US" dirty="0"/>
              <a:t> identify the human poses in a video</a:t>
            </a:r>
          </a:p>
          <a:p>
            <a:pPr lvl="1"/>
            <a:r>
              <a:rPr lang="en-US" dirty="0"/>
              <a:t>Make the </a:t>
            </a:r>
            <a:r>
              <a:rPr lang="en-US" b="1" dirty="0"/>
              <a:t>best possible</a:t>
            </a:r>
            <a:r>
              <a:rPr lang="en-US" dirty="0"/>
              <a:t> chess move, given the situation</a:t>
            </a:r>
          </a:p>
          <a:p>
            <a:pPr lvl="1"/>
            <a:r>
              <a:rPr lang="en-US" b="1" dirty="0"/>
              <a:t>Maximize</a:t>
            </a:r>
            <a:r>
              <a:rPr lang="en-US" dirty="0"/>
              <a:t> your score in Super Mario</a:t>
            </a:r>
          </a:p>
          <a:p>
            <a:pPr lvl="1"/>
            <a:r>
              <a:rPr lang="en-US" dirty="0"/>
              <a:t>Generate a sequence of words that </a:t>
            </a:r>
            <a:r>
              <a:rPr lang="en-US" b="1" dirty="0"/>
              <a:t>best follows the input</a:t>
            </a:r>
          </a:p>
          <a:p>
            <a:pPr lvl="1"/>
            <a:r>
              <a:rPr lang="en-US" dirty="0"/>
              <a:t>Create the painting that </a:t>
            </a:r>
            <a:r>
              <a:rPr lang="en-US" b="1" dirty="0"/>
              <a:t>best corresponds</a:t>
            </a:r>
            <a:r>
              <a:rPr lang="en-US" dirty="0"/>
              <a:t> to a written prompt</a:t>
            </a:r>
          </a:p>
          <a:p>
            <a:pPr lvl="1"/>
            <a:endParaRPr lang="en-US" dirty="0"/>
          </a:p>
          <a:p>
            <a:pPr lvl="1"/>
            <a:endParaRPr lang="en-US" dirty="0"/>
          </a:p>
        </p:txBody>
      </p:sp>
    </p:spTree>
    <p:extLst>
      <p:ext uri="{BB962C8B-B14F-4D97-AF65-F5344CB8AC3E}">
        <p14:creationId xmlns:p14="http://schemas.microsoft.com/office/powerpoint/2010/main" val="2060198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C835-BCBB-4CDE-A4B9-CBD6867DA959}"/>
              </a:ext>
            </a:extLst>
          </p:cNvPr>
          <p:cNvSpPr>
            <a:spLocks noGrp="1"/>
          </p:cNvSpPr>
          <p:nvPr>
            <p:ph type="title"/>
          </p:nvPr>
        </p:nvSpPr>
        <p:spPr/>
        <p:txBody>
          <a:bodyPr/>
          <a:lstStyle/>
          <a:p>
            <a:r>
              <a:rPr lang="en-US" dirty="0"/>
              <a:t>Relationship between AI and optimization?</a:t>
            </a:r>
          </a:p>
        </p:txBody>
      </p:sp>
      <p:sp>
        <p:nvSpPr>
          <p:cNvPr id="3" name="Espace réservé du texte 2">
            <a:extLst>
              <a:ext uri="{FF2B5EF4-FFF2-40B4-BE49-F238E27FC236}">
                <a16:creationId xmlns:a16="http://schemas.microsoft.com/office/drawing/2014/main" id="{3586AAC0-F49F-42BD-B72C-328EDEAC1CF5}"/>
              </a:ext>
            </a:extLst>
          </p:cNvPr>
          <p:cNvSpPr>
            <a:spLocks noGrp="1"/>
          </p:cNvSpPr>
          <p:nvPr>
            <p:ph type="body" sz="quarter" idx="10"/>
          </p:nvPr>
        </p:nvSpPr>
        <p:spPr/>
        <p:txBody>
          <a:bodyPr/>
          <a:lstStyle/>
          <a:p>
            <a:r>
              <a:rPr lang="en-US" dirty="0"/>
              <a:t>AI: from many (many!!!) possible choices, pick the best</a:t>
            </a:r>
          </a:p>
          <a:p>
            <a:r>
              <a:rPr lang="en-US" dirty="0"/>
              <a:t>If you can evaluate your choices, you can optimize</a:t>
            </a:r>
          </a:p>
          <a:p>
            <a:r>
              <a:rPr lang="en-US" dirty="0"/>
              <a:t>(</a:t>
            </a:r>
            <a:r>
              <a:rPr lang="en-US" b="1" dirty="0">
                <a:solidFill>
                  <a:srgbClr val="FF0000"/>
                </a:solidFill>
              </a:rPr>
              <a:t>AFAIK</a:t>
            </a:r>
            <a:r>
              <a:rPr lang="en-US" dirty="0"/>
              <a:t>) </a:t>
            </a:r>
            <a:r>
              <a:rPr lang="en-US" b="1" dirty="0"/>
              <a:t>All AI systems</a:t>
            </a:r>
            <a:r>
              <a:rPr lang="en-US" dirty="0"/>
              <a:t> include some type of optimization</a:t>
            </a:r>
          </a:p>
        </p:txBody>
      </p:sp>
    </p:spTree>
    <p:extLst>
      <p:ext uri="{BB962C8B-B14F-4D97-AF65-F5344CB8AC3E}">
        <p14:creationId xmlns:p14="http://schemas.microsoft.com/office/powerpoint/2010/main" val="3233463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0961B-7852-4B74-861E-A46668C8336A}"/>
              </a:ext>
            </a:extLst>
          </p:cNvPr>
          <p:cNvSpPr>
            <a:spLocks noGrp="1"/>
          </p:cNvSpPr>
          <p:nvPr>
            <p:ph type="title"/>
          </p:nvPr>
        </p:nvSpPr>
        <p:spPr/>
        <p:txBody>
          <a:bodyPr/>
          <a:lstStyle/>
          <a:p>
            <a:r>
              <a:rPr lang="en-US" dirty="0"/>
              <a:t>Conclusions</a:t>
            </a:r>
          </a:p>
        </p:txBody>
      </p:sp>
      <p:sp>
        <p:nvSpPr>
          <p:cNvPr id="3" name="Espace réservé du texte 2">
            <a:extLst>
              <a:ext uri="{FF2B5EF4-FFF2-40B4-BE49-F238E27FC236}">
                <a16:creationId xmlns:a16="http://schemas.microsoft.com/office/drawing/2014/main" id="{FE61FA76-14B0-4B1C-BBD1-4381A31758EF}"/>
              </a:ext>
            </a:extLst>
          </p:cNvPr>
          <p:cNvSpPr>
            <a:spLocks noGrp="1"/>
          </p:cNvSpPr>
          <p:nvPr>
            <p:ph type="body" sz="quarter" idx="10"/>
          </p:nvPr>
        </p:nvSpPr>
        <p:spPr/>
        <p:txBody>
          <a:bodyPr/>
          <a:lstStyle/>
          <a:p>
            <a:endParaRPr lang="en-US"/>
          </a:p>
        </p:txBody>
      </p:sp>
      <p:pic>
        <p:nvPicPr>
          <p:cNvPr id="4" name="Picture 2" descr="Here to Help">
            <a:extLst>
              <a:ext uri="{FF2B5EF4-FFF2-40B4-BE49-F238E27FC236}">
                <a16:creationId xmlns:a16="http://schemas.microsoft.com/office/drawing/2014/main" id="{BD7522AB-B4CE-419E-BD64-C79F4409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4532"/>
            <a:ext cx="10490730" cy="370011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40888E2-9F15-4727-B1EC-9A30FD7B4A52}"/>
              </a:ext>
            </a:extLst>
          </p:cNvPr>
          <p:cNvSpPr txBox="1"/>
          <p:nvPr/>
        </p:nvSpPr>
        <p:spPr>
          <a:xfrm>
            <a:off x="7246070" y="5448961"/>
            <a:ext cx="4343400" cy="369332"/>
          </a:xfrm>
          <a:prstGeom prst="rect">
            <a:avLst/>
          </a:prstGeom>
          <a:noFill/>
        </p:spPr>
        <p:txBody>
          <a:bodyPr wrap="square" rtlCol="0">
            <a:spAutoFit/>
          </a:bodyPr>
          <a:lstStyle/>
          <a:p>
            <a:r>
              <a:rPr lang="en-US" dirty="0"/>
              <a:t>“XKCD” by Randall Munroe www.xkcd.com</a:t>
            </a:r>
            <a:endParaRPr lang="fr-FR" dirty="0"/>
          </a:p>
        </p:txBody>
      </p:sp>
    </p:spTree>
    <p:extLst>
      <p:ext uri="{BB962C8B-B14F-4D97-AF65-F5344CB8AC3E}">
        <p14:creationId xmlns:p14="http://schemas.microsoft.com/office/powerpoint/2010/main" val="2946408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BEAEF10-6F05-46A4-8D9E-0BFA69A33914}"/>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55A84D86-426F-472B-B50C-533D94D44711}"/>
              </a:ext>
            </a:extLst>
          </p:cNvPr>
          <p:cNvSpPr>
            <a:spLocks noGrp="1"/>
          </p:cNvSpPr>
          <p:nvPr>
            <p:ph type="subTitle" idx="1"/>
          </p:nvPr>
        </p:nvSpPr>
        <p:spPr/>
        <p:txBody>
          <a:bodyPr/>
          <a:lstStyle/>
          <a:p>
            <a:endParaRPr lang="en-US"/>
          </a:p>
        </p:txBody>
      </p:sp>
      <p:pic>
        <p:nvPicPr>
          <p:cNvPr id="6" name="Picture 2">
            <a:extLst>
              <a:ext uri="{FF2B5EF4-FFF2-40B4-BE49-F238E27FC236}">
                <a16:creationId xmlns:a16="http://schemas.microsoft.com/office/drawing/2014/main" id="{EF7D4DDC-A4EC-4258-AED5-574DF4B09A55}"/>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285FF89A-09DA-43FA-B600-707CE1F6262D}"/>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3971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b="1" dirty="0"/>
              <a:t>Overview of optimization techniques, when/how to use them</a:t>
            </a:r>
          </a:p>
          <a:p>
            <a:pPr lvl="1"/>
            <a:r>
              <a:rPr lang="it-IT" dirty="0"/>
              <a:t>How these techniques power modern Artificial Intelligence</a:t>
            </a:r>
          </a:p>
          <a:p>
            <a:pPr lvl="1"/>
            <a:r>
              <a:rPr lang="it-IT" b="1"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p:txBody>
      </p:sp>
      <p:sp>
        <p:nvSpPr>
          <p:cNvPr id="4" name="Flèche : droite 3">
            <a:extLst>
              <a:ext uri="{FF2B5EF4-FFF2-40B4-BE49-F238E27FC236}">
                <a16:creationId xmlns:a16="http://schemas.microsoft.com/office/drawing/2014/main" id="{28B78CCC-2FD7-466A-9F23-3857E21A2FB8}"/>
              </a:ext>
            </a:extLst>
          </p:cNvPr>
          <p:cNvSpPr/>
          <p:nvPr/>
        </p:nvSpPr>
        <p:spPr>
          <a:xfrm>
            <a:off x="641022" y="1932495"/>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5" name="Flèche : droite 4">
            <a:extLst>
              <a:ext uri="{FF2B5EF4-FFF2-40B4-BE49-F238E27FC236}">
                <a16:creationId xmlns:a16="http://schemas.microsoft.com/office/drawing/2014/main" id="{5161A449-136D-4FE0-88D8-B33DCC2E4CBC}"/>
              </a:ext>
            </a:extLst>
          </p:cNvPr>
          <p:cNvSpPr/>
          <p:nvPr/>
        </p:nvSpPr>
        <p:spPr>
          <a:xfrm>
            <a:off x="641022" y="2838801"/>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6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37427-1B44-4451-BE55-5FC821973CD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5C75A81A-0AC4-4149-ACAD-FA372F18D636}"/>
              </a:ext>
            </a:extLst>
          </p:cNvPr>
          <p:cNvSpPr>
            <a:spLocks noGrp="1"/>
          </p:cNvSpPr>
          <p:nvPr>
            <p:ph type="body" sz="quarter" idx="10"/>
          </p:nvPr>
        </p:nvSpPr>
        <p:spPr/>
        <p:txBody>
          <a:bodyPr/>
          <a:lstStyle/>
          <a:p>
            <a:endParaRPr lang="en-US" dirty="0"/>
          </a:p>
        </p:txBody>
      </p:sp>
      <p:graphicFrame>
        <p:nvGraphicFramePr>
          <p:cNvPr id="4" name="Tableau 4">
            <a:extLst>
              <a:ext uri="{FF2B5EF4-FFF2-40B4-BE49-F238E27FC236}">
                <a16:creationId xmlns:a16="http://schemas.microsoft.com/office/drawing/2014/main" id="{B64F8A9C-BA0E-4B09-BAFF-FEA9A42E93BD}"/>
              </a:ext>
            </a:extLst>
          </p:cNvPr>
          <p:cNvGraphicFramePr>
            <a:graphicFrameLocks noGrp="1"/>
          </p:cNvGraphicFramePr>
          <p:nvPr>
            <p:extLst>
              <p:ext uri="{D42A27DB-BD31-4B8C-83A1-F6EECF244321}">
                <p14:modId xmlns:p14="http://schemas.microsoft.com/office/powerpoint/2010/main" val="2355023283"/>
              </p:ext>
            </p:extLst>
          </p:nvPr>
        </p:nvGraphicFramePr>
        <p:xfrm>
          <a:off x="838200" y="1423358"/>
          <a:ext cx="3265864" cy="4053840"/>
        </p:xfrm>
        <a:graphic>
          <a:graphicData uri="http://schemas.openxmlformats.org/drawingml/2006/table">
            <a:tbl>
              <a:tblPr firstRow="1" bandRow="1">
                <a:tableStyleId>{5C22544A-7EE6-4342-B048-85BDC9FD1C3A}</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1</a:t>
                      </a:r>
                    </a:p>
                  </a:txBody>
                  <a:tcPr/>
                </a:tc>
                <a:extLst>
                  <a:ext uri="{0D108BD9-81ED-4DB2-BD59-A6C34878D82A}">
                    <a16:rowId xmlns:a16="http://schemas.microsoft.com/office/drawing/2014/main" val="1223316450"/>
                  </a:ext>
                </a:extLst>
              </a:tr>
              <a:tr h="370840">
                <a:tc>
                  <a:txBody>
                    <a:bodyPr/>
                    <a:lstStyle/>
                    <a:p>
                      <a:r>
                        <a:rPr lang="en-US" sz="2000" dirty="0"/>
                        <a:t>- Optimization: introduction</a:t>
                      </a:r>
                    </a:p>
                    <a:p>
                      <a:r>
                        <a:rPr lang="en-US" sz="2000" dirty="0"/>
                        <a:t>- Continuous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Discrete optimization</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Multi-objective optimization</a:t>
                      </a:r>
                    </a:p>
                  </a:txBody>
                  <a:tcPr/>
                </a:tc>
                <a:extLst>
                  <a:ext uri="{0D108BD9-81ED-4DB2-BD59-A6C34878D82A}">
                    <a16:rowId xmlns:a16="http://schemas.microsoft.com/office/drawing/2014/main" val="1187123678"/>
                  </a:ext>
                </a:extLst>
              </a:tr>
              <a:tr h="370840">
                <a:tc>
                  <a:txBody>
                    <a:bodyPr/>
                    <a:lstStyle/>
                    <a:p>
                      <a:r>
                        <a:rPr lang="en-US" sz="2000" dirty="0"/>
                        <a:t>Exercises</a:t>
                      </a:r>
                    </a:p>
                  </a:txBody>
                  <a:tcPr/>
                </a:tc>
                <a:extLst>
                  <a:ext uri="{0D108BD9-81ED-4DB2-BD59-A6C34878D82A}">
                    <a16:rowId xmlns:a16="http://schemas.microsoft.com/office/drawing/2014/main" val="142864031"/>
                  </a:ext>
                </a:extLst>
              </a:tr>
              <a:tr h="370840">
                <a:tc>
                  <a:txBody>
                    <a:bodyPr/>
                    <a:lstStyle/>
                    <a:p>
                      <a:r>
                        <a:rPr lang="en-US" sz="2000" dirty="0"/>
                        <a:t>- Optimizing structures</a:t>
                      </a:r>
                    </a:p>
                  </a:txBody>
                  <a:tcPr/>
                </a:tc>
                <a:extLst>
                  <a:ext uri="{0D108BD9-81ED-4DB2-BD59-A6C34878D82A}">
                    <a16:rowId xmlns:a16="http://schemas.microsoft.com/office/drawing/2014/main" val="1487472631"/>
                  </a:ext>
                </a:extLst>
              </a:tr>
              <a:tr h="370840">
                <a:tc>
                  <a:txBody>
                    <a:bodyPr/>
                    <a:lstStyle/>
                    <a:p>
                      <a:r>
                        <a:rPr lang="en-US" sz="2000" dirty="0"/>
                        <a:t>Exercises</a:t>
                      </a:r>
                    </a:p>
                  </a:txBody>
                  <a:tcPr/>
                </a:tc>
                <a:extLst>
                  <a:ext uri="{0D108BD9-81ED-4DB2-BD59-A6C34878D82A}">
                    <a16:rowId xmlns:a16="http://schemas.microsoft.com/office/drawing/2014/main" val="3402187916"/>
                  </a:ext>
                </a:extLst>
              </a:tr>
            </a:tbl>
          </a:graphicData>
        </a:graphic>
      </p:graphicFrame>
      <p:graphicFrame>
        <p:nvGraphicFramePr>
          <p:cNvPr id="5" name="Tableau 4">
            <a:extLst>
              <a:ext uri="{FF2B5EF4-FFF2-40B4-BE49-F238E27FC236}">
                <a16:creationId xmlns:a16="http://schemas.microsoft.com/office/drawing/2014/main" id="{B7B12E81-A8EF-4EC7-A88F-2513B58D3F4D}"/>
              </a:ext>
            </a:extLst>
          </p:cNvPr>
          <p:cNvGraphicFramePr>
            <a:graphicFrameLocks noGrp="1"/>
          </p:cNvGraphicFramePr>
          <p:nvPr>
            <p:extLst>
              <p:ext uri="{D42A27DB-BD31-4B8C-83A1-F6EECF244321}">
                <p14:modId xmlns:p14="http://schemas.microsoft.com/office/powerpoint/2010/main" val="2044803039"/>
              </p:ext>
            </p:extLst>
          </p:nvPr>
        </p:nvGraphicFramePr>
        <p:xfrm>
          <a:off x="4463068" y="1423358"/>
          <a:ext cx="3265864" cy="3261360"/>
        </p:xfrm>
        <a:graphic>
          <a:graphicData uri="http://schemas.openxmlformats.org/drawingml/2006/table">
            <a:tbl>
              <a:tblPr firstRow="1" bandRow="1">
                <a:tableStyleId>{93296810-A885-4BE3-A3E7-6D5BEEA58F35}</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2</a:t>
                      </a:r>
                    </a:p>
                  </a:txBody>
                  <a:tcPr/>
                </a:tc>
                <a:extLst>
                  <a:ext uri="{0D108BD9-81ED-4DB2-BD59-A6C34878D82A}">
                    <a16:rowId xmlns:a16="http://schemas.microsoft.com/office/drawing/2014/main" val="1223316450"/>
                  </a:ext>
                </a:extLst>
              </a:tr>
              <a:tr h="370840">
                <a:tc>
                  <a:txBody>
                    <a:bodyPr/>
                    <a:lstStyle/>
                    <a:p>
                      <a:r>
                        <a:rPr lang="en-US" sz="2000" dirty="0"/>
                        <a:t>- Optimization in ML</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Optimization in symbolic AI</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Optimization in neuro-symbolic AI</a:t>
                      </a:r>
                    </a:p>
                  </a:txBody>
                  <a:tcPr/>
                </a:tc>
                <a:extLst>
                  <a:ext uri="{0D108BD9-81ED-4DB2-BD59-A6C34878D82A}">
                    <a16:rowId xmlns:a16="http://schemas.microsoft.com/office/drawing/2014/main" val="3792733092"/>
                  </a:ext>
                </a:extLst>
              </a:tr>
              <a:tr h="370840">
                <a:tc>
                  <a:txBody>
                    <a:bodyPr/>
                    <a:lstStyle/>
                    <a:p>
                      <a:r>
                        <a:rPr lang="en-US" sz="2000" dirty="0"/>
                        <a:t>Exercises (?)</a:t>
                      </a:r>
                    </a:p>
                  </a:txBody>
                  <a:tcPr/>
                </a:tc>
                <a:extLst>
                  <a:ext uri="{0D108BD9-81ED-4DB2-BD59-A6C34878D82A}">
                    <a16:rowId xmlns:a16="http://schemas.microsoft.com/office/drawing/2014/main" val="1641919525"/>
                  </a:ext>
                </a:extLst>
              </a:tr>
            </a:tbl>
          </a:graphicData>
        </a:graphic>
      </p:graphicFrame>
      <p:graphicFrame>
        <p:nvGraphicFramePr>
          <p:cNvPr id="6" name="Tableau 5">
            <a:extLst>
              <a:ext uri="{FF2B5EF4-FFF2-40B4-BE49-F238E27FC236}">
                <a16:creationId xmlns:a16="http://schemas.microsoft.com/office/drawing/2014/main" id="{3DB25A5B-1639-4C41-B27D-084B430C3C00}"/>
              </a:ext>
            </a:extLst>
          </p:cNvPr>
          <p:cNvGraphicFramePr>
            <a:graphicFrameLocks noGrp="1"/>
          </p:cNvGraphicFramePr>
          <p:nvPr>
            <p:extLst>
              <p:ext uri="{D42A27DB-BD31-4B8C-83A1-F6EECF244321}">
                <p14:modId xmlns:p14="http://schemas.microsoft.com/office/powerpoint/2010/main" val="1268936606"/>
              </p:ext>
            </p:extLst>
          </p:nvPr>
        </p:nvGraphicFramePr>
        <p:xfrm>
          <a:off x="8087936" y="1423358"/>
          <a:ext cx="3265864" cy="1676400"/>
        </p:xfrm>
        <a:graphic>
          <a:graphicData uri="http://schemas.openxmlformats.org/drawingml/2006/table">
            <a:tbl>
              <a:tblPr firstRow="1" bandRow="1">
                <a:tableStyleId>{00A15C55-8517-42AA-B614-E9B94910E393}</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3</a:t>
                      </a:r>
                    </a:p>
                  </a:txBody>
                  <a:tcPr/>
                </a:tc>
                <a:extLst>
                  <a:ext uri="{0D108BD9-81ED-4DB2-BD59-A6C34878D82A}">
                    <a16:rowId xmlns:a16="http://schemas.microsoft.com/office/drawing/2014/main" val="1223316450"/>
                  </a:ext>
                </a:extLst>
              </a:tr>
              <a:tr h="370840">
                <a:tc>
                  <a:txBody>
                    <a:bodyPr/>
                    <a:lstStyle/>
                    <a:p>
                      <a:r>
                        <a:rPr lang="en-US" sz="2000" dirty="0"/>
                        <a:t>- Hyperparameter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7" name="Tableau 6">
            <a:extLst>
              <a:ext uri="{FF2B5EF4-FFF2-40B4-BE49-F238E27FC236}">
                <a16:creationId xmlns:a16="http://schemas.microsoft.com/office/drawing/2014/main" id="{7FE575C5-5C7A-4B81-BE8A-1750D9DCA779}"/>
              </a:ext>
            </a:extLst>
          </p:cNvPr>
          <p:cNvGraphicFramePr>
            <a:graphicFrameLocks noGrp="1"/>
          </p:cNvGraphicFramePr>
          <p:nvPr>
            <p:extLst>
              <p:ext uri="{D42A27DB-BD31-4B8C-83A1-F6EECF244321}">
                <p14:modId xmlns:p14="http://schemas.microsoft.com/office/powerpoint/2010/main" val="1581025270"/>
              </p:ext>
            </p:extLst>
          </p:nvPr>
        </p:nvGraphicFramePr>
        <p:xfrm>
          <a:off x="8087936" y="3289538"/>
          <a:ext cx="3265864" cy="975360"/>
        </p:xfrm>
        <a:graphic>
          <a:graphicData uri="http://schemas.openxmlformats.org/drawingml/2006/table">
            <a:tbl>
              <a:tblPr firstRow="1" bandRow="1">
                <a:tableStyleId>{21E4AEA4-8DFA-4A89-87EB-49C32662AFE0}</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4</a:t>
                      </a:r>
                    </a:p>
                  </a:txBody>
                  <a:tcPr/>
                </a:tc>
                <a:extLst>
                  <a:ext uri="{0D108BD9-81ED-4DB2-BD59-A6C34878D82A}">
                    <a16:rowId xmlns:a16="http://schemas.microsoft.com/office/drawing/2014/main" val="1223316450"/>
                  </a:ext>
                </a:extLst>
              </a:tr>
              <a:tr h="370840">
                <a:tc>
                  <a:txBody>
                    <a:bodyPr/>
                    <a:lstStyle/>
                    <a:p>
                      <a:r>
                        <a:rPr lang="en-US" sz="2000" dirty="0"/>
                        <a:t>Project</a:t>
                      </a:r>
                    </a:p>
                  </a:txBody>
                  <a:tcPr/>
                </a:tc>
                <a:extLst>
                  <a:ext uri="{0D108BD9-81ED-4DB2-BD59-A6C34878D82A}">
                    <a16:rowId xmlns:a16="http://schemas.microsoft.com/office/drawing/2014/main" val="395395860"/>
                  </a:ext>
                </a:extLst>
              </a:tr>
            </a:tbl>
          </a:graphicData>
        </a:graphic>
      </p:graphicFrame>
    </p:spTree>
    <p:extLst>
      <p:ext uri="{BB962C8B-B14F-4D97-AF65-F5344CB8AC3E}">
        <p14:creationId xmlns:p14="http://schemas.microsoft.com/office/powerpoint/2010/main" val="61347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959D8-242A-4ECD-AE54-458183744F7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755F0941-E310-4045-8B66-D823812F0C22}"/>
              </a:ext>
            </a:extLst>
          </p:cNvPr>
          <p:cNvSpPr>
            <a:spLocks noGrp="1"/>
          </p:cNvSpPr>
          <p:nvPr>
            <p:ph type="body" sz="quarter" idx="10"/>
          </p:nvPr>
        </p:nvSpPr>
        <p:spPr/>
        <p:txBody>
          <a:bodyPr/>
          <a:lstStyle/>
          <a:p>
            <a:r>
              <a:rPr lang="en-US" b="1" dirty="0"/>
              <a:t>General ideas</a:t>
            </a:r>
            <a:r>
              <a:rPr lang="en-US" dirty="0"/>
              <a:t> are relatively easy to grasp</a:t>
            </a:r>
          </a:p>
          <a:p>
            <a:r>
              <a:rPr lang="en-US" b="1" dirty="0"/>
              <a:t>Details</a:t>
            </a:r>
            <a:r>
              <a:rPr lang="en-US" dirty="0"/>
              <a:t> are complicated and require longer study</a:t>
            </a:r>
          </a:p>
          <a:p>
            <a:r>
              <a:rPr lang="en-US" dirty="0"/>
              <a:t>Get the general idea, try to understand if it fits your problem</a:t>
            </a:r>
          </a:p>
          <a:p>
            <a:endParaRPr lang="en-US" dirty="0"/>
          </a:p>
        </p:txBody>
      </p:sp>
      <p:pic>
        <p:nvPicPr>
          <p:cNvPr id="1026" name="Picture 2" descr="How to Assess Attention to Detail in Job Applicants | Toggl Hire">
            <a:extLst>
              <a:ext uri="{FF2B5EF4-FFF2-40B4-BE49-F238E27FC236}">
                <a16:creationId xmlns:a16="http://schemas.microsoft.com/office/drawing/2014/main" id="{2D546C60-A4BA-4F7B-8934-0D5F2D39A6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31258" y="3276633"/>
            <a:ext cx="2822542" cy="2822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late 2012 (INRAE)</a:t>
            </a:r>
          </a:p>
          <a:p>
            <a:pPr lvl="1"/>
            <a:r>
              <a:rPr lang="en-US" dirty="0"/>
              <a:t>Senior researcher since 2023</a:t>
            </a:r>
          </a:p>
          <a:p>
            <a:r>
              <a:rPr lang="en-US" dirty="0"/>
              <a:t>Research interests</a:t>
            </a:r>
          </a:p>
          <a:p>
            <a:pPr lvl="1"/>
            <a:r>
              <a:rPr lang="en-US" dirty="0"/>
              <a:t>Stochastic optimization</a:t>
            </a:r>
          </a:p>
          <a:p>
            <a:pPr lvl="1"/>
            <a:r>
              <a:rPr lang="en-US" dirty="0"/>
              <a:t>Machine learning (Explainable AI)</a:t>
            </a:r>
          </a:p>
          <a:p>
            <a:pPr lvl="1"/>
            <a:r>
              <a:rPr lang="en-US" dirty="0"/>
              <a:t>Applied to biological/agri-food data</a:t>
            </a:r>
          </a:p>
          <a:p>
            <a:pPr lvl="1"/>
            <a:r>
              <a:rPr lang="en-US" dirty="0"/>
              <a:t>Research: applied + algorithms</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1808</Words>
  <Application>Microsoft Office PowerPoint</Application>
  <PresentationFormat>Grand écran</PresentationFormat>
  <Paragraphs>263</Paragraphs>
  <Slides>30</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30</vt:i4>
      </vt:variant>
    </vt:vector>
  </HeadingPairs>
  <TitlesOfParts>
    <vt:vector size="36" baseType="lpstr">
      <vt:lpstr>Arial</vt:lpstr>
      <vt:lpstr>Calibri</vt:lpstr>
      <vt:lpstr>Calibri Light</vt:lpstr>
      <vt:lpstr>Cambria Math</vt:lpstr>
      <vt:lpstr>Raleway</vt:lpstr>
      <vt:lpstr>Thème Office</vt:lpstr>
      <vt:lpstr>Optimization algorithms for Artificial Intelligence: Introduction</vt:lpstr>
      <vt:lpstr>Outline</vt:lpstr>
      <vt:lpstr>What is this class about?</vt:lpstr>
      <vt:lpstr>What is this class about?</vt:lpstr>
      <vt:lpstr>What is this class about?</vt:lpstr>
      <vt:lpstr>What is this class about?</vt:lpstr>
      <vt:lpstr>Who am I?</vt:lpstr>
      <vt:lpstr>What is optimization?</vt:lpstr>
      <vt:lpstr>What is optimization?</vt:lpstr>
      <vt:lpstr>What is optimization?</vt:lpstr>
      <vt:lpstr>What is optimization?</vt:lpstr>
      <vt:lpstr>What is Artificial Intelligence?</vt:lpstr>
      <vt:lpstr>What is Artificial Intelligence?</vt:lpstr>
      <vt:lpstr>Symbolic AI</vt:lpstr>
      <vt:lpstr>Symbolic AI</vt:lpstr>
      <vt:lpstr>Symbolic AI</vt:lpstr>
      <vt:lpstr>Symbolic AI</vt:lpstr>
      <vt:lpstr>Machine learning</vt:lpstr>
      <vt:lpstr>Machine learning (supervised)</vt:lpstr>
      <vt:lpstr>Machine learning</vt:lpstr>
      <vt:lpstr>Machine learning</vt:lpstr>
      <vt:lpstr>Reinforcement learning</vt:lpstr>
      <vt:lpstr>Neuro-symbolic AI (NeSy)</vt:lpstr>
      <vt:lpstr>Artificial General Intelligence</vt:lpstr>
      <vt:lpstr>Is optimization a kind of AI?</vt:lpstr>
      <vt:lpstr>Relationship between AI and optimization?</vt:lpstr>
      <vt:lpstr>Relationship between AI and optimization?</vt:lpstr>
      <vt:lpstr>Relationship between AI and optimization?</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196</cp:revision>
  <dcterms:created xsi:type="dcterms:W3CDTF">2020-06-05T13:14:31Z</dcterms:created>
  <dcterms:modified xsi:type="dcterms:W3CDTF">2023-07-05T08:11:33Z</dcterms:modified>
</cp:coreProperties>
</file>