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Optimization: Advanced topics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Optimization: </a:t>
            </a:r>
            <a:br>
              <a:rPr lang="it-IT" dirty="0"/>
            </a:br>
            <a:r>
              <a:rPr lang="it-IT" dirty="0"/>
              <a:t>Advanced Topics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</a:t>
            </a:r>
          </a:p>
          <a:p>
            <a:r>
              <a:rPr lang="fr-FR" i="1" dirty="0"/>
              <a:t>UMR 518 MIA-PS, INRAE, AgroParisTech, Université Paris-Saclay</a:t>
            </a:r>
            <a:br>
              <a:rPr lang="fr-FR" i="1" dirty="0"/>
            </a:br>
            <a:r>
              <a:rPr lang="fr-FR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Finding more optima</a:t>
            </a:r>
          </a:p>
          <a:p>
            <a:r>
              <a:rPr lang="en-US" dirty="0"/>
              <a:t>Flat objective function</a:t>
            </a:r>
          </a:p>
          <a:p>
            <a:r>
              <a:rPr lang="en-US" dirty="0"/>
              <a:t>Expensive objective function</a:t>
            </a:r>
          </a:p>
          <a:p>
            <a:r>
              <a:rPr lang="en-US" dirty="0"/>
              <a:t>Dynamic 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E9F50-A1B4-47BF-AD9A-9A880F80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more optima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772E4A-E3AC-4D6B-BBD0-5CB19363A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Niching</a:t>
            </a:r>
          </a:p>
          <a:p>
            <a:r>
              <a:rPr lang="en-US" dirty="0"/>
              <a:t>Salto technique</a:t>
            </a:r>
          </a:p>
        </p:txBody>
      </p:sp>
    </p:spTree>
    <p:extLst>
      <p:ext uri="{BB962C8B-B14F-4D97-AF65-F5344CB8AC3E}">
        <p14:creationId xmlns:p14="http://schemas.microsoft.com/office/powerpoint/2010/main" val="166175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BDE3C-81BA-46F6-A1F8-1E1D5F52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objective function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BEF8AA-136E-4887-A114-62B0581ECA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objective function has the </a:t>
            </a:r>
            <a:r>
              <a:rPr lang="en-US" b="1" dirty="0"/>
              <a:t>same value</a:t>
            </a:r>
            <a:r>
              <a:rPr lang="en-US" dirty="0"/>
              <a:t> everywhere…</a:t>
            </a:r>
          </a:p>
          <a:p>
            <a:r>
              <a:rPr lang="en-US" dirty="0"/>
              <a:t>…EXCEPT in </a:t>
            </a:r>
            <a:r>
              <a:rPr lang="en-US" b="1" dirty="0"/>
              <a:t>one (or few) specific points</a:t>
            </a:r>
            <a:r>
              <a:rPr lang="en-US" dirty="0"/>
              <a:t> you are interested in</a:t>
            </a:r>
          </a:p>
          <a:p>
            <a:r>
              <a:rPr lang="en-US" dirty="0"/>
              <a:t>Example: bug in software/hardware</a:t>
            </a:r>
          </a:p>
        </p:txBody>
      </p:sp>
      <p:pic>
        <p:nvPicPr>
          <p:cNvPr id="1026" name="Picture 2" descr="Dirac delta function - Wikipedia">
            <a:extLst>
              <a:ext uri="{FF2B5EF4-FFF2-40B4-BE49-F238E27FC236}">
                <a16:creationId xmlns:a16="http://schemas.microsoft.com/office/drawing/2014/main" id="{32A00A60-5448-415B-AC52-7A704C4DF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490" y="3316137"/>
            <a:ext cx="4231310" cy="317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95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B4A80-03C3-4E7B-8AE6-2C0DF0D4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objective function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A9DB74-D636-4446-B100-6B15F5435B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is NO SOLUTION</a:t>
            </a:r>
          </a:p>
          <a:p>
            <a:pPr lvl="1"/>
            <a:r>
              <a:rPr lang="en-US" dirty="0"/>
              <a:t>However, we can </a:t>
            </a:r>
            <a:r>
              <a:rPr lang="en-US" i="1" dirty="0"/>
              <a:t>smoothen</a:t>
            </a:r>
            <a:r>
              <a:rPr lang="en-US" dirty="0"/>
              <a:t> the objective function</a:t>
            </a:r>
          </a:p>
          <a:p>
            <a:pPr lvl="1"/>
            <a:r>
              <a:rPr lang="en-US" dirty="0"/>
              <a:t>Using domain knowledge, create another function</a:t>
            </a:r>
          </a:p>
          <a:p>
            <a:pPr lvl="1"/>
            <a:r>
              <a:rPr lang="en-US" dirty="0"/>
              <a:t>New function is at least correlated to the “true” one</a:t>
            </a:r>
          </a:p>
        </p:txBody>
      </p:sp>
      <p:pic>
        <p:nvPicPr>
          <p:cNvPr id="4" name="Picture 2" descr="Dirac delta function - Wikipedia">
            <a:extLst>
              <a:ext uri="{FF2B5EF4-FFF2-40B4-BE49-F238E27FC236}">
                <a16:creationId xmlns:a16="http://schemas.microsoft.com/office/drawing/2014/main" id="{98F51FD6-51B0-409A-BC77-DCEDA80C0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490" y="3316137"/>
            <a:ext cx="4231310" cy="317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C47D87C5-1FEA-4B1B-9F52-93E4F98BA11B}"/>
              </a:ext>
            </a:extLst>
          </p:cNvPr>
          <p:cNvSpPr/>
          <p:nvPr/>
        </p:nvSpPr>
        <p:spPr>
          <a:xfrm>
            <a:off x="7569724" y="4106615"/>
            <a:ext cx="3477327" cy="1894693"/>
          </a:xfrm>
          <a:custGeom>
            <a:avLst/>
            <a:gdLst>
              <a:gd name="connsiteX0" fmla="*/ 0 w 3477327"/>
              <a:gd name="connsiteY0" fmla="*/ 1875935 h 2054950"/>
              <a:gd name="connsiteX1" fmla="*/ 216816 w 3477327"/>
              <a:gd name="connsiteY1" fmla="*/ 1206632 h 2054950"/>
              <a:gd name="connsiteX2" fmla="*/ 593888 w 3477327"/>
              <a:gd name="connsiteY2" fmla="*/ 1932496 h 2054950"/>
              <a:gd name="connsiteX3" fmla="*/ 914400 w 3477327"/>
              <a:gd name="connsiteY3" fmla="*/ 1762814 h 2054950"/>
              <a:gd name="connsiteX4" fmla="*/ 1197204 w 3477327"/>
              <a:gd name="connsiteY4" fmla="*/ 1960776 h 2054950"/>
              <a:gd name="connsiteX5" fmla="*/ 1687398 w 3477327"/>
              <a:gd name="connsiteY5" fmla="*/ 1 h 2054950"/>
              <a:gd name="connsiteX6" fmla="*/ 2234152 w 3477327"/>
              <a:gd name="connsiteY6" fmla="*/ 1970203 h 2054950"/>
              <a:gd name="connsiteX7" fmla="*/ 2677212 w 3477327"/>
              <a:gd name="connsiteY7" fmla="*/ 923828 h 2054950"/>
              <a:gd name="connsiteX8" fmla="*/ 3110845 w 3477327"/>
              <a:gd name="connsiteY8" fmla="*/ 2017337 h 2054950"/>
              <a:gd name="connsiteX9" fmla="*/ 3440783 w 3477327"/>
              <a:gd name="connsiteY9" fmla="*/ 1338607 h 2054950"/>
              <a:gd name="connsiteX10" fmla="*/ 3469064 w 3477327"/>
              <a:gd name="connsiteY10" fmla="*/ 1272620 h 2054950"/>
              <a:gd name="connsiteX11" fmla="*/ 3469064 w 3477327"/>
              <a:gd name="connsiteY11" fmla="*/ 1272620 h 2054950"/>
              <a:gd name="connsiteX12" fmla="*/ 3469064 w 3477327"/>
              <a:gd name="connsiteY12" fmla="*/ 1272620 h 205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7327" h="2054950">
                <a:moveTo>
                  <a:pt x="0" y="1875935"/>
                </a:moveTo>
                <a:cubicBezTo>
                  <a:pt x="58917" y="1536570"/>
                  <a:pt x="117835" y="1197205"/>
                  <a:pt x="216816" y="1206632"/>
                </a:cubicBezTo>
                <a:cubicBezTo>
                  <a:pt x="315797" y="1216059"/>
                  <a:pt x="477624" y="1839799"/>
                  <a:pt x="593888" y="1932496"/>
                </a:cubicBezTo>
                <a:cubicBezTo>
                  <a:pt x="710152" y="2025193"/>
                  <a:pt x="813847" y="1758101"/>
                  <a:pt x="914400" y="1762814"/>
                </a:cubicBezTo>
                <a:cubicBezTo>
                  <a:pt x="1014953" y="1767527"/>
                  <a:pt x="1068371" y="2254578"/>
                  <a:pt x="1197204" y="1960776"/>
                </a:cubicBezTo>
                <a:cubicBezTo>
                  <a:pt x="1326037" y="1666974"/>
                  <a:pt x="1514573" y="-1570"/>
                  <a:pt x="1687398" y="1"/>
                </a:cubicBezTo>
                <a:cubicBezTo>
                  <a:pt x="1860223" y="1572"/>
                  <a:pt x="2069183" y="1816232"/>
                  <a:pt x="2234152" y="1970203"/>
                </a:cubicBezTo>
                <a:cubicBezTo>
                  <a:pt x="2399121" y="2124174"/>
                  <a:pt x="2531097" y="915972"/>
                  <a:pt x="2677212" y="923828"/>
                </a:cubicBezTo>
                <a:cubicBezTo>
                  <a:pt x="2823327" y="931684"/>
                  <a:pt x="2983583" y="1948207"/>
                  <a:pt x="3110845" y="2017337"/>
                </a:cubicBezTo>
                <a:cubicBezTo>
                  <a:pt x="3238107" y="2086467"/>
                  <a:pt x="3381080" y="1462726"/>
                  <a:pt x="3440783" y="1338607"/>
                </a:cubicBezTo>
                <a:cubicBezTo>
                  <a:pt x="3500486" y="1214487"/>
                  <a:pt x="3469064" y="1272620"/>
                  <a:pt x="3469064" y="1272620"/>
                </a:cubicBezTo>
                <a:lnTo>
                  <a:pt x="3469064" y="1272620"/>
                </a:lnTo>
                <a:lnTo>
                  <a:pt x="3469064" y="127262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8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B4A80-03C3-4E7B-8AE6-2C0DF0D4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objective function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A9DB74-D636-4446-B100-6B15F5435B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finding bugs in software / hardware</a:t>
            </a:r>
          </a:p>
          <a:p>
            <a:pPr lvl="1"/>
            <a:r>
              <a:rPr lang="en-US" dirty="0"/>
              <a:t>Candidate solution: input to the device under test</a:t>
            </a:r>
          </a:p>
          <a:p>
            <a:pPr lvl="1"/>
            <a:r>
              <a:rPr lang="en-US" dirty="0"/>
              <a:t>Fitness function: we found a bug (crash) / we did not find a bug</a:t>
            </a:r>
          </a:p>
          <a:p>
            <a:pPr lvl="1"/>
            <a:r>
              <a:rPr lang="en-US" dirty="0"/>
              <a:t>Smoothening: number of different functionalities activated</a:t>
            </a:r>
          </a:p>
          <a:p>
            <a:pPr lvl="1"/>
            <a:r>
              <a:rPr lang="en-US" dirty="0"/>
              <a:t>“The more functions activated, the more likely to trigger a bug”</a:t>
            </a:r>
          </a:p>
          <a:p>
            <a:endParaRPr lang="en-US" dirty="0"/>
          </a:p>
          <a:p>
            <a:r>
              <a:rPr lang="en-US" dirty="0"/>
              <a:t>As there are no gradients, stochastic optimization (EAs)</a:t>
            </a:r>
          </a:p>
          <a:p>
            <a:pPr lvl="1"/>
            <a:r>
              <a:rPr lang="en-US" dirty="0"/>
              <a:t>Meta (Facebook) uses </a:t>
            </a:r>
            <a:r>
              <a:rPr lang="en-US" b="1" dirty="0" err="1"/>
              <a:t>Sapienz</a:t>
            </a:r>
            <a:r>
              <a:rPr lang="en-US" dirty="0"/>
              <a:t> to test/debug user interfaces</a:t>
            </a:r>
          </a:p>
          <a:p>
            <a:pPr lvl="1"/>
            <a:r>
              <a:rPr lang="en-US" dirty="0"/>
              <a:t>Motorola used it to test phones (2008)</a:t>
            </a:r>
          </a:p>
        </p:txBody>
      </p:sp>
    </p:spTree>
    <p:extLst>
      <p:ext uri="{BB962C8B-B14F-4D97-AF65-F5344CB8AC3E}">
        <p14:creationId xmlns:p14="http://schemas.microsoft.com/office/powerpoint/2010/main" val="154787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C7E2CF-137A-4A7C-B670-9F2298BB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8D0513-5379-4ED5-BD9E-E16F93A706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550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Grand écran</PresentationFormat>
  <Paragraphs>31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Raleway</vt:lpstr>
      <vt:lpstr>Thème Office</vt:lpstr>
      <vt:lpstr>Optimization:  Advanced Topics</vt:lpstr>
      <vt:lpstr>Outline</vt:lpstr>
      <vt:lpstr>Finding more optima</vt:lpstr>
      <vt:lpstr>Flat objective function</vt:lpstr>
      <vt:lpstr>Flat objective function</vt:lpstr>
      <vt:lpstr>Flat objective function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46</cp:revision>
  <dcterms:created xsi:type="dcterms:W3CDTF">2020-06-05T13:14:31Z</dcterms:created>
  <dcterms:modified xsi:type="dcterms:W3CDTF">2023-07-03T13:45:47Z</dcterms:modified>
</cp:coreProperties>
</file>