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0" r:id="rId4"/>
    <p:sldId id="278" r:id="rId5"/>
    <p:sldId id="279" r:id="rId6"/>
    <p:sldId id="271" r:id="rId7"/>
    <p:sldId id="280" r:id="rId8"/>
    <p:sldId id="272" r:id="rId9"/>
    <p:sldId id="273" r:id="rId10"/>
    <p:sldId id="276" r:id="rId11"/>
    <p:sldId id="275" r:id="rId12"/>
    <p:sldId id="274" r:id="rId13"/>
    <p:sldId id="281" r:id="rId14"/>
    <p:sldId id="282" r:id="rId15"/>
    <p:sldId id="283" r:id="rId16"/>
    <p:sldId id="312" r:id="rId17"/>
    <p:sldId id="284" r:id="rId18"/>
    <p:sldId id="277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F2D3E-277F-4CAD-AED5-28CC84676CEB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5A5BA-0710-4114-B44A-967DE597FE8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68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BDE8AF4D-BB00-4E23-A711-846531D7BC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71307161-D2EC-4A81-B07A-64F83B14D7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They can be used for other purposes, but in this presentation I will focus on optimization. Who here has used evolutionary algorithms, also known as “Genetic Algorithms”?</a:t>
            </a:r>
          </a:p>
          <a:p>
            <a:endParaRPr lang="en-US" altLang="en-US"/>
          </a:p>
          <a:p>
            <a:r>
              <a:rPr lang="en-US" altLang="en-US"/>
              <a:t>They are inspired by the neo-Darwinian understanding of natural selection. But keep in mind that this is just a metaphor, they are as close to natural selection as artificial neural networks are close to the brain, which means, very little.</a:t>
            </a:r>
          </a:p>
          <a:p>
            <a:endParaRPr lang="en-US" altLang="en-US"/>
          </a:p>
          <a:p>
            <a:r>
              <a:rPr lang="en-US" altLang="en-US"/>
              <a:t>There is some domain-specific terminology that I will try not to use too much. But basically, a candidate solution is sometimes called “individual”; the set of candidate solutions at the current iteration is called “population”; and the new solutions produced at each iteration are called “offspring”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95FABFE-2351-4925-9E69-CDE58CD88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fld id="{680B1606-0EFF-436D-86CC-2E5701B5F772}" type="slidenum">
              <a:rPr lang="fr-FR" altLang="en-US"/>
              <a:pPr eaLnBrk="1" hangingPunct="1"/>
              <a:t>16</a:t>
            </a:fld>
            <a:endParaRPr lang="fr-F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DE01E34F-EF95-4D0B-93B6-4233792E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7A8C29-492B-49D4-8B1F-196000AF6D93}" type="datetimeFigureOut">
              <a:rPr lang="fr-FR"/>
              <a:pPr>
                <a:defRPr/>
              </a:pPr>
              <a:t>03/07/2023</a:t>
            </a:fld>
            <a:endParaRPr lang="fr-FR"/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62969427-0656-49AD-9A3A-F7692234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D0FE6D1-C860-4ADF-81EA-675D76DA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C4C6E-FD5D-44FB-A169-9D6281D30406}" type="slidenum">
              <a:rPr lang="fr-FR" altLang="en-US"/>
              <a:pPr/>
              <a:t>‹N°›</a:t>
            </a:fld>
            <a:endParaRPr lang="fr-FR" altLang="en-US"/>
          </a:p>
        </p:txBody>
      </p:sp>
    </p:spTree>
    <p:extLst>
      <p:ext uri="{BB962C8B-B14F-4D97-AF65-F5344CB8AC3E}">
        <p14:creationId xmlns:p14="http://schemas.microsoft.com/office/powerpoint/2010/main" val="203054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Continuous optimization: an overview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  <p:sldLayoutId id="2147483663" r:id="rId4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7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Continuous optimization: overview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B1D95E2-C40A-4424-91C8-52F95CF0AD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1877E92-8C8A-4908-99E3-BA14FE9D3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of exploration matters</a:t>
            </a:r>
          </a:p>
        </p:txBody>
      </p:sp>
      <p:pic>
        <p:nvPicPr>
          <p:cNvPr id="1026" name="Picture 2" descr="What is Stochastic Gradient Descent- A Super Easy Complete Guide!">
            <a:extLst>
              <a:ext uri="{FF2B5EF4-FFF2-40B4-BE49-F238E27FC236}">
                <a16:creationId xmlns:a16="http://schemas.microsoft.com/office/drawing/2014/main" id="{4BE96C7B-E561-44A3-9382-D23337EE7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9" b="27595"/>
          <a:stretch/>
        </p:blipFill>
        <p:spPr bwMode="auto">
          <a:xfrm>
            <a:off x="3171727" y="2111015"/>
            <a:ext cx="5848546" cy="372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759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Step size? Too small / too large lead to convergence issues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40AC21-2824-490D-BCD3-C3E6E4C7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207326"/>
            <a:ext cx="919290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89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020DA-12C2-4385-968D-3AE3FDAA1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Gradient-based techniques for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746CE6-1764-4622-A935-EC70E59B46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are gradient-based techniques so successful?</a:t>
            </a:r>
          </a:p>
          <a:p>
            <a:r>
              <a:rPr lang="en-US" dirty="0"/>
              <a:t>Actually, </a:t>
            </a:r>
            <a:r>
              <a:rPr lang="en-US" i="1" dirty="0"/>
              <a:t>stochastic gradient descent</a:t>
            </a:r>
            <a:r>
              <a:rPr lang="en-US" dirty="0"/>
              <a:t> (SGD) &amp; descendants</a:t>
            </a:r>
          </a:p>
          <a:p>
            <a:r>
              <a:rPr lang="en-US" dirty="0"/>
              <a:t>Techniques made popular by (deep) neural networks</a:t>
            </a:r>
          </a:p>
          <a:p>
            <a:r>
              <a:rPr lang="en-US" dirty="0"/>
              <a:t>Can escape local optima!</a:t>
            </a:r>
          </a:p>
          <a:p>
            <a:r>
              <a:rPr lang="en-US" dirty="0"/>
              <a:t>Self-adapting step</a:t>
            </a:r>
          </a:p>
          <a:p>
            <a:endParaRPr lang="en-US" dirty="0"/>
          </a:p>
          <a:p>
            <a:r>
              <a:rPr lang="en-US" dirty="0"/>
              <a:t>State-of-the-art for NNs, not very used elsewhere</a:t>
            </a:r>
          </a:p>
          <a:p>
            <a:r>
              <a:rPr lang="en-US" dirty="0"/>
              <a:t>Will go into more detail in machine learning part</a:t>
            </a:r>
          </a:p>
        </p:txBody>
      </p:sp>
    </p:spTree>
    <p:extLst>
      <p:ext uri="{BB962C8B-B14F-4D97-AF65-F5344CB8AC3E}">
        <p14:creationId xmlns:p14="http://schemas.microsoft.com/office/powerpoint/2010/main" val="11291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B8D46E-34D9-48AF-BCA6-C5ABD731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E8A6B-A098-4A8C-8252-8E50062BFC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Limitations of gradient-based techniques were evident</a:t>
            </a:r>
          </a:p>
          <a:p>
            <a:r>
              <a:rPr lang="en-US" dirty="0"/>
              <a:t>Practical problems had objective functions with local optima</a:t>
            </a:r>
          </a:p>
          <a:p>
            <a:r>
              <a:rPr lang="en-US" dirty="0"/>
              <a:t>You can randomly sample the search space…</a:t>
            </a:r>
          </a:p>
          <a:p>
            <a:r>
              <a:rPr lang="en-US" dirty="0"/>
              <a:t>…but exploiting feedback/function characteristics is better!</a:t>
            </a:r>
          </a:p>
        </p:txBody>
      </p:sp>
    </p:spTree>
    <p:extLst>
      <p:ext uri="{BB962C8B-B14F-4D97-AF65-F5344CB8AC3E}">
        <p14:creationId xmlns:p14="http://schemas.microsoft.com/office/powerpoint/2010/main" val="225313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5234B3-DAB5-4D19-8B9D-369964EE2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BC0AC3-EE77-449B-9604-B051101D39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to use stochasticity to go beyond limitations of gradient-based techniques?</a:t>
            </a:r>
          </a:p>
        </p:txBody>
      </p:sp>
    </p:spTree>
    <p:extLst>
      <p:ext uri="{BB962C8B-B14F-4D97-AF65-F5344CB8AC3E}">
        <p14:creationId xmlns:p14="http://schemas.microsoft.com/office/powerpoint/2010/main" val="244005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6AF62-9CA5-49DC-9228-2C18F335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Basin hopping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FB57B8-3A99-4DCA-A30E-7D24D1274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Developed starting from a practical application</a:t>
            </a:r>
          </a:p>
        </p:txBody>
      </p:sp>
    </p:spTree>
    <p:extLst>
      <p:ext uri="{BB962C8B-B14F-4D97-AF65-F5344CB8AC3E}">
        <p14:creationId xmlns:p14="http://schemas.microsoft.com/office/powerpoint/2010/main" val="960509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067D40FF-DDC6-4866-B512-B8C61DDF0C0E}"/>
              </a:ext>
            </a:extLst>
          </p:cNvPr>
          <p:cNvSpPr txBox="1">
            <a:spLocks/>
          </p:cNvSpPr>
          <p:nvPr/>
        </p:nvSpPr>
        <p:spPr>
          <a:xfrm>
            <a:off x="838200" y="1423358"/>
            <a:ext cx="10515600" cy="4675817"/>
          </a:xfr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3200" dirty="0"/>
              <a:t>Stochastic optimization techniques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Sample search space, proceed with “natural selection” of candidate solutions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“Memory” of search space with current </a:t>
            </a:r>
            <a:br>
              <a:rPr lang="en-US" altLang="en-US" sz="2800" dirty="0"/>
            </a:br>
            <a:r>
              <a:rPr lang="en-US" altLang="en-US" sz="2800" dirty="0"/>
              <a:t>set of candidate solutions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Best solutions “reproduce” more often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New solutions are a slightly altered version of parents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800" dirty="0"/>
              <a:t>Evaluate solution performance</a:t>
            </a:r>
          </a:p>
          <a:p>
            <a:endParaRPr lang="en-US" dirty="0"/>
          </a:p>
        </p:txBody>
      </p:sp>
      <p:sp>
        <p:nvSpPr>
          <p:cNvPr id="7170" name="Title 1">
            <a:extLst>
              <a:ext uri="{FF2B5EF4-FFF2-40B4-BE49-F238E27FC236}">
                <a16:creationId xmlns:a16="http://schemas.microsoft.com/office/drawing/2014/main" id="{19619189-08EE-4543-975B-5CD6FC9B9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Evolutionary algorithms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7051B0-6CA0-42A9-8923-542A65C047D9}"/>
              </a:ext>
            </a:extLst>
          </p:cNvPr>
          <p:cNvSpPr/>
          <p:nvPr/>
        </p:nvSpPr>
        <p:spPr>
          <a:xfrm>
            <a:off x="1281343" y="2467066"/>
            <a:ext cx="3095625" cy="431800"/>
          </a:xfrm>
          <a:prstGeom prst="rect">
            <a:avLst/>
          </a:prstGeom>
          <a:noFill/>
          <a:ln w="762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E5A421-B7A6-442C-8BED-889F3C7FF022}"/>
              </a:ext>
            </a:extLst>
          </p:cNvPr>
          <p:cNvSpPr/>
          <p:nvPr/>
        </p:nvSpPr>
        <p:spPr>
          <a:xfrm>
            <a:off x="1249920" y="3411629"/>
            <a:ext cx="3960813" cy="431800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12D3FD-C94B-4B6A-BE9D-C007C263B22B}"/>
              </a:ext>
            </a:extLst>
          </p:cNvPr>
          <p:cNvSpPr/>
          <p:nvPr/>
        </p:nvSpPr>
        <p:spPr>
          <a:xfrm>
            <a:off x="1580235" y="4445811"/>
            <a:ext cx="2096219" cy="43180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42D4D-B8EB-4DCD-966B-BD4B28D62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967" y="2390866"/>
            <a:ext cx="2171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b="1">
                <a:solidFill>
                  <a:schemeClr val="accent1"/>
                </a:solidFill>
              </a:rPr>
              <a:t>Individuals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844B86-7AC5-4046-AAD3-0FF7E57437BA}"/>
              </a:ext>
            </a:extLst>
          </p:cNvPr>
          <p:cNvSpPr txBox="1"/>
          <p:nvPr/>
        </p:nvSpPr>
        <p:spPr>
          <a:xfrm>
            <a:off x="5210732" y="3330666"/>
            <a:ext cx="2170112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2"/>
                </a:solidFill>
              </a:rPr>
              <a:t>Population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DD1D0-822B-4354-AA8D-D738605A792F}"/>
              </a:ext>
            </a:extLst>
          </p:cNvPr>
          <p:cNvSpPr txBox="1"/>
          <p:nvPr/>
        </p:nvSpPr>
        <p:spPr>
          <a:xfrm>
            <a:off x="-109389" y="4356192"/>
            <a:ext cx="217011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chemeClr val="accent6"/>
                </a:solidFill>
              </a:rPr>
              <a:t>Offspring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7536C5-8FA3-403D-9FF7-A4FA578EB844}"/>
              </a:ext>
            </a:extLst>
          </p:cNvPr>
          <p:cNvSpPr/>
          <p:nvPr/>
        </p:nvSpPr>
        <p:spPr>
          <a:xfrm>
            <a:off x="2773233" y="4980069"/>
            <a:ext cx="3411537" cy="431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0B40D3-DE68-4104-9869-C8B8D7A59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4769" y="4891169"/>
            <a:ext cx="21717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b="1" dirty="0">
                <a:solidFill>
                  <a:srgbClr val="FF0000"/>
                </a:solidFill>
              </a:rPr>
              <a:t>Fitness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3" grpId="0"/>
      <p:bldP spid="9" grpId="0"/>
      <p:bldP spid="10" grpId="0"/>
      <p:bldP spid="11" grpId="0" animBg="1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4BF7C0-D2BB-42CA-8CFE-73683987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B440A-4932-40A6-B798-C3ADB6CF9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FE289997-4271-418D-8A93-06CD76439A83}"/>
              </a:ext>
            </a:extLst>
          </p:cNvPr>
          <p:cNvGrpSpPr/>
          <p:nvPr/>
        </p:nvGrpSpPr>
        <p:grpSpPr>
          <a:xfrm>
            <a:off x="1733684" y="3429000"/>
            <a:ext cx="8724632" cy="2229721"/>
            <a:chOff x="179512" y="479198"/>
            <a:chExt cx="8724632" cy="2229721"/>
          </a:xfrm>
        </p:grpSpPr>
        <p:sp>
          <p:nvSpPr>
            <p:cNvPr id="4" name="Flowchart: Process 4">
              <a:extLst>
                <a:ext uri="{FF2B5EF4-FFF2-40B4-BE49-F238E27FC236}">
                  <a16:creationId xmlns:a16="http://schemas.microsoft.com/office/drawing/2014/main" id="{AB4E3075-12DE-4D76-828B-FBC0D8DD24EF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5" name="Flowchart: Process 5">
              <a:extLst>
                <a:ext uri="{FF2B5EF4-FFF2-40B4-BE49-F238E27FC236}">
                  <a16:creationId xmlns:a16="http://schemas.microsoft.com/office/drawing/2014/main" id="{126BE91C-9ED5-4F3A-B159-2BFABE156093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6" name="Flowchart: Decision 7">
              <a:extLst>
                <a:ext uri="{FF2B5EF4-FFF2-40B4-BE49-F238E27FC236}">
                  <a16:creationId xmlns:a16="http://schemas.microsoft.com/office/drawing/2014/main" id="{DC5ACA95-6A43-41F6-B6AF-F0AD9439671B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7" name="Flowchart: Process 9">
              <a:extLst>
                <a:ext uri="{FF2B5EF4-FFF2-40B4-BE49-F238E27FC236}">
                  <a16:creationId xmlns:a16="http://schemas.microsoft.com/office/drawing/2014/main" id="{AA376A62-BF58-467F-A726-8430A9445307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8" name="Flowchart: Process 10">
              <a:extLst>
                <a:ext uri="{FF2B5EF4-FFF2-40B4-BE49-F238E27FC236}">
                  <a16:creationId xmlns:a16="http://schemas.microsoft.com/office/drawing/2014/main" id="{BA72CCD5-961B-4F7B-AC01-5953F7E01697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9" name="Flowchart: Process 40">
              <a:extLst>
                <a:ext uri="{FF2B5EF4-FFF2-40B4-BE49-F238E27FC236}">
                  <a16:creationId xmlns:a16="http://schemas.microsoft.com/office/drawing/2014/main" id="{9451E8D8-3BE8-435C-8A29-849AA22552D1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0" name="Straight Arrow Connector 2">
              <a:extLst>
                <a:ext uri="{FF2B5EF4-FFF2-40B4-BE49-F238E27FC236}">
                  <a16:creationId xmlns:a16="http://schemas.microsoft.com/office/drawing/2014/main" id="{DB9B3DB9-3E57-40EA-84B1-4C389F5B85CB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6">
              <a:extLst>
                <a:ext uri="{FF2B5EF4-FFF2-40B4-BE49-F238E27FC236}">
                  <a16:creationId xmlns:a16="http://schemas.microsoft.com/office/drawing/2014/main" id="{3EBAAD80-6EB6-42AB-9073-4B05BC42573C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D96748B-B743-4012-B163-DD82BC253C3B}"/>
                </a:ext>
              </a:extLst>
            </p:cNvPr>
            <p:cNvCxnSpPr>
              <a:stCxn id="6" idx="0"/>
              <a:endCxn id="9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5">
              <a:extLst>
                <a:ext uri="{FF2B5EF4-FFF2-40B4-BE49-F238E27FC236}">
                  <a16:creationId xmlns:a16="http://schemas.microsoft.com/office/drawing/2014/main" id="{4FBA9219-051D-45A4-8550-C3B1B445C58E}"/>
                </a:ext>
              </a:extLst>
            </p:cNvPr>
            <p:cNvCxnSpPr>
              <a:stCxn id="7" idx="3"/>
              <a:endCxn id="5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20">
              <a:extLst>
                <a:ext uri="{FF2B5EF4-FFF2-40B4-BE49-F238E27FC236}">
                  <a16:creationId xmlns:a16="http://schemas.microsoft.com/office/drawing/2014/main" id="{19B75CBC-C359-4230-BF56-0BAD84EC4E53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27">
              <a:extLst>
                <a:ext uri="{FF2B5EF4-FFF2-40B4-BE49-F238E27FC236}">
                  <a16:creationId xmlns:a16="http://schemas.microsoft.com/office/drawing/2014/main" id="{9C7D982C-893E-4F69-AE43-636C9286BB5B}"/>
                </a:ext>
              </a:extLst>
            </p:cNvPr>
            <p:cNvCxnSpPr>
              <a:stCxn id="8" idx="2"/>
              <a:endCxn id="6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9">
              <a:extLst>
                <a:ext uri="{FF2B5EF4-FFF2-40B4-BE49-F238E27FC236}">
                  <a16:creationId xmlns:a16="http://schemas.microsoft.com/office/drawing/2014/main" id="{A3527896-5332-4254-99A9-92B1ACC56151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7" name="TextBox 32">
              <a:extLst>
                <a:ext uri="{FF2B5EF4-FFF2-40B4-BE49-F238E27FC236}">
                  <a16:creationId xmlns:a16="http://schemas.microsoft.com/office/drawing/2014/main" id="{F28FE012-68A4-4156-ABB3-3F524C0FC10A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250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FA8838-2B44-42FF-879A-564D9CE6E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stochastic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ECF792-18E0-4F92-9EC1-FC812CA66C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Large number of evaluations required</a:t>
            </a:r>
          </a:p>
          <a:p>
            <a:r>
              <a:rPr lang="en-US" dirty="0"/>
              <a:t>Exploration vs exploitation / step size</a:t>
            </a:r>
          </a:p>
          <a:p>
            <a:endParaRPr lang="en-US" dirty="0"/>
          </a:p>
        </p:txBody>
      </p:sp>
      <p:pic>
        <p:nvPicPr>
          <p:cNvPr id="1026" name="Picture 2" descr="Issues: Korn: Amazon.it: CD e Vinili}">
            <a:extLst>
              <a:ext uri="{FF2B5EF4-FFF2-40B4-BE49-F238E27FC236}">
                <a16:creationId xmlns:a16="http://schemas.microsoft.com/office/drawing/2014/main" id="{45E5BC94-0957-4E3B-AA92-C17461573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520" y="2846895"/>
            <a:ext cx="3252280" cy="3252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848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De Jong, </a:t>
            </a:r>
            <a:r>
              <a:rPr lang="en-US" i="1" dirty="0"/>
              <a:t>Evolutionary Computation: A Unified Approach</a:t>
            </a:r>
            <a:r>
              <a:rPr lang="en-US" dirty="0"/>
              <a:t>, 2016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Gradient-based techniques</a:t>
            </a:r>
          </a:p>
          <a:p>
            <a:pPr lvl="1"/>
            <a:r>
              <a:rPr lang="it-IT" dirty="0"/>
              <a:t>Gradient descent</a:t>
            </a:r>
          </a:p>
          <a:p>
            <a:pPr lvl="1"/>
            <a:r>
              <a:rPr lang="it-IT" dirty="0"/>
              <a:t>Stochastic gradient descent</a:t>
            </a:r>
          </a:p>
          <a:p>
            <a:r>
              <a:rPr lang="it-IT" dirty="0"/>
              <a:t>Stochastic techniques</a:t>
            </a:r>
          </a:p>
          <a:p>
            <a:pPr lvl="1"/>
            <a:r>
              <a:rPr lang="it-IT" dirty="0"/>
              <a:t>Basin hopping</a:t>
            </a:r>
          </a:p>
          <a:p>
            <a:pPr lvl="1"/>
            <a:r>
              <a:rPr lang="it-IT" dirty="0"/>
              <a:t>Evolutionary algorithms</a:t>
            </a:r>
          </a:p>
        </p:txBody>
      </p:sp>
      <p:pic>
        <p:nvPicPr>
          <p:cNvPr id="1026" name="Picture 2" descr="6: An example of a fairly simple three dimensional fitness landscape,... |  Download Scientific Diagram">
            <a:extLst>
              <a:ext uri="{FF2B5EF4-FFF2-40B4-BE49-F238E27FC236}">
                <a16:creationId xmlns:a16="http://schemas.microsoft.com/office/drawing/2014/main" id="{E19DCC9F-B00F-407B-AB00-133F087E2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57746"/>
            <a:ext cx="5922081" cy="280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511106-5D16-4622-938C-C03A3268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F4F1D0-D0A3-4A3A-94D1-1B7A154EA1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1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8FF5-9E9F-4C09-BA1C-91DD130D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Derivative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in a single point</a:t>
                </a:r>
              </a:p>
              <a:p>
                <a:pPr lvl="1"/>
                <a:r>
                  <a:rPr lang="en-US" dirty="0"/>
                  <a:t>Rate at which the value of </a:t>
                </a:r>
                <a:r>
                  <a:rPr lang="en-US" i="1" dirty="0"/>
                  <a:t>f</a:t>
                </a:r>
                <a:r>
                  <a:rPr lang="en-US" dirty="0"/>
                  <a:t> changes at </a:t>
                </a:r>
                <a:r>
                  <a:rPr lang="en-US" i="1" dirty="0"/>
                  <a:t>x</a:t>
                </a:r>
              </a:p>
              <a:p>
                <a:pPr lvl="1"/>
                <a:r>
                  <a:rPr lang="en-US" dirty="0"/>
                  <a:t>Can be visualized as a tangent line, derivative is the slope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AFA941F9-C91F-4CE8-ADDD-9CA19268F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747DAA4-1E16-48F3-9D3F-10F1FA01B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7345" y="3075829"/>
            <a:ext cx="3987790" cy="279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9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F24D7-3C29-464F-AA18-34F466A4E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3405B9-D5C7-4C02-A039-D84E4FF6A4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Different interchangeable notations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in multiple dimensions is the </a:t>
            </a:r>
            <a:r>
              <a:rPr lang="en-US" b="1" dirty="0"/>
              <a:t>gradient (Jacobian)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B74AD0E-8651-48F0-B40E-8F9CCBD1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83" y="1853913"/>
            <a:ext cx="2400635" cy="10574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57783C1-2360-48A1-9745-F78D7B8A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773" y="3638359"/>
            <a:ext cx="5277587" cy="8668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2F3DC91-E8FA-4D77-A28F-5B2B2E9FC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818" y="3591224"/>
            <a:ext cx="4423730" cy="23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07DCC-0363-4688-8874-1DED3D81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6B706-7875-4D7F-B5D9-4771BCFE8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intuition: always follow steepest descent/ascent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Gradient can be computed</a:t>
            </a:r>
          </a:p>
          <a:p>
            <a:pPr lvl="1"/>
            <a:r>
              <a:rPr lang="en-US" dirty="0"/>
              <a:t>Function is convex (guarantees</a:t>
            </a:r>
            <a:br>
              <a:rPr lang="en-US" dirty="0"/>
            </a:br>
            <a:r>
              <a:rPr lang="en-US" dirty="0"/>
              <a:t>global optimum)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8C572C9-3010-48CF-99A1-648794050F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01" r="14109"/>
          <a:stretch/>
        </p:blipFill>
        <p:spPr>
          <a:xfrm>
            <a:off x="6272757" y="3193645"/>
            <a:ext cx="5335572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88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D07DCC-0363-4688-8874-1DED3D81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86B706-7875-4D7F-B5D9-4771BCFE8A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Simple intuition: always follow steepest descent/ascent</a:t>
            </a:r>
          </a:p>
          <a:p>
            <a:r>
              <a:rPr lang="en-US" dirty="0"/>
              <a:t>Assumptions</a:t>
            </a:r>
          </a:p>
          <a:p>
            <a:pPr lvl="1"/>
            <a:r>
              <a:rPr lang="en-US" dirty="0"/>
              <a:t>Gradient can be computed</a:t>
            </a:r>
          </a:p>
          <a:p>
            <a:pPr lvl="1"/>
            <a:r>
              <a:rPr lang="en-US" dirty="0"/>
              <a:t>Function is convex (guarantees</a:t>
            </a:r>
            <a:br>
              <a:rPr lang="en-US" dirty="0"/>
            </a:br>
            <a:r>
              <a:rPr lang="en-US" dirty="0"/>
              <a:t>global optimum)</a:t>
            </a:r>
          </a:p>
        </p:txBody>
      </p:sp>
      <p:pic>
        <p:nvPicPr>
          <p:cNvPr id="3074" name="Picture 2" descr="Stochastic gradient descent | sciencesprings">
            <a:extLst>
              <a:ext uri="{FF2B5EF4-FFF2-40B4-BE49-F238E27FC236}">
                <a16:creationId xmlns:a16="http://schemas.microsoft.com/office/drawing/2014/main" id="{E56F96CC-6252-41A0-BE04-E0AB920D3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519" y="2007910"/>
            <a:ext cx="4739640" cy="439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492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D972C-FA2A-4DAA-8A10-5B6F6F31A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241D11-0957-4068-BBEE-9817CC712F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Brainstorming!</a:t>
            </a:r>
          </a:p>
        </p:txBody>
      </p:sp>
    </p:spTree>
    <p:extLst>
      <p:ext uri="{BB962C8B-B14F-4D97-AF65-F5344CB8AC3E}">
        <p14:creationId xmlns:p14="http://schemas.microsoft.com/office/powerpoint/2010/main" val="28249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B27F1-2098-465F-B83F-3123A33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gradient-based techniques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48438-185B-435D-9D83-E60BEDDB88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Starting point of exploration matters</a:t>
            </a:r>
          </a:p>
          <a:p>
            <a:r>
              <a:rPr lang="en-US" dirty="0"/>
              <a:t>Hard to get out of local optima</a:t>
            </a:r>
          </a:p>
          <a:p>
            <a:r>
              <a:rPr lang="en-US" dirty="0"/>
              <a:t>Step size? Too small / too large lead to convergence issues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1E1585B-BD0A-45BC-A9B5-33B75E9FF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360" y="3429000"/>
            <a:ext cx="2942440" cy="294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540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Grand écran</PresentationFormat>
  <Paragraphs>92</Paragraphs>
  <Slides>19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Raleway</vt:lpstr>
      <vt:lpstr>Thème Office</vt:lpstr>
      <vt:lpstr>Continuous optimization: overview</vt:lpstr>
      <vt:lpstr>Outline</vt:lpstr>
      <vt:lpstr>Introduction</vt:lpstr>
      <vt:lpstr>Gradient-based techniques</vt:lpstr>
      <vt:lpstr>Gradient-based techniques</vt:lpstr>
      <vt:lpstr>Gradient-based techniques</vt:lpstr>
      <vt:lpstr>Gradient-based techniques</vt:lpstr>
      <vt:lpstr>Issues with gradient-based techniques</vt:lpstr>
      <vt:lpstr>Issues with gradient-based techniques</vt:lpstr>
      <vt:lpstr>Issues with gradient-based techniques</vt:lpstr>
      <vt:lpstr>Issues with gradient-based techniques</vt:lpstr>
      <vt:lpstr>Gradient-based techniques for neural networks</vt:lpstr>
      <vt:lpstr>Stochastic techniques</vt:lpstr>
      <vt:lpstr>Brainstorming!</vt:lpstr>
      <vt:lpstr>Basin hopping</vt:lpstr>
      <vt:lpstr>Evolutionary algorithms</vt:lpstr>
      <vt:lpstr>Evolutionary algorithms</vt:lpstr>
      <vt:lpstr>Issues with stochastic techniques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88</cp:revision>
  <dcterms:created xsi:type="dcterms:W3CDTF">2020-06-05T13:14:31Z</dcterms:created>
  <dcterms:modified xsi:type="dcterms:W3CDTF">2023-07-03T21:40:22Z</dcterms:modified>
</cp:coreProperties>
</file>