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358" r:id="rId4"/>
    <p:sldId id="264" r:id="rId5"/>
    <p:sldId id="267" r:id="rId6"/>
    <p:sldId id="265" r:id="rId7"/>
    <p:sldId id="266" r:id="rId8"/>
    <p:sldId id="269" r:id="rId9"/>
    <p:sldId id="285" r:id="rId10"/>
    <p:sldId id="270" r:id="rId11"/>
    <p:sldId id="284" r:id="rId12"/>
    <p:sldId id="357" r:id="rId13"/>
    <p:sldId id="283" r:id="rId14"/>
    <p:sldId id="298" r:id="rId15"/>
    <p:sldId id="299" r:id="rId16"/>
    <p:sldId id="352" r:id="rId17"/>
    <p:sldId id="343" r:id="rId18"/>
    <p:sldId id="359" r:id="rId19"/>
    <p:sldId id="374" r:id="rId20"/>
    <p:sldId id="360" r:id="rId21"/>
    <p:sldId id="387" r:id="rId22"/>
    <p:sldId id="364" r:id="rId23"/>
    <p:sldId id="366" r:id="rId24"/>
    <p:sldId id="367" r:id="rId25"/>
    <p:sldId id="369" r:id="rId26"/>
    <p:sldId id="368" r:id="rId27"/>
    <p:sldId id="370" r:id="rId28"/>
    <p:sldId id="371" r:id="rId29"/>
    <p:sldId id="375" r:id="rId30"/>
    <p:sldId id="383" r:id="rId31"/>
    <p:sldId id="372" r:id="rId32"/>
    <p:sldId id="376" r:id="rId33"/>
    <p:sldId id="373" r:id="rId34"/>
    <p:sldId id="365" r:id="rId35"/>
    <p:sldId id="377" r:id="rId36"/>
    <p:sldId id="378" r:id="rId37"/>
    <p:sldId id="379" r:id="rId38"/>
    <p:sldId id="380" r:id="rId39"/>
    <p:sldId id="381" r:id="rId40"/>
    <p:sldId id="382" r:id="rId41"/>
    <p:sldId id="384" r:id="rId42"/>
    <p:sldId id="385" r:id="rId43"/>
    <p:sldId id="386" r:id="rId44"/>
    <p:sldId id="288" r:id="rId45"/>
    <p:sldId id="289" r:id="rId46"/>
    <p:sldId id="361"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A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49E8B-CCD4-4618-AB1D-3C7C9883397C}" type="datetimeFigureOut">
              <a:rPr lang="en-US" smtClean="0"/>
              <a:t>3/29/2024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7CF-5572-4704-BDD5-87BB4760C726}" type="slidenum">
              <a:rPr lang="en-US" smtClean="0"/>
              <a:t>‹N°›</a:t>
            </a:fld>
            <a:endParaRPr lang="en-US"/>
          </a:p>
        </p:txBody>
      </p:sp>
    </p:spTree>
    <p:extLst>
      <p:ext uri="{BB962C8B-B14F-4D97-AF65-F5344CB8AC3E}">
        <p14:creationId xmlns:p14="http://schemas.microsoft.com/office/powerpoint/2010/main" val="914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is something that will come back when we will discuss the use of deep neural networks in natural language processing. As words and symbols are discrete, our machines are not great at using them.</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6</a:t>
            </a:fld>
            <a:endParaRPr lang="en-US"/>
          </a:p>
        </p:txBody>
      </p:sp>
    </p:spTree>
    <p:extLst>
      <p:ext uri="{BB962C8B-B14F-4D97-AF65-F5344CB8AC3E}">
        <p14:creationId xmlns:p14="http://schemas.microsoft.com/office/powerpoint/2010/main" val="64369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15</a:t>
            </a:fld>
            <a:endParaRPr lang="en-US"/>
          </a:p>
        </p:txBody>
      </p:sp>
    </p:spTree>
    <p:extLst>
      <p:ext uri="{BB962C8B-B14F-4D97-AF65-F5344CB8AC3E}">
        <p14:creationId xmlns:p14="http://schemas.microsoft.com/office/powerpoint/2010/main" val="378879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16</a:t>
            </a:fld>
            <a:endParaRPr lang="en-US"/>
          </a:p>
        </p:txBody>
      </p:sp>
    </p:spTree>
    <p:extLst>
      <p:ext uri="{BB962C8B-B14F-4D97-AF65-F5344CB8AC3E}">
        <p14:creationId xmlns:p14="http://schemas.microsoft.com/office/powerpoint/2010/main" val="415890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17</a:t>
            </a:fld>
            <a:endParaRPr lang="en-US"/>
          </a:p>
        </p:txBody>
      </p:sp>
    </p:spTree>
    <p:extLst>
      <p:ext uri="{BB962C8B-B14F-4D97-AF65-F5344CB8AC3E}">
        <p14:creationId xmlns:p14="http://schemas.microsoft.com/office/powerpoint/2010/main" val="21339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22</a:t>
            </a:fld>
            <a:endParaRPr lang="en-US"/>
          </a:p>
        </p:txBody>
      </p:sp>
    </p:spTree>
    <p:extLst>
      <p:ext uri="{BB962C8B-B14F-4D97-AF65-F5344CB8AC3E}">
        <p14:creationId xmlns:p14="http://schemas.microsoft.com/office/powerpoint/2010/main" val="5655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31</a:t>
            </a:fld>
            <a:endParaRPr lang="en-US"/>
          </a:p>
        </p:txBody>
      </p:sp>
    </p:spTree>
    <p:extLst>
      <p:ext uri="{BB962C8B-B14F-4D97-AF65-F5344CB8AC3E}">
        <p14:creationId xmlns:p14="http://schemas.microsoft.com/office/powerpoint/2010/main" val="2750531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35</a:t>
            </a:fld>
            <a:endParaRPr lang="en-US"/>
          </a:p>
        </p:txBody>
      </p:sp>
    </p:spTree>
    <p:extLst>
      <p:ext uri="{BB962C8B-B14F-4D97-AF65-F5344CB8AC3E}">
        <p14:creationId xmlns:p14="http://schemas.microsoft.com/office/powerpoint/2010/main" val="623751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37</a:t>
            </a:fld>
            <a:endParaRPr lang="en-US"/>
          </a:p>
        </p:txBody>
      </p:sp>
    </p:spTree>
    <p:extLst>
      <p:ext uri="{BB962C8B-B14F-4D97-AF65-F5344CB8AC3E}">
        <p14:creationId xmlns:p14="http://schemas.microsoft.com/office/powerpoint/2010/main" val="280629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38</a:t>
            </a:fld>
            <a:endParaRPr lang="en-US"/>
          </a:p>
        </p:txBody>
      </p:sp>
    </p:spTree>
    <p:extLst>
      <p:ext uri="{BB962C8B-B14F-4D97-AF65-F5344CB8AC3E}">
        <p14:creationId xmlns:p14="http://schemas.microsoft.com/office/powerpoint/2010/main" val="229316667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pic>
        <p:nvPicPr>
          <p:cNvPr id="12" name="Picture 2">
            <a:extLst>
              <a:ext uri="{FF2B5EF4-FFF2-40B4-BE49-F238E27FC236}">
                <a16:creationId xmlns:a16="http://schemas.microsoft.com/office/drawing/2014/main" id="{0DB0872A-BB4A-4EE2-9A56-0F99099C2B9B}"/>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225937B-EC8E-4D79-AB1F-033EA440FC8F}"/>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pic>
        <p:nvPicPr>
          <p:cNvPr id="11" name="Picture 2">
            <a:extLst>
              <a:ext uri="{FF2B5EF4-FFF2-40B4-BE49-F238E27FC236}">
                <a16:creationId xmlns:a16="http://schemas.microsoft.com/office/drawing/2014/main" id="{B11E0E85-32C3-4940-B7AF-CD3F0802CB25}"/>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A246D40-A200-4021-90C4-4F0A4D1A103B}"/>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REFRESHER ON MACHINE LEARNING</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sz="6600" dirty="0"/>
              <a:t>Refresher on </a:t>
            </a:r>
            <a:br>
              <a:rPr lang="it-IT" sz="6600" dirty="0"/>
            </a:br>
            <a:r>
              <a:rPr lang="it-IT" sz="6600" dirty="0"/>
              <a:t>Machine Learning</a:t>
            </a:r>
            <a:endParaRPr lang="fr-FR" sz="6600" dirty="0"/>
          </a:p>
        </p:txBody>
      </p:sp>
      <p:sp>
        <p:nvSpPr>
          <p:cNvPr id="5" name="Sous-titre 4"/>
          <p:cNvSpPr>
            <a:spLocks noGrp="1"/>
          </p:cNvSpPr>
          <p:nvPr>
            <p:ph type="subTitle" idx="1"/>
          </p:nvPr>
        </p:nvSpPr>
        <p:spPr>
          <a:xfrm>
            <a:off x="2401843" y="5544796"/>
            <a:ext cx="9144000" cy="654923"/>
          </a:xfrm>
        </p:spPr>
        <p:txBody>
          <a:bodyPr>
            <a:noAutofit/>
          </a:bodyPr>
          <a:lstStyle/>
          <a:p>
            <a:r>
              <a:rPr lang="fr-FR" dirty="0"/>
              <a:t>Alberto TONDA, </a:t>
            </a:r>
            <a:r>
              <a:rPr lang="fr-FR" dirty="0" err="1"/>
              <a:t>Ph.D</a:t>
            </a:r>
            <a:r>
              <a:rPr lang="fr-FR" dirty="0"/>
              <a:t>. (Senior permanent </a:t>
            </a:r>
            <a:r>
              <a:rPr lang="fr-FR" dirty="0" err="1"/>
              <a:t>researcher</a:t>
            </a:r>
            <a:r>
              <a:rPr lang="fr-FR" dirty="0"/>
              <a:t>, DR)</a:t>
            </a:r>
          </a:p>
          <a:p>
            <a:r>
              <a:rPr lang="fr-FR" sz="2000" i="1" dirty="0"/>
              <a:t>UMR 518 MIA-PS, INRAE, AgroParisTech, Université Paris-Saclay</a:t>
            </a:r>
            <a:br>
              <a:rPr lang="fr-FR" sz="2000" i="1" dirty="0"/>
            </a:br>
            <a:r>
              <a:rPr lang="fr-FR" sz="2000" i="1" dirty="0"/>
              <a:t>UAR 3611, Institut des Systèmes Complexes de Paris Île-de-France</a:t>
            </a:r>
          </a:p>
          <a:p>
            <a:endParaRPr lang="fr-FR" dirty="0"/>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theory,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404377"/>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DB26C-A713-4921-987C-2397E988EA24}"/>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6" name="Rectangle : coins arrondis 15">
            <a:extLst>
              <a:ext uri="{FF2B5EF4-FFF2-40B4-BE49-F238E27FC236}">
                <a16:creationId xmlns:a16="http://schemas.microsoft.com/office/drawing/2014/main" id="{CC7B8DB3-CC0C-45C8-83EF-3864D98E3C05}"/>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a:t>
            </a:r>
            <a:br>
              <a:rPr lang="en-US" dirty="0"/>
            </a:br>
            <a:r>
              <a:rPr lang="en-US" dirty="0"/>
              <a:t>(to be optimized)</a:t>
            </a:r>
          </a:p>
        </p:txBody>
      </p:sp>
      <p:pic>
        <p:nvPicPr>
          <p:cNvPr id="20" name="Picture 2">
            <a:extLst>
              <a:ext uri="{FF2B5EF4-FFF2-40B4-BE49-F238E27FC236}">
                <a16:creationId xmlns:a16="http://schemas.microsoft.com/office/drawing/2014/main" id="{15951C88-100E-48CA-A638-A4977FE06381}"/>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28" name="Bulle narrative : rectangle 27">
            <a:extLst>
              <a:ext uri="{FF2B5EF4-FFF2-40B4-BE49-F238E27FC236}">
                <a16:creationId xmlns:a16="http://schemas.microsoft.com/office/drawing/2014/main" id="{CD2A93B7-E415-44C0-AEB9-89F845018CC0}"/>
              </a:ext>
            </a:extLst>
          </p:cNvPr>
          <p:cNvSpPr/>
          <p:nvPr/>
        </p:nvSpPr>
        <p:spPr>
          <a:xfrm>
            <a:off x="7880810" y="4025245"/>
            <a:ext cx="3472989" cy="1436034"/>
          </a:xfrm>
          <a:prstGeom prst="wedgeRectCallout">
            <a:avLst>
              <a:gd name="adj1" fmla="val -74671"/>
              <a:gd name="adj2" fmla="val -63387"/>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5" name="Bulle narrative : rectangle 24">
            <a:extLst>
              <a:ext uri="{FF2B5EF4-FFF2-40B4-BE49-F238E27FC236}">
                <a16:creationId xmlns:a16="http://schemas.microsoft.com/office/drawing/2014/main" id="{76E11780-D5D2-43F6-944E-584E23781BC6}"/>
              </a:ext>
            </a:extLst>
          </p:cNvPr>
          <p:cNvSpPr/>
          <p:nvPr/>
        </p:nvSpPr>
        <p:spPr>
          <a:xfrm>
            <a:off x="7880810" y="1233578"/>
            <a:ext cx="1404594" cy="2195422"/>
          </a:xfrm>
          <a:prstGeom prst="wedgeRectCallout">
            <a:avLst>
              <a:gd name="adj1" fmla="val -112813"/>
              <a:gd name="adj2" fmla="val 596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algorithms</a:t>
            </a:r>
          </a:p>
        </p:txBody>
      </p:sp>
      <p:sp>
        <p:nvSpPr>
          <p:cNvPr id="18" name="Bulle narrative : rectangle 17">
            <a:extLst>
              <a:ext uri="{FF2B5EF4-FFF2-40B4-BE49-F238E27FC236}">
                <a16:creationId xmlns:a16="http://schemas.microsoft.com/office/drawing/2014/main" id="{3AFCC05A-5AB1-444E-ACB8-DE0BD8DA37A9}"/>
              </a:ext>
            </a:extLst>
          </p:cNvPr>
          <p:cNvSpPr/>
          <p:nvPr/>
        </p:nvSpPr>
        <p:spPr>
          <a:xfrm>
            <a:off x="1112363" y="1233579"/>
            <a:ext cx="2196445" cy="2195422"/>
          </a:xfrm>
          <a:prstGeom prst="wedgeRectCallout">
            <a:avLst>
              <a:gd name="adj1" fmla="val 103403"/>
              <a:gd name="adj2" fmla="val 46353"/>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7" name="Image 16">
            <a:extLst>
              <a:ext uri="{FF2B5EF4-FFF2-40B4-BE49-F238E27FC236}">
                <a16:creationId xmlns:a16="http://schemas.microsoft.com/office/drawing/2014/main" id="{016D6866-0581-4792-AF9A-132F97C0E221}"/>
              </a:ext>
            </a:extLst>
          </p:cNvPr>
          <p:cNvPicPr>
            <a:picLocks noChangeAspect="1"/>
          </p:cNvPicPr>
          <p:nvPr/>
        </p:nvPicPr>
        <p:blipFill>
          <a:blip r:embed="rId3"/>
          <a:stretch>
            <a:fillRect/>
          </a:stretch>
        </p:blipFill>
        <p:spPr>
          <a:xfrm>
            <a:off x="1225484" y="1384110"/>
            <a:ext cx="1937954" cy="1946435"/>
          </a:xfrm>
          <a:prstGeom prst="rect">
            <a:avLst/>
          </a:prstGeom>
        </p:spPr>
      </p:pic>
      <p:sp>
        <p:nvSpPr>
          <p:cNvPr id="19" name="Bulle narrative : rectangle 18">
            <a:extLst>
              <a:ext uri="{FF2B5EF4-FFF2-40B4-BE49-F238E27FC236}">
                <a16:creationId xmlns:a16="http://schemas.microsoft.com/office/drawing/2014/main" id="{94A9585E-1A11-4734-87F8-AC2895BAEEAA}"/>
              </a:ext>
            </a:extLst>
          </p:cNvPr>
          <p:cNvSpPr/>
          <p:nvPr/>
        </p:nvSpPr>
        <p:spPr>
          <a:xfrm>
            <a:off x="1442302" y="3799241"/>
            <a:ext cx="1404594" cy="2195422"/>
          </a:xfrm>
          <a:prstGeom prst="wedgeRectCallout">
            <a:avLst>
              <a:gd name="adj1" fmla="val 167052"/>
              <a:gd name="adj2" fmla="val -532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22" name="Image 21">
            <a:extLst>
              <a:ext uri="{FF2B5EF4-FFF2-40B4-BE49-F238E27FC236}">
                <a16:creationId xmlns:a16="http://schemas.microsoft.com/office/drawing/2014/main" id="{5C499652-4D7F-474B-AD64-73FA0BBA8028}"/>
              </a:ext>
            </a:extLst>
          </p:cNvPr>
          <p:cNvPicPr>
            <a:picLocks noChangeAspect="1"/>
          </p:cNvPicPr>
          <p:nvPr/>
        </p:nvPicPr>
        <p:blipFill>
          <a:blip r:embed="rId4"/>
          <a:stretch>
            <a:fillRect/>
          </a:stretch>
        </p:blipFill>
        <p:spPr>
          <a:xfrm>
            <a:off x="1549816" y="3908964"/>
            <a:ext cx="1221663" cy="1981316"/>
          </a:xfrm>
          <a:prstGeom prst="rect">
            <a:avLst/>
          </a:prstGeom>
        </p:spPr>
      </p:pic>
      <p:pic>
        <p:nvPicPr>
          <p:cNvPr id="24" name="Image 23">
            <a:extLst>
              <a:ext uri="{FF2B5EF4-FFF2-40B4-BE49-F238E27FC236}">
                <a16:creationId xmlns:a16="http://schemas.microsoft.com/office/drawing/2014/main" id="{72807BAF-FCB2-452E-80EC-EB88DAC19369}"/>
              </a:ext>
            </a:extLst>
          </p:cNvPr>
          <p:cNvPicPr>
            <a:picLocks noChangeAspect="1"/>
          </p:cNvPicPr>
          <p:nvPr/>
        </p:nvPicPr>
        <p:blipFill>
          <a:blip r:embed="rId5"/>
          <a:stretch>
            <a:fillRect/>
          </a:stretch>
        </p:blipFill>
        <p:spPr>
          <a:xfrm>
            <a:off x="7966120" y="1241982"/>
            <a:ext cx="1319284" cy="2128632"/>
          </a:xfrm>
          <a:prstGeom prst="rect">
            <a:avLst/>
          </a:prstGeom>
        </p:spPr>
      </p:pic>
      <p:pic>
        <p:nvPicPr>
          <p:cNvPr id="27" name="Image 26">
            <a:extLst>
              <a:ext uri="{FF2B5EF4-FFF2-40B4-BE49-F238E27FC236}">
                <a16:creationId xmlns:a16="http://schemas.microsoft.com/office/drawing/2014/main" id="{FAE92005-69DD-4D9C-ADBC-EB3BE2670997}"/>
              </a:ext>
            </a:extLst>
          </p:cNvPr>
          <p:cNvPicPr>
            <a:picLocks noChangeAspect="1"/>
          </p:cNvPicPr>
          <p:nvPr/>
        </p:nvPicPr>
        <p:blipFill>
          <a:blip r:embed="rId6"/>
          <a:stretch>
            <a:fillRect/>
          </a:stretch>
        </p:blipFill>
        <p:spPr>
          <a:xfrm>
            <a:off x="8042424" y="4145891"/>
            <a:ext cx="3157982" cy="1235341"/>
          </a:xfrm>
          <a:prstGeom prst="rect">
            <a:avLst/>
          </a:prstGeom>
        </p:spPr>
      </p:pic>
    </p:spTree>
    <p:extLst>
      <p:ext uri="{BB962C8B-B14F-4D97-AF65-F5344CB8AC3E}">
        <p14:creationId xmlns:p14="http://schemas.microsoft.com/office/powerpoint/2010/main" val="329587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33916-0BCC-4E1F-A68A-B77C2F36EC70}"/>
              </a:ext>
            </a:extLst>
          </p:cNvPr>
          <p:cNvSpPr>
            <a:spLocks noGrp="1"/>
          </p:cNvSpPr>
          <p:nvPr>
            <p:ph type="title"/>
          </p:nvPr>
        </p:nvSpPr>
        <p:spPr/>
        <p:txBody>
          <a:bodyPr/>
          <a:lstStyle/>
          <a:p>
            <a:r>
              <a:rPr lang="en-US" dirty="0"/>
              <a:t>Supervised machine learning</a:t>
            </a:r>
          </a:p>
        </p:txBody>
      </p:sp>
      <p:sp>
        <p:nvSpPr>
          <p:cNvPr id="3" name="Espace réservé du texte 2">
            <a:extLst>
              <a:ext uri="{FF2B5EF4-FFF2-40B4-BE49-F238E27FC236}">
                <a16:creationId xmlns:a16="http://schemas.microsoft.com/office/drawing/2014/main" id="{48B911A7-74AB-4B66-997F-A41974079025}"/>
              </a:ext>
            </a:extLst>
          </p:cNvPr>
          <p:cNvSpPr>
            <a:spLocks noGrp="1"/>
          </p:cNvSpPr>
          <p:nvPr>
            <p:ph type="body" sz="quarter" idx="10"/>
          </p:nvPr>
        </p:nvSpPr>
        <p:spPr/>
        <p:txBody>
          <a:bodyPr/>
          <a:lstStyle/>
          <a:p>
            <a:r>
              <a:rPr lang="en-US" dirty="0"/>
              <a:t>Learn from examples where correct answer is known</a:t>
            </a:r>
          </a:p>
          <a:p>
            <a:pPr lvl="1"/>
            <a:r>
              <a:rPr lang="en-US" dirty="0"/>
              <a:t>Data contains measured values of the target (ground truth)</a:t>
            </a:r>
          </a:p>
          <a:p>
            <a:pPr lvl="1"/>
            <a:r>
              <a:rPr lang="en-US" dirty="0"/>
              <a:t>Minimize difference between model predictions and ground truth</a:t>
            </a:r>
          </a:p>
          <a:p>
            <a:r>
              <a:rPr lang="en-US" dirty="0"/>
              <a:t>Regression</a:t>
            </a:r>
          </a:p>
          <a:p>
            <a:pPr lvl="1"/>
            <a:r>
              <a:rPr lang="en-US" dirty="0"/>
              <a:t>Target is a continuous value (0.9, 22.5, 0.0017, …)</a:t>
            </a:r>
          </a:p>
          <a:p>
            <a:pPr lvl="1"/>
            <a:r>
              <a:rPr lang="en-US" dirty="0"/>
              <a:t>From the values of the features of a sample, </a:t>
            </a:r>
            <a:r>
              <a:rPr lang="en-US" b="1" dirty="0"/>
              <a:t>predict</a:t>
            </a:r>
            <a:r>
              <a:rPr lang="en-US" dirty="0"/>
              <a:t> target value</a:t>
            </a:r>
          </a:p>
          <a:p>
            <a:r>
              <a:rPr lang="en-US" dirty="0"/>
              <a:t>Classification</a:t>
            </a:r>
          </a:p>
          <a:p>
            <a:pPr lvl="1"/>
            <a:r>
              <a:rPr lang="en-US" dirty="0"/>
              <a:t>Target is a category (good/bad, high/medium/low, toxic/ok, …)</a:t>
            </a:r>
          </a:p>
          <a:p>
            <a:pPr lvl="1"/>
            <a:r>
              <a:rPr lang="en-US" dirty="0"/>
              <a:t>From the values of the features of a sample, assign to category</a:t>
            </a:r>
          </a:p>
        </p:txBody>
      </p:sp>
    </p:spTree>
    <p:extLst>
      <p:ext uri="{BB962C8B-B14F-4D97-AF65-F5344CB8AC3E}">
        <p14:creationId xmlns:p14="http://schemas.microsoft.com/office/powerpoint/2010/main" val="409022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nvGraphicFramePr>
        <p:xfrm>
          <a:off x="7971603" y="2919535"/>
          <a:ext cx="1379787" cy="2225040"/>
        </p:xfrm>
        <a:graphic>
          <a:graphicData uri="http://schemas.openxmlformats.org/drawingml/2006/table">
            <a:tbl>
              <a:tblPr firstRow="1" bandRow="1">
                <a:tableStyleId>{21E4AEA4-8DFA-4A89-87EB-49C32662AFE0}</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extLst>
              <p:ext uri="{D42A27DB-BD31-4B8C-83A1-F6EECF244321}">
                <p14:modId xmlns:p14="http://schemas.microsoft.com/office/powerpoint/2010/main" val="3777727646"/>
              </p:ext>
            </p:extLst>
          </p:nvPr>
        </p:nvGraphicFramePr>
        <p:xfrm>
          <a:off x="9637694" y="2919535"/>
          <a:ext cx="1627337" cy="2225040"/>
        </p:xfrm>
        <a:graphic>
          <a:graphicData uri="http://schemas.openxmlformats.org/drawingml/2006/table">
            <a:tbl>
              <a:tblPr firstRow="1" bandRow="1">
                <a:tableStyleId>{93296810-A885-4BE3-A3E7-6D5BEEA58F35}</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3" name="ZoneTexte 2">
            <a:extLst>
              <a:ext uri="{FF2B5EF4-FFF2-40B4-BE49-F238E27FC236}">
                <a16:creationId xmlns:a16="http://schemas.microsoft.com/office/drawing/2014/main" id="{0F7C0B34-981F-41EC-B369-696C6AD6DCF9}"/>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8" name="Connecteur droit 17">
            <a:extLst>
              <a:ext uri="{FF2B5EF4-FFF2-40B4-BE49-F238E27FC236}">
                <a16:creationId xmlns:a16="http://schemas.microsoft.com/office/drawing/2014/main" id="{1F5A73B8-0707-4AC4-83F3-DC091A1B9F55}"/>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8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 </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9" name="ZoneTexte 18">
            <a:extLst>
              <a:ext uri="{FF2B5EF4-FFF2-40B4-BE49-F238E27FC236}">
                <a16:creationId xmlns:a16="http://schemas.microsoft.com/office/drawing/2014/main" id="{83EB72FD-C6E3-43BB-9BCF-4FA23E0098C0}"/>
              </a:ext>
            </a:extLst>
          </p:cNvPr>
          <p:cNvSpPr txBox="1"/>
          <p:nvPr/>
        </p:nvSpPr>
        <p:spPr>
          <a:xfrm>
            <a:off x="-119399" y="1210116"/>
            <a:ext cx="2648932" cy="584775"/>
          </a:xfrm>
          <a:prstGeom prst="rect">
            <a:avLst/>
          </a:prstGeom>
          <a:noFill/>
        </p:spPr>
        <p:txBody>
          <a:bodyPr wrap="square" rtlCol="0">
            <a:spAutoFit/>
          </a:bodyPr>
          <a:lstStyle/>
          <a:p>
            <a:pPr algn="ctr"/>
            <a:r>
              <a:rPr lang="it-IT" sz="3200" b="1" dirty="0">
                <a:solidFill>
                  <a:schemeClr val="accent6"/>
                </a:solidFill>
              </a:rPr>
              <a:t>Training data</a:t>
            </a:r>
            <a:endParaRPr lang="en-US" sz="3200" b="1" dirty="0">
              <a:solidFill>
                <a:schemeClr val="accent6"/>
              </a:solidFill>
            </a:endParaRPr>
          </a:p>
        </p:txBody>
      </p:sp>
      <p:cxnSp>
        <p:nvCxnSpPr>
          <p:cNvPr id="20" name="Connecteur droit 19">
            <a:extLst>
              <a:ext uri="{FF2B5EF4-FFF2-40B4-BE49-F238E27FC236}">
                <a16:creationId xmlns:a16="http://schemas.microsoft.com/office/drawing/2014/main" id="{FBC240C9-17EB-4CC3-A57B-C8106E29A006}"/>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E3EEA6B-D292-40A9-A4D7-1E8A91C17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8221241" y="2562598"/>
            <a:ext cx="3792130" cy="290345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408446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p>
          <a:p>
            <a:pPr algn="ct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solidFill>
                  <a:schemeClr val="accent6"/>
                </a:solidFill>
              </a:rPr>
              <a:t>Training data</a:t>
            </a:r>
            <a:endParaRPr lang="en-US" dirty="0">
              <a:solidFill>
                <a:schemeClr val="accent6"/>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63EB4ABA-2E37-48FE-936C-D82FCFCD87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2400" y="2533414"/>
            <a:ext cx="3790800" cy="292956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5412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297485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68C8B585-1CF0-4E6C-9BA9-097C709E6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221241" y="2577203"/>
            <a:ext cx="3792130" cy="287424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Flèche : droite 19">
            <a:extLst>
              <a:ext uri="{FF2B5EF4-FFF2-40B4-BE49-F238E27FC236}">
                <a16:creationId xmlns:a16="http://schemas.microsoft.com/office/drawing/2014/main" id="{410B5EB4-C763-4DBA-AF7A-F5DB90346B0B}"/>
              </a:ext>
            </a:extLst>
          </p:cNvPr>
          <p:cNvSpPr/>
          <p:nvPr/>
        </p:nvSpPr>
        <p:spPr>
          <a:xfrm>
            <a:off x="7148871" y="3860276"/>
            <a:ext cx="1146718"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416653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ntroduction to Reinforcement Learning for Beginners">
            <a:extLst>
              <a:ext uri="{FF2B5EF4-FFF2-40B4-BE49-F238E27FC236}">
                <a16:creationId xmlns:a16="http://schemas.microsoft.com/office/drawing/2014/main" id="{8455D8B6-A3C4-432A-AC5E-5E16C2699B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1725" y="3498850"/>
            <a:ext cx="5172075" cy="260032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EE759C8-6862-405A-88D4-B63B5372F14B}"/>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6D364514-347F-4D5A-859F-7AF1A319950C}"/>
              </a:ext>
            </a:extLst>
          </p:cNvPr>
          <p:cNvSpPr>
            <a:spLocks noGrp="1"/>
          </p:cNvSpPr>
          <p:nvPr>
            <p:ph type="body" sz="quarter" idx="10"/>
          </p:nvPr>
        </p:nvSpPr>
        <p:spPr/>
        <p:txBody>
          <a:bodyPr/>
          <a:lstStyle/>
          <a:p>
            <a:r>
              <a:rPr lang="en-US" dirty="0"/>
              <a:t>Similar </a:t>
            </a:r>
            <a:r>
              <a:rPr lang="en-US"/>
              <a:t>to supervised ML</a:t>
            </a:r>
            <a:r>
              <a:rPr lang="en-US" dirty="0"/>
              <a:t>,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a chess game; should we trade a Queen for a Knight? Well, it depends on the </a:t>
            </a:r>
            <a:r>
              <a:rPr lang="en-US" b="1" dirty="0"/>
              <a:t>board state</a:t>
            </a:r>
          </a:p>
          <a:p>
            <a:endParaRPr lang="en-US" dirty="0"/>
          </a:p>
        </p:txBody>
      </p:sp>
    </p:spTree>
    <p:extLst>
      <p:ext uri="{BB962C8B-B14F-4D97-AF65-F5344CB8AC3E}">
        <p14:creationId xmlns:p14="http://schemas.microsoft.com/office/powerpoint/2010/main" val="264092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4DD57-0CD3-4531-A689-27E0C520780A}"/>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7425DCD6-74EB-465D-8D25-130AB0FFCD14}"/>
              </a:ext>
            </a:extLst>
          </p:cNvPr>
          <p:cNvSpPr>
            <a:spLocks noGrp="1"/>
          </p:cNvSpPr>
          <p:nvPr>
            <p:ph type="body" sz="quarter" idx="10"/>
          </p:nvPr>
        </p:nvSpPr>
        <p:spPr/>
        <p:txBody>
          <a:bodyPr/>
          <a:lstStyle/>
          <a:p>
            <a:r>
              <a:rPr lang="en-US" dirty="0"/>
              <a:t>Issues with the state space</a:t>
            </a:r>
          </a:p>
          <a:p>
            <a:pPr lvl="1"/>
            <a:r>
              <a:rPr lang="en-US" dirty="0"/>
              <a:t>Real-world applications have Vast search spaces</a:t>
            </a:r>
          </a:p>
          <a:p>
            <a:pPr lvl="1"/>
            <a:r>
              <a:rPr lang="en-US" dirty="0"/>
              <a:t>Even a game like chess has ~10</a:t>
            </a:r>
            <a:r>
              <a:rPr lang="en-US" baseline="30000" dirty="0"/>
              <a:t>20</a:t>
            </a:r>
            <a:r>
              <a:rPr lang="en-US" dirty="0"/>
              <a:t> possible board states </a:t>
            </a:r>
          </a:p>
          <a:p>
            <a:pPr lvl="1"/>
            <a:r>
              <a:rPr lang="en-US" dirty="0"/>
              <a:t>Impossible to explore exhaustively! (highest is checkers, 10</a:t>
            </a:r>
            <a:r>
              <a:rPr lang="en-US" baseline="30000" dirty="0"/>
              <a:t>10</a:t>
            </a:r>
            <a:r>
              <a:rPr lang="en-US" dirty="0"/>
              <a:t>)</a:t>
            </a:r>
          </a:p>
          <a:p>
            <a:r>
              <a:rPr lang="en-US" dirty="0"/>
              <a:t>Tricks to reduce states: exploit symmetries, remove useless…</a:t>
            </a:r>
          </a:p>
          <a:p>
            <a:r>
              <a:rPr lang="en-US" dirty="0"/>
              <a:t>Game of Go (~10</a:t>
            </a:r>
            <a:r>
              <a:rPr lang="en-US" baseline="30000" dirty="0"/>
              <a:t>100</a:t>
            </a:r>
            <a:r>
              <a:rPr lang="en-US" dirty="0"/>
              <a:t> states) believed to be unapproachable</a:t>
            </a:r>
          </a:p>
          <a:p>
            <a:pPr lvl="1"/>
            <a:r>
              <a:rPr lang="en-US" dirty="0"/>
              <a:t>Estimated number of atoms in universe ~10</a:t>
            </a:r>
            <a:r>
              <a:rPr lang="en-US" baseline="30000" dirty="0"/>
              <a:t>80</a:t>
            </a:r>
            <a:endParaRPr lang="en-US" dirty="0"/>
          </a:p>
          <a:p>
            <a:pPr lvl="1"/>
            <a:r>
              <a:rPr lang="en-US" dirty="0"/>
              <a:t>In 2016, world champion defeated! </a:t>
            </a:r>
            <a:r>
              <a:rPr lang="en-US" b="1" dirty="0"/>
              <a:t>Deep reinforcement learning</a:t>
            </a:r>
            <a:endParaRPr lang="en-US" dirty="0"/>
          </a:p>
        </p:txBody>
      </p:sp>
    </p:spTree>
    <p:extLst>
      <p:ext uri="{BB962C8B-B14F-4D97-AF65-F5344CB8AC3E}">
        <p14:creationId xmlns:p14="http://schemas.microsoft.com/office/powerpoint/2010/main" val="407124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rmAutofit/>
          </a:bodyPr>
          <a:lstStyle/>
          <a:p>
            <a:r>
              <a:rPr lang="it-IT" dirty="0"/>
              <a:t>Artificial Intelligence</a:t>
            </a:r>
          </a:p>
          <a:p>
            <a:r>
              <a:rPr lang="it-IT" dirty="0"/>
              <a:t>Machine Learning</a:t>
            </a:r>
          </a:p>
          <a:p>
            <a:r>
              <a:rPr lang="it-IT" dirty="0"/>
              <a:t>Typical Machine Learning pipeline</a:t>
            </a:r>
          </a:p>
          <a:p>
            <a:r>
              <a:rPr lang="it-IT" dirty="0"/>
              <a:t>Evaluating performance</a:t>
            </a:r>
          </a:p>
          <a:p>
            <a:r>
              <a:rPr lang="it-IT" dirty="0"/>
              <a:t>Overfitting</a:t>
            </a:r>
          </a:p>
          <a:p>
            <a:r>
              <a:rPr lang="it-IT" dirty="0"/>
              <a:t>Good practices</a:t>
            </a:r>
            <a:endParaRPr lang="fr-FR"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AE7D-CAE0-4E53-B923-C4DA7552F3D2}"/>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4BF4FB83-7399-4770-89BF-BDD92E34B8F0}"/>
              </a:ext>
            </a:extLst>
          </p:cNvPr>
          <p:cNvSpPr>
            <a:spLocks noGrp="1"/>
          </p:cNvSpPr>
          <p:nvPr>
            <p:ph type="body" sz="quarter" idx="10"/>
          </p:nvPr>
        </p:nvSpPr>
        <p:spPr/>
        <p:txBody>
          <a:bodyPr/>
          <a:lstStyle/>
          <a:p>
            <a:r>
              <a:rPr lang="en-US" dirty="0"/>
              <a:t>Supervised ML, min. difference predictions - ground truth</a:t>
            </a:r>
          </a:p>
          <a:p>
            <a:r>
              <a:rPr lang="en-US" dirty="0"/>
              <a:t>What happens when we do not have the ground truth?</a:t>
            </a:r>
          </a:p>
        </p:txBody>
      </p:sp>
    </p:spTree>
    <p:extLst>
      <p:ext uri="{BB962C8B-B14F-4D97-AF65-F5344CB8AC3E}">
        <p14:creationId xmlns:p14="http://schemas.microsoft.com/office/powerpoint/2010/main" val="247776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8C6A72-DA48-4B08-9A75-07357EF82861}"/>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E6DAD58F-54D1-4208-A59B-5709046F08AC}"/>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841226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212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0C59C0A2-D089-496D-8141-DB328C31F08C}"/>
              </a:ext>
            </a:extLst>
          </p:cNvPr>
          <p:cNvSpPr/>
          <p:nvPr/>
        </p:nvSpPr>
        <p:spPr>
          <a:xfrm>
            <a:off x="2629291" y="4939645"/>
            <a:ext cx="2649719" cy="1272619"/>
          </a:xfrm>
          <a:prstGeom prst="wedgeRectCallout">
            <a:avLst>
              <a:gd name="adj1" fmla="val 31402"/>
              <a:gd name="adj2" fmla="val -11047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values</a:t>
            </a:r>
          </a:p>
          <a:p>
            <a:pPr algn="ctr"/>
            <a:r>
              <a:rPr lang="en-US" dirty="0"/>
              <a:t>Non-numerical features</a:t>
            </a:r>
          </a:p>
          <a:p>
            <a:pPr algn="ctr"/>
            <a:r>
              <a:rPr lang="en-US" dirty="0"/>
              <a:t>Outlier detection</a:t>
            </a:r>
          </a:p>
          <a:p>
            <a:pPr algn="ctr"/>
            <a:r>
              <a:rPr lang="en-US" i="1" dirty="0"/>
              <a:t>Normalization?</a:t>
            </a:r>
          </a:p>
        </p:txBody>
      </p:sp>
    </p:spTree>
    <p:extLst>
      <p:ext uri="{BB962C8B-B14F-4D97-AF65-F5344CB8AC3E}">
        <p14:creationId xmlns:p14="http://schemas.microsoft.com/office/powerpoint/2010/main" val="2906662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92F3A-F165-4B24-BCCF-21BDCA8D7122}"/>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F9FAB469-74FE-4A47-8756-B39D07387A5C}"/>
              </a:ext>
            </a:extLst>
          </p:cNvPr>
          <p:cNvSpPr>
            <a:spLocks noGrp="1"/>
          </p:cNvSpPr>
          <p:nvPr>
            <p:ph type="body" sz="quarter" idx="10"/>
          </p:nvPr>
        </p:nvSpPr>
        <p:spPr/>
        <p:txBody>
          <a:bodyPr/>
          <a:lstStyle/>
          <a:p>
            <a:r>
              <a:rPr lang="en-US" dirty="0"/>
              <a:t>ML algorithms cannot natively deal with missing data</a:t>
            </a:r>
          </a:p>
          <a:p>
            <a:r>
              <a:rPr lang="en-US" dirty="0"/>
              <a:t>Trivial solutions</a:t>
            </a:r>
          </a:p>
          <a:p>
            <a:pPr lvl="1"/>
            <a:r>
              <a:rPr lang="en-US" dirty="0"/>
              <a:t>Remove samples with missing feature values</a:t>
            </a:r>
          </a:p>
          <a:p>
            <a:pPr lvl="1"/>
            <a:r>
              <a:rPr lang="en-US" dirty="0"/>
              <a:t>If a feature is often empty/</a:t>
            </a:r>
            <a:r>
              <a:rPr lang="en-US" dirty="0" err="1"/>
              <a:t>NaN</a:t>
            </a:r>
            <a:r>
              <a:rPr lang="en-US" dirty="0"/>
              <a:t>, remove whole feature</a:t>
            </a:r>
          </a:p>
          <a:p>
            <a:r>
              <a:rPr lang="en-US" dirty="0"/>
              <a:t>Issue: this reduces the available data</a:t>
            </a:r>
          </a:p>
          <a:p>
            <a:r>
              <a:rPr lang="en-US" dirty="0"/>
              <a:t>Can you think of any other solution?</a:t>
            </a:r>
          </a:p>
        </p:txBody>
      </p:sp>
    </p:spTree>
    <p:extLst>
      <p:ext uri="{BB962C8B-B14F-4D97-AF65-F5344CB8AC3E}">
        <p14:creationId xmlns:p14="http://schemas.microsoft.com/office/powerpoint/2010/main" val="566852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EDCC1-3136-4EEB-986B-163E630D285A}"/>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8BD9779C-0090-4697-BE22-D964DD90D977}"/>
              </a:ext>
            </a:extLst>
          </p:cNvPr>
          <p:cNvSpPr>
            <a:spLocks noGrp="1"/>
          </p:cNvSpPr>
          <p:nvPr>
            <p:ph type="body" sz="quarter" idx="10"/>
          </p:nvPr>
        </p:nvSpPr>
        <p:spPr/>
        <p:txBody>
          <a:bodyPr/>
          <a:lstStyle/>
          <a:p>
            <a:r>
              <a:rPr lang="en-US" b="1" dirty="0"/>
              <a:t>Imputation</a:t>
            </a:r>
            <a:endParaRPr lang="en-US" dirty="0"/>
          </a:p>
          <a:p>
            <a:pPr lvl="1"/>
            <a:r>
              <a:rPr lang="en-US" dirty="0"/>
              <a:t>Replace the missing value with </a:t>
            </a:r>
            <a:r>
              <a:rPr lang="en-US" i="1" dirty="0"/>
              <a:t>another value</a:t>
            </a:r>
            <a:r>
              <a:rPr lang="en-US" dirty="0"/>
              <a:t>; but which one?</a:t>
            </a:r>
          </a:p>
          <a:p>
            <a:pPr lvl="1"/>
            <a:r>
              <a:rPr lang="en-US" dirty="0"/>
              <a:t>Zero, -1, (…)</a:t>
            </a:r>
          </a:p>
          <a:p>
            <a:pPr lvl="1"/>
            <a:r>
              <a:rPr lang="en-US" dirty="0"/>
              <a:t>Mean/median value of the feature over all samples/same class</a:t>
            </a:r>
          </a:p>
          <a:p>
            <a:pPr lvl="1"/>
            <a:r>
              <a:rPr lang="en-US" dirty="0"/>
              <a:t>Expert judgment (if not too many missing values)</a:t>
            </a:r>
          </a:p>
          <a:p>
            <a:r>
              <a:rPr lang="en-US" dirty="0"/>
              <a:t>Machine learning for imputation</a:t>
            </a:r>
          </a:p>
          <a:p>
            <a:pPr lvl="1"/>
            <a:r>
              <a:rPr lang="en-US" dirty="0"/>
              <a:t>Train a ML model to predict the value of the feature</a:t>
            </a:r>
          </a:p>
          <a:p>
            <a:pPr lvl="1"/>
            <a:r>
              <a:rPr lang="en-US" dirty="0"/>
              <a:t>Example: KNN imputation</a:t>
            </a:r>
          </a:p>
          <a:p>
            <a:r>
              <a:rPr lang="en-US" dirty="0"/>
              <a:t>(IMHO) If possible, try avoiding imputation</a:t>
            </a:r>
          </a:p>
        </p:txBody>
      </p:sp>
    </p:spTree>
    <p:extLst>
      <p:ext uri="{BB962C8B-B14F-4D97-AF65-F5344CB8AC3E}">
        <p14:creationId xmlns:p14="http://schemas.microsoft.com/office/powerpoint/2010/main" val="73628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0C521-C85A-445C-A7E1-6F438EA13F8D}"/>
              </a:ext>
            </a:extLst>
          </p:cNvPr>
          <p:cNvSpPr>
            <a:spLocks noGrp="1"/>
          </p:cNvSpPr>
          <p:nvPr>
            <p:ph type="title"/>
          </p:nvPr>
        </p:nvSpPr>
        <p:spPr/>
        <p:txBody>
          <a:bodyPr/>
          <a:lstStyle/>
          <a:p>
            <a:r>
              <a:rPr lang="en-US" dirty="0"/>
              <a:t>Non-numerical features</a:t>
            </a:r>
          </a:p>
        </p:txBody>
      </p:sp>
      <p:sp>
        <p:nvSpPr>
          <p:cNvPr id="3" name="Espace réservé du texte 2">
            <a:extLst>
              <a:ext uri="{FF2B5EF4-FFF2-40B4-BE49-F238E27FC236}">
                <a16:creationId xmlns:a16="http://schemas.microsoft.com/office/drawing/2014/main" id="{6475B81B-E81A-40F6-A294-FB4E96D599F9}"/>
              </a:ext>
            </a:extLst>
          </p:cNvPr>
          <p:cNvSpPr>
            <a:spLocks noGrp="1"/>
          </p:cNvSpPr>
          <p:nvPr>
            <p:ph type="body" sz="quarter" idx="10"/>
          </p:nvPr>
        </p:nvSpPr>
        <p:spPr/>
        <p:txBody>
          <a:bodyPr/>
          <a:lstStyle/>
          <a:p>
            <a:r>
              <a:rPr lang="en-US" dirty="0"/>
              <a:t>Categorical features to numbers?</a:t>
            </a:r>
          </a:p>
          <a:p>
            <a:r>
              <a:rPr lang="en-US" dirty="0"/>
              <a:t>If ordered (“high”/“medium”/“low”), to </a:t>
            </a:r>
            <a:r>
              <a:rPr lang="en-US" b="1" dirty="0"/>
              <a:t>integers</a:t>
            </a:r>
            <a:r>
              <a:rPr lang="en-US" dirty="0"/>
              <a:t> (2/1/0)</a:t>
            </a:r>
          </a:p>
          <a:p>
            <a:r>
              <a:rPr lang="en-US" dirty="0"/>
              <a:t>If not ordered (“red”/“blue”/“green”), </a:t>
            </a:r>
            <a:r>
              <a:rPr lang="en-US" b="1" dirty="0"/>
              <a:t>one-hot encoding</a:t>
            </a:r>
          </a:p>
          <a:p>
            <a:pPr lvl="1"/>
            <a:r>
              <a:rPr lang="en-US" dirty="0"/>
              <a:t>Create additional binary (0/1) features, equal to number of values of categorical feature</a:t>
            </a:r>
          </a:p>
          <a:p>
            <a:pPr lvl="1"/>
            <a:r>
              <a:rPr lang="en-US" dirty="0"/>
              <a:t>Set binary feature to ‘1’ and others to ‘0’ to represent values</a:t>
            </a:r>
          </a:p>
          <a:p>
            <a:pPr lvl="1"/>
            <a:r>
              <a:rPr lang="en-US" dirty="0"/>
              <a:t>E.g. red=100, blue=010, green=001</a:t>
            </a:r>
          </a:p>
          <a:p>
            <a:r>
              <a:rPr lang="en-US" dirty="0"/>
              <a:t>Utils in Pandas that already take care of (most of) this</a:t>
            </a:r>
          </a:p>
        </p:txBody>
      </p:sp>
    </p:spTree>
    <p:extLst>
      <p:ext uri="{BB962C8B-B14F-4D97-AF65-F5344CB8AC3E}">
        <p14:creationId xmlns:p14="http://schemas.microsoft.com/office/powerpoint/2010/main" val="23096322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68BC7-4F38-40A1-A025-E5FF635ADACE}"/>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53CCDE77-8D44-4A88-B13D-814FFC793D18}"/>
              </a:ext>
            </a:extLst>
          </p:cNvPr>
          <p:cNvSpPr>
            <a:spLocks noGrp="1"/>
          </p:cNvSpPr>
          <p:nvPr>
            <p:ph type="body" sz="quarter" idx="10"/>
          </p:nvPr>
        </p:nvSpPr>
        <p:spPr/>
        <p:txBody>
          <a:bodyPr/>
          <a:lstStyle/>
          <a:p>
            <a:r>
              <a:rPr lang="en-US" dirty="0"/>
              <a:t>What is an </a:t>
            </a:r>
            <a:r>
              <a:rPr lang="en-US" i="1" dirty="0"/>
              <a:t>outlier</a:t>
            </a:r>
            <a:r>
              <a:rPr lang="en-US" dirty="0"/>
              <a:t>?</a:t>
            </a:r>
          </a:p>
        </p:txBody>
      </p:sp>
      <p:pic>
        <p:nvPicPr>
          <p:cNvPr id="5" name="Image 4">
            <a:extLst>
              <a:ext uri="{FF2B5EF4-FFF2-40B4-BE49-F238E27FC236}">
                <a16:creationId xmlns:a16="http://schemas.microsoft.com/office/drawing/2014/main" id="{894BFC4B-7E06-45B8-B159-060092BFD7A0}"/>
              </a:ext>
            </a:extLst>
          </p:cNvPr>
          <p:cNvPicPr>
            <a:picLocks noChangeAspect="1"/>
          </p:cNvPicPr>
          <p:nvPr/>
        </p:nvPicPr>
        <p:blipFill>
          <a:blip r:embed="rId2"/>
          <a:stretch>
            <a:fillRect/>
          </a:stretch>
        </p:blipFill>
        <p:spPr>
          <a:xfrm>
            <a:off x="3881895" y="3218623"/>
            <a:ext cx="2924175" cy="1809750"/>
          </a:xfrm>
          <a:prstGeom prst="rect">
            <a:avLst/>
          </a:prstGeom>
        </p:spPr>
      </p:pic>
      <p:pic>
        <p:nvPicPr>
          <p:cNvPr id="2052" name="Picture 4" descr="Identifying outliers - Minitab">
            <a:extLst>
              <a:ext uri="{FF2B5EF4-FFF2-40B4-BE49-F238E27FC236}">
                <a16:creationId xmlns:a16="http://schemas.microsoft.com/office/drawing/2014/main" id="{7D2FBD14-4ABC-457F-BC68-E6138DBD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86" y="2279168"/>
            <a:ext cx="2476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6 Identification of outliers | Statistics | Siyavula">
            <a:extLst>
              <a:ext uri="{FF2B5EF4-FFF2-40B4-BE49-F238E27FC236}">
                <a16:creationId xmlns:a16="http://schemas.microsoft.com/office/drawing/2014/main" id="{BD6A927D-5C12-4ADE-8030-A5677708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179" y="3834590"/>
            <a:ext cx="3994601" cy="2490886"/>
          </a:xfrm>
          <a:prstGeom prst="rect">
            <a:avLst/>
          </a:prstGeom>
          <a:noFill/>
          <a:extLst>
            <a:ext uri="{909E8E84-426E-40DD-AFC4-6F175D3DCCD1}">
              <a14:hiddenFill xmlns:a14="http://schemas.microsoft.com/office/drawing/2010/main">
                <a:solidFill>
                  <a:srgbClr val="FFFFFF"/>
                </a:solidFill>
              </a14:hiddenFill>
            </a:ext>
          </a:extLst>
        </p:spPr>
      </p:pic>
      <p:sp>
        <p:nvSpPr>
          <p:cNvPr id="4" name="Ellipse 3">
            <a:extLst>
              <a:ext uri="{FF2B5EF4-FFF2-40B4-BE49-F238E27FC236}">
                <a16:creationId xmlns:a16="http://schemas.microsoft.com/office/drawing/2014/main" id="{1038FB92-B7EA-4E63-9071-2DBCD8B3A8B6}"/>
              </a:ext>
            </a:extLst>
          </p:cNvPr>
          <p:cNvSpPr/>
          <p:nvPr/>
        </p:nvSpPr>
        <p:spPr>
          <a:xfrm>
            <a:off x="4903943" y="3840305"/>
            <a:ext cx="207390" cy="22836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6909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2429B-BF9E-46C9-BAAF-7C28F0BC58A3}"/>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0D256506-DF5E-4A95-9B50-C12DBB31E5E5}"/>
              </a:ext>
            </a:extLst>
          </p:cNvPr>
          <p:cNvSpPr>
            <a:spLocks noGrp="1"/>
          </p:cNvSpPr>
          <p:nvPr>
            <p:ph type="body" sz="quarter" idx="10"/>
          </p:nvPr>
        </p:nvSpPr>
        <p:spPr/>
        <p:txBody>
          <a:bodyPr/>
          <a:lstStyle/>
          <a:p>
            <a:r>
              <a:rPr lang="en-US" dirty="0"/>
              <a:t>While the idea is intuitive, its application is difficult</a:t>
            </a:r>
          </a:p>
          <a:p>
            <a:pPr lvl="1"/>
            <a:r>
              <a:rPr lang="en-US" dirty="0"/>
              <a:t>Sometimes outliers are errors in data collection…</a:t>
            </a:r>
          </a:p>
          <a:p>
            <a:pPr lvl="1"/>
            <a:r>
              <a:rPr lang="en-US" dirty="0"/>
              <a:t>…but sometimes they are representative of the phenomenon</a:t>
            </a:r>
          </a:p>
          <a:p>
            <a:pPr lvl="1"/>
            <a:r>
              <a:rPr lang="en-US" dirty="0"/>
              <a:t>“Out of Distribution”, but can we identify the distribution?</a:t>
            </a:r>
          </a:p>
          <a:p>
            <a:r>
              <a:rPr lang="en-US" dirty="0"/>
              <a:t>Machine learning methods</a:t>
            </a:r>
          </a:p>
          <a:p>
            <a:pPr lvl="1"/>
            <a:r>
              <a:rPr lang="en-US" dirty="0"/>
              <a:t>Isolation Forest</a:t>
            </a:r>
          </a:p>
          <a:p>
            <a:pPr lvl="1"/>
            <a:r>
              <a:rPr lang="en-US" dirty="0"/>
              <a:t>Local Outlier Factor</a:t>
            </a:r>
          </a:p>
          <a:p>
            <a:pPr lvl="1"/>
            <a:r>
              <a:rPr lang="en-US" dirty="0"/>
              <a:t>Problem sometimes called “Novelty Detection”</a:t>
            </a:r>
          </a:p>
          <a:p>
            <a:r>
              <a:rPr lang="en-US" dirty="0"/>
              <a:t>(IMHO) Expert knowledge or avoid removing outliers</a:t>
            </a:r>
          </a:p>
        </p:txBody>
      </p:sp>
    </p:spTree>
    <p:extLst>
      <p:ext uri="{BB962C8B-B14F-4D97-AF65-F5344CB8AC3E}">
        <p14:creationId xmlns:p14="http://schemas.microsoft.com/office/powerpoint/2010/main" val="32865031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225A0-7C8A-4301-A590-CE4C693588D8}"/>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7F4055F1-B2C8-486D-85C0-D9720905EE21}"/>
                  </a:ext>
                </a:extLst>
              </p:cNvPr>
              <p:cNvSpPr>
                <a:spLocks noGrp="1"/>
              </p:cNvSpPr>
              <p:nvPr>
                <p:ph type="body" sz="quarter" idx="10"/>
              </p:nvPr>
            </p:nvSpPr>
            <p:spPr/>
            <p:txBody>
              <a:bodyPr>
                <a:normAutofit/>
              </a:bodyPr>
              <a:lstStyle/>
              <a:p>
                <a:r>
                  <a:rPr lang="en-US" dirty="0"/>
                  <a:t>Several algorithms need feature values to be in (0,1) or (-1,1)</a:t>
                </a:r>
              </a:p>
              <a:p>
                <a:pPr lvl="1"/>
                <a:r>
                  <a:rPr lang="en-US" dirty="0"/>
                  <a:t>Optimization algorithms in the ML approach work better in range</a:t>
                </a:r>
              </a:p>
              <a:p>
                <a:pPr lvl="1"/>
                <a:r>
                  <a:rPr lang="en-US" dirty="0"/>
                  <a:t>Or other possible numerical issues (e.g. values too big)</a:t>
                </a:r>
              </a:p>
              <a:p>
                <a:r>
                  <a:rPr lang="en-US" dirty="0"/>
                  <a:t>Library functions automatically perform normalization</a:t>
                </a:r>
              </a:p>
              <a:p>
                <a:r>
                  <a:rPr lang="en-US" dirty="0"/>
                  <a:t>Example: rescale to zero mean and unit variance</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a:latin typeface="Cambria Math" panose="02040503050406030204" pitchFamily="18" charset="0"/>
                            </a:rPr>
                            <m:t>𝜇</m:t>
                          </m:r>
                          <m:r>
                            <a:rPr lang="it-IT" i="1">
                              <a:latin typeface="Cambria Math" panose="02040503050406030204" pitchFamily="18" charset="0"/>
                            </a:rPr>
                            <m:t>)</m:t>
                          </m:r>
                        </m:num>
                        <m:den>
                          <m:r>
                            <m:rPr>
                              <m:sty m:val="p"/>
                            </m:rPr>
                            <a:rPr lang="it-IT" i="1">
                              <a:latin typeface="Cambria Math" panose="02040503050406030204" pitchFamily="18" charset="0"/>
                            </a:rPr>
                            <m:t>σ</m:t>
                          </m:r>
                        </m:den>
                      </m:f>
                    </m:oMath>
                  </m:oMathPara>
                </a14:m>
                <a:endParaRPr lang="en-US" dirty="0"/>
              </a:p>
              <a:p>
                <a:endParaRPr lang="en-US" dirty="0"/>
              </a:p>
              <a:p>
                <a:r>
                  <a:rPr lang="en-US" dirty="0"/>
                  <a:t>So, just apply normalization to the data…right?</a:t>
                </a:r>
              </a:p>
            </p:txBody>
          </p:sp>
        </mc:Choice>
        <mc:Fallback xmlns="">
          <p:sp>
            <p:nvSpPr>
              <p:cNvPr id="3" name="Espace réservé du texte 2">
                <a:extLst>
                  <a:ext uri="{FF2B5EF4-FFF2-40B4-BE49-F238E27FC236}">
                    <a16:creationId xmlns:a16="http://schemas.microsoft.com/office/drawing/2014/main" id="{7F4055F1-B2C8-486D-85C0-D9720905EE21}"/>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696" b="-1042"/>
                </a:stretch>
              </a:blipFill>
            </p:spPr>
            <p:txBody>
              <a:bodyPr/>
              <a:lstStyle/>
              <a:p>
                <a:r>
                  <a:rPr lang="en-US">
                    <a:noFill/>
                  </a:rPr>
                  <a:t> </a:t>
                </a:r>
              </a:p>
            </p:txBody>
          </p:sp>
        </mc:Fallback>
      </mc:AlternateContent>
    </p:spTree>
    <p:extLst>
      <p:ext uri="{BB962C8B-B14F-4D97-AF65-F5344CB8AC3E}">
        <p14:creationId xmlns:p14="http://schemas.microsoft.com/office/powerpoint/2010/main" val="1325431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554A769D-11A0-4808-BEC9-CF6A932A35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889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E88949-DFDD-453E-A86E-E10173099E1D}"/>
              </a:ext>
            </a:extLst>
          </p:cNvPr>
          <p:cNvSpPr>
            <a:spLocks noGrp="1"/>
          </p:cNvSpPr>
          <p:nvPr>
            <p:ph type="title"/>
          </p:nvPr>
        </p:nvSpPr>
        <p:spPr/>
        <p:txBody>
          <a:bodyPr/>
          <a:lstStyle/>
          <a:p>
            <a:r>
              <a:rPr lang="en-US" dirty="0"/>
              <a:t>Normalization</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8D2ED805-4C32-4509-876C-8E62BED036ED}"/>
                  </a:ext>
                </a:extLst>
              </p:cNvPr>
              <p:cNvSpPr>
                <a:spLocks noGrp="1"/>
              </p:cNvSpPr>
              <p:nvPr>
                <p:ph type="body" sz="quarter" idx="10"/>
              </p:nvPr>
            </p:nvSpPr>
            <p:spPr/>
            <p:txBody>
              <a:bodyPr/>
              <a:lstStyle/>
              <a:p>
                <a:r>
                  <a:rPr lang="en-US" dirty="0"/>
                  <a:t>No! Normalization has </a:t>
                </a:r>
                <a:r>
                  <a:rPr lang="en-US" i="1" dirty="0"/>
                  <a:t>parameters learned on data!</a:t>
                </a:r>
              </a:p>
              <a:p>
                <a:pPr marL="0" indent="0">
                  <a:buNone/>
                </a:pPr>
                <a14:m>
                  <m:oMathPara xmlns:m="http://schemas.openxmlformats.org/officeDocument/2006/math">
                    <m:oMathParaPr>
                      <m:jc m:val="centerGroup"/>
                    </m:oMathParaPr>
                    <m:oMath xmlns:m="http://schemas.openxmlformats.org/officeDocument/2006/math">
                      <m:sSub>
                        <m:sSubPr>
                          <m:ctrlPr>
                            <a:rPr lang="it-IT" b="0" i="1" smtClean="0">
                              <a:latin typeface="Cambria Math" panose="02040503050406030204" pitchFamily="18" charset="0"/>
                            </a:rPr>
                          </m:ctrlPr>
                        </m:sSubPr>
                        <m:e>
                          <m:r>
                            <a:rPr lang="it-IT" b="0" i="1" smtClean="0">
                              <a:latin typeface="Cambria Math" panose="02040503050406030204" pitchFamily="18" charset="0"/>
                            </a:rPr>
                            <m:t>𝑧</m:t>
                          </m:r>
                        </m:e>
                        <m:sub>
                          <m:r>
                            <a:rPr lang="it-IT" b="0" i="1" smtClean="0">
                              <a:latin typeface="Cambria Math" panose="02040503050406030204" pitchFamily="18" charset="0"/>
                            </a:rPr>
                            <m:t>𝑖</m:t>
                          </m:r>
                        </m:sub>
                      </m:sSub>
                      <m:r>
                        <a:rPr lang="it-IT" b="0" i="1" smtClean="0">
                          <a:latin typeface="Cambria Math" panose="02040503050406030204" pitchFamily="18" charset="0"/>
                        </a:rPr>
                        <m:t>=</m:t>
                      </m:r>
                      <m:f>
                        <m:fPr>
                          <m:ctrlPr>
                            <a:rPr lang="it-IT" b="0" i="1" smtClean="0">
                              <a:latin typeface="Cambria Math" panose="02040503050406030204" pitchFamily="18" charset="0"/>
                            </a:rPr>
                          </m:ctrlPr>
                        </m:fPr>
                        <m:num>
                          <m:sSub>
                            <m:sSubPr>
                              <m:ctrlPr>
                                <a:rPr lang="it-IT" i="1">
                                  <a:latin typeface="Cambria Math" panose="02040503050406030204" pitchFamily="18" charset="0"/>
                                </a:rPr>
                              </m:ctrlPr>
                            </m:sSubPr>
                            <m:e>
                              <m:r>
                                <a:rPr lang="it-IT" i="1">
                                  <a:latin typeface="Cambria Math" panose="02040503050406030204" pitchFamily="18" charset="0"/>
                                </a:rPr>
                                <m:t>(</m:t>
                              </m:r>
                              <m:r>
                                <a:rPr lang="it-IT" i="1">
                                  <a:latin typeface="Cambria Math" panose="02040503050406030204" pitchFamily="18" charset="0"/>
                                </a:rPr>
                                <m:t>𝑥</m:t>
                              </m:r>
                            </m:e>
                            <m:sub>
                              <m:r>
                                <a:rPr lang="it-IT" i="1">
                                  <a:latin typeface="Cambria Math" panose="02040503050406030204" pitchFamily="18" charset="0"/>
                                </a:rPr>
                                <m:t>𝑖</m:t>
                              </m:r>
                            </m:sub>
                          </m:sSub>
                          <m:r>
                            <a:rPr lang="it-IT" i="1">
                              <a:latin typeface="Cambria Math" panose="02040503050406030204" pitchFamily="18" charset="0"/>
                            </a:rPr>
                            <m:t>−</m:t>
                          </m:r>
                          <m:r>
                            <a:rPr lang="it-IT" i="1" smtClean="0">
                              <a:solidFill>
                                <a:srgbClr val="FF0000"/>
                              </a:solidFill>
                              <a:latin typeface="Cambria Math" panose="02040503050406030204" pitchFamily="18" charset="0"/>
                            </a:rPr>
                            <m:t>𝜇</m:t>
                          </m:r>
                          <m:r>
                            <a:rPr lang="it-IT" i="1">
                              <a:latin typeface="Cambria Math" panose="02040503050406030204" pitchFamily="18" charset="0"/>
                            </a:rPr>
                            <m:t>)</m:t>
                          </m:r>
                        </m:num>
                        <m:den>
                          <m:r>
                            <m:rPr>
                              <m:sty m:val="p"/>
                            </m:rPr>
                            <a:rPr lang="it-IT" i="1" smtClean="0">
                              <a:solidFill>
                                <a:srgbClr val="FF0000"/>
                              </a:solidFill>
                              <a:latin typeface="Cambria Math" panose="02040503050406030204" pitchFamily="18" charset="0"/>
                            </a:rPr>
                            <m:t>σ</m:t>
                          </m:r>
                        </m:den>
                      </m:f>
                    </m:oMath>
                  </m:oMathPara>
                </a14:m>
                <a:endParaRPr lang="en-US" dirty="0"/>
              </a:p>
              <a:p>
                <a:r>
                  <a:rPr lang="en-US" dirty="0"/>
                  <a:t>Learning parameters and applying to all data is </a:t>
                </a:r>
                <a:r>
                  <a:rPr lang="en-US" b="1" dirty="0"/>
                  <a:t>overfitting</a:t>
                </a:r>
              </a:p>
              <a:p>
                <a:r>
                  <a:rPr lang="en-US" dirty="0"/>
                  <a:t>The impact is usually not high, but it can be important</a:t>
                </a:r>
              </a:p>
              <a:p>
                <a:r>
                  <a:rPr lang="en-US" dirty="0"/>
                  <a:t>Choose normalization algorithm</a:t>
                </a:r>
              </a:p>
              <a:p>
                <a:pPr lvl="1"/>
                <a:r>
                  <a:rPr lang="en-US" dirty="0"/>
                  <a:t>Apply it later, during the </a:t>
                </a:r>
                <a:r>
                  <a:rPr lang="en-US" b="1" dirty="0">
                    <a:solidFill>
                      <a:schemeClr val="accent2">
                        <a:lumMod val="40000"/>
                        <a:lumOff val="60000"/>
                      </a:schemeClr>
                    </a:solidFill>
                  </a:rPr>
                  <a:t>training and validation</a:t>
                </a:r>
                <a:r>
                  <a:rPr lang="en-US" dirty="0"/>
                  <a:t> step</a:t>
                </a:r>
              </a:p>
              <a:p>
                <a:pPr lvl="1"/>
                <a:r>
                  <a:rPr lang="en-US" dirty="0"/>
                  <a:t>Learn normalization from training set, apply to test set</a:t>
                </a:r>
              </a:p>
              <a:p>
                <a:pPr lvl="1"/>
                <a:r>
                  <a:rPr lang="en-US" dirty="0"/>
                  <a:t>…unless you already know min/max and want to just </a:t>
                </a:r>
                <a:r>
                  <a:rPr lang="en-US"/>
                  <a:t>rescale (0,1)</a:t>
                </a:r>
                <a:endParaRPr lang="en-US" dirty="0"/>
              </a:p>
            </p:txBody>
          </p:sp>
        </mc:Choice>
        <mc:Fallback xmlns="">
          <p:sp>
            <p:nvSpPr>
              <p:cNvPr id="3" name="Espace réservé du texte 2">
                <a:extLst>
                  <a:ext uri="{FF2B5EF4-FFF2-40B4-BE49-F238E27FC236}">
                    <a16:creationId xmlns:a16="http://schemas.microsoft.com/office/drawing/2014/main" id="{8D2ED805-4C32-4509-876C-8E62BED036ED}"/>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a:stretch>
              </a:blipFill>
            </p:spPr>
            <p:txBody>
              <a:bodyPr/>
              <a:lstStyle/>
              <a:p>
                <a:r>
                  <a:rPr lang="en-US">
                    <a:noFill/>
                  </a:rPr>
                  <a:t> </a:t>
                </a:r>
              </a:p>
            </p:txBody>
          </p:sp>
        </mc:Fallback>
      </mc:AlternateContent>
    </p:spTree>
    <p:extLst>
      <p:ext uri="{BB962C8B-B14F-4D97-AF65-F5344CB8AC3E}">
        <p14:creationId xmlns:p14="http://schemas.microsoft.com/office/powerpoint/2010/main" val="1748925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E6958609-EAE8-4E4F-B2C2-04BCCF348419}"/>
              </a:ext>
            </a:extLst>
          </p:cNvPr>
          <p:cNvSpPr/>
          <p:nvPr/>
        </p:nvSpPr>
        <p:spPr>
          <a:xfrm>
            <a:off x="5067299" y="5081047"/>
            <a:ext cx="2438008" cy="735291"/>
          </a:xfrm>
          <a:prstGeom prst="wedgeRectCallout">
            <a:avLst>
              <a:gd name="adj1" fmla="val 39167"/>
              <a:gd name="adj2" fmla="val -1541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Feature selection</a:t>
            </a:r>
          </a:p>
          <a:p>
            <a:pPr algn="ctr"/>
            <a:r>
              <a:rPr lang="en-US" dirty="0"/>
              <a:t>Feature construction</a:t>
            </a:r>
          </a:p>
        </p:txBody>
      </p:sp>
    </p:spTree>
    <p:extLst>
      <p:ext uri="{BB962C8B-B14F-4D97-AF65-F5344CB8AC3E}">
        <p14:creationId xmlns:p14="http://schemas.microsoft.com/office/powerpoint/2010/main" val="226885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F44876-89F5-41A3-BCDC-7EF481CCBACB}"/>
              </a:ext>
            </a:extLst>
          </p:cNvPr>
          <p:cNvSpPr>
            <a:spLocks noGrp="1"/>
          </p:cNvSpPr>
          <p:nvPr>
            <p:ph type="title"/>
          </p:nvPr>
        </p:nvSpPr>
        <p:spPr/>
        <p:txBody>
          <a:bodyPr/>
          <a:lstStyle/>
          <a:p>
            <a:r>
              <a:rPr lang="en-US" dirty="0"/>
              <a:t>Feature selection</a:t>
            </a:r>
          </a:p>
        </p:txBody>
      </p:sp>
      <p:sp>
        <p:nvSpPr>
          <p:cNvPr id="3" name="Espace réservé du texte 2">
            <a:extLst>
              <a:ext uri="{FF2B5EF4-FFF2-40B4-BE49-F238E27FC236}">
                <a16:creationId xmlns:a16="http://schemas.microsoft.com/office/drawing/2014/main" id="{109416AC-DC52-43DD-9209-E630E641FA8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5585679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03BEE-D182-42F8-92AE-40B6D290B905}"/>
              </a:ext>
            </a:extLst>
          </p:cNvPr>
          <p:cNvSpPr>
            <a:spLocks noGrp="1"/>
          </p:cNvSpPr>
          <p:nvPr>
            <p:ph type="title"/>
          </p:nvPr>
        </p:nvSpPr>
        <p:spPr/>
        <p:txBody>
          <a:bodyPr/>
          <a:lstStyle/>
          <a:p>
            <a:r>
              <a:rPr lang="en-US" dirty="0"/>
              <a:t>Feature construction</a:t>
            </a:r>
          </a:p>
        </p:txBody>
      </p:sp>
      <p:sp>
        <p:nvSpPr>
          <p:cNvPr id="3" name="Espace réservé du texte 2">
            <a:extLst>
              <a:ext uri="{FF2B5EF4-FFF2-40B4-BE49-F238E27FC236}">
                <a16:creationId xmlns:a16="http://schemas.microsoft.com/office/drawing/2014/main" id="{4B2593A4-540B-4982-B66E-3F921E5FC3A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4186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Deep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igne de multiplication 2">
            <a:extLst>
              <a:ext uri="{FF2B5EF4-FFF2-40B4-BE49-F238E27FC236}">
                <a16:creationId xmlns:a16="http://schemas.microsoft.com/office/drawing/2014/main" id="{D266F94B-A564-4FBF-8457-9BEF459D7A23}"/>
              </a:ext>
            </a:extLst>
          </p:cNvPr>
          <p:cNvSpPr/>
          <p:nvPr/>
        </p:nvSpPr>
        <p:spPr>
          <a:xfrm>
            <a:off x="5037252" y="2733935"/>
            <a:ext cx="3145018" cy="2281965"/>
          </a:xfrm>
          <a:prstGeom prst="mathMultiply">
            <a:avLst>
              <a:gd name="adj1" fmla="val 20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ulle narrative : rectangle 7">
            <a:extLst>
              <a:ext uri="{FF2B5EF4-FFF2-40B4-BE49-F238E27FC236}">
                <a16:creationId xmlns:a16="http://schemas.microsoft.com/office/drawing/2014/main" id="{155AD1A6-7A42-417D-811F-AE1D4DFAA72D}"/>
              </a:ext>
            </a:extLst>
          </p:cNvPr>
          <p:cNvSpPr/>
          <p:nvPr/>
        </p:nvSpPr>
        <p:spPr>
          <a:xfrm>
            <a:off x="3572760" y="1800519"/>
            <a:ext cx="4100660" cy="933415"/>
          </a:xfrm>
          <a:prstGeom prst="wedgeRectCallout">
            <a:avLst>
              <a:gd name="adj1" fmla="val 75646"/>
              <a:gd name="adj2" fmla="val 5245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Instead, pick a model able to automatically </a:t>
            </a:r>
            <a:r>
              <a:rPr lang="en-US" b="1" dirty="0"/>
              <a:t>select</a:t>
            </a:r>
            <a:r>
              <a:rPr lang="en-US" dirty="0"/>
              <a:t> or </a:t>
            </a:r>
            <a:r>
              <a:rPr lang="en-US" b="1" dirty="0"/>
              <a:t>construct</a:t>
            </a:r>
            <a:r>
              <a:rPr lang="en-US" dirty="0"/>
              <a:t> features</a:t>
            </a:r>
          </a:p>
        </p:txBody>
      </p:sp>
    </p:spTree>
    <p:extLst>
      <p:ext uri="{BB962C8B-B14F-4D97-AF65-F5344CB8AC3E}">
        <p14:creationId xmlns:p14="http://schemas.microsoft.com/office/powerpoint/2010/main" val="1053133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81060"/>
              <a:gd name="adj2" fmla="val -138046"/>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Adjust all ML algorithm parameters set </a:t>
            </a:r>
            <a:r>
              <a:rPr lang="en-US" i="1" dirty="0"/>
              <a:t>before</a:t>
            </a:r>
            <a:r>
              <a:rPr lang="en-US" dirty="0"/>
              <a:t> training starts</a:t>
            </a:r>
          </a:p>
        </p:txBody>
      </p:sp>
    </p:spTree>
    <p:extLst>
      <p:ext uri="{BB962C8B-B14F-4D97-AF65-F5344CB8AC3E}">
        <p14:creationId xmlns:p14="http://schemas.microsoft.com/office/powerpoint/2010/main" val="1961127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12661D-1A1D-44AD-8E7C-4AE166B0BB84}"/>
              </a:ext>
            </a:extLst>
          </p:cNvPr>
          <p:cNvSpPr>
            <a:spLocks noGrp="1"/>
          </p:cNvSpPr>
          <p:nvPr>
            <p:ph type="title"/>
          </p:nvPr>
        </p:nvSpPr>
        <p:spPr/>
        <p:txBody>
          <a:bodyPr/>
          <a:lstStyle/>
          <a:p>
            <a:r>
              <a:rPr lang="en-US" dirty="0"/>
              <a:t>Hyperparameter tuning</a:t>
            </a:r>
          </a:p>
        </p:txBody>
      </p:sp>
      <p:sp>
        <p:nvSpPr>
          <p:cNvPr id="3" name="Espace réservé du texte 2">
            <a:extLst>
              <a:ext uri="{FF2B5EF4-FFF2-40B4-BE49-F238E27FC236}">
                <a16:creationId xmlns:a16="http://schemas.microsoft.com/office/drawing/2014/main" id="{8115ECAD-734D-4AEB-9714-A464E1D5CE54}"/>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9893256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Tree>
    <p:extLst>
      <p:ext uri="{BB962C8B-B14F-4D97-AF65-F5344CB8AC3E}">
        <p14:creationId xmlns:p14="http://schemas.microsoft.com/office/powerpoint/2010/main" val="1481294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C6689762-CBB9-49C4-8F17-5B84F3D4ECE9}"/>
              </a:ext>
            </a:extLst>
          </p:cNvPr>
          <p:cNvSpPr/>
          <p:nvPr/>
        </p:nvSpPr>
        <p:spPr>
          <a:xfrm>
            <a:off x="4147795" y="4781406"/>
            <a:ext cx="3503824" cy="818116"/>
          </a:xfrm>
          <a:prstGeom prst="wedgeRectCallout">
            <a:avLst>
              <a:gd name="adj1" fmla="val 79177"/>
              <a:gd name="adj2" fmla="val -5508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Try to evaluate whether the choices we made make sense</a:t>
            </a:r>
          </a:p>
        </p:txBody>
      </p:sp>
      <p:sp>
        <p:nvSpPr>
          <p:cNvPr id="8" name="Parchemin : horizontal 7">
            <a:extLst>
              <a:ext uri="{FF2B5EF4-FFF2-40B4-BE49-F238E27FC236}">
                <a16:creationId xmlns:a16="http://schemas.microsoft.com/office/drawing/2014/main" id="{150313D5-3985-4F02-ADBC-4852A0CE90BA}"/>
              </a:ext>
            </a:extLst>
          </p:cNvPr>
          <p:cNvSpPr/>
          <p:nvPr/>
        </p:nvSpPr>
        <p:spPr>
          <a:xfrm>
            <a:off x="4864232" y="5390269"/>
            <a:ext cx="3191071" cy="1074655"/>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Vocabulary clash!</a:t>
            </a:r>
            <a:r>
              <a:rPr lang="en-US" dirty="0"/>
              <a:t> “Validation”? “Test”?</a:t>
            </a:r>
          </a:p>
        </p:txBody>
      </p:sp>
    </p:spTree>
    <p:extLst>
      <p:ext uri="{BB962C8B-B14F-4D97-AF65-F5344CB8AC3E}">
        <p14:creationId xmlns:p14="http://schemas.microsoft.com/office/powerpoint/2010/main" val="2451205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7F1DE8-CB6F-4342-AF58-634403FA2FCE}"/>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18CB57C6-E1FC-4F94-BDDB-7C4C622E0509}"/>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46557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noAutofit/>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pPr lvl="1"/>
            <a:r>
              <a:rPr lang="it-IT" dirty="0"/>
              <a:t>«Efficiency and speed, in learning a new task» (Chollet, 2019)</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FB150F-5597-47CB-A30A-85D6D9543B2F}"/>
              </a:ext>
            </a:extLst>
          </p:cNvPr>
          <p:cNvSpPr>
            <a:spLocks noGrp="1"/>
          </p:cNvSpPr>
          <p:nvPr>
            <p:ph type="title"/>
          </p:nvPr>
        </p:nvSpPr>
        <p:spPr/>
        <p:txBody>
          <a:bodyPr/>
          <a:lstStyle/>
          <a:p>
            <a:r>
              <a:rPr lang="en-US" dirty="0"/>
              <a:t>Why do we need test/validation?</a:t>
            </a:r>
          </a:p>
        </p:txBody>
      </p:sp>
      <p:sp>
        <p:nvSpPr>
          <p:cNvPr id="3" name="Espace réservé du texte 2">
            <a:extLst>
              <a:ext uri="{FF2B5EF4-FFF2-40B4-BE49-F238E27FC236}">
                <a16:creationId xmlns:a16="http://schemas.microsoft.com/office/drawing/2014/main" id="{B6437D54-6C1C-444B-8EEE-CDD87CC3A28D}"/>
              </a:ext>
            </a:extLst>
          </p:cNvPr>
          <p:cNvSpPr>
            <a:spLocks noGrp="1"/>
          </p:cNvSpPr>
          <p:nvPr>
            <p:ph type="body" sz="quarter" idx="10"/>
          </p:nvPr>
        </p:nvSpPr>
        <p:spPr/>
        <p:txBody>
          <a:bodyPr/>
          <a:lstStyle/>
          <a:p>
            <a:r>
              <a:rPr lang="en-US" dirty="0"/>
              <a:t>The Final Boss: OVERFITTING</a:t>
            </a:r>
          </a:p>
        </p:txBody>
      </p:sp>
    </p:spTree>
    <p:extLst>
      <p:ext uri="{BB962C8B-B14F-4D97-AF65-F5344CB8AC3E}">
        <p14:creationId xmlns:p14="http://schemas.microsoft.com/office/powerpoint/2010/main" val="2874937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CCCC6A-6CFD-42C9-ADB0-F630C9C18CDF}"/>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9770FCB6-8085-46C4-A1F5-C6F025E186E8}"/>
              </a:ext>
            </a:extLst>
          </p:cNvPr>
          <p:cNvSpPr>
            <a:spLocks noGrp="1"/>
          </p:cNvSpPr>
          <p:nvPr>
            <p:ph type="body" sz="quarter" idx="10"/>
          </p:nvPr>
        </p:nvSpPr>
        <p:spPr/>
        <p:txBody>
          <a:bodyPr/>
          <a:lstStyle/>
          <a:p>
            <a:r>
              <a:rPr lang="en-US" dirty="0"/>
              <a:t>How are numbers represented inside a computer?</a:t>
            </a:r>
          </a:p>
        </p:txBody>
      </p:sp>
    </p:spTree>
    <p:extLst>
      <p:ext uri="{BB962C8B-B14F-4D97-AF65-F5344CB8AC3E}">
        <p14:creationId xmlns:p14="http://schemas.microsoft.com/office/powerpoint/2010/main" val="1795394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EF1637-54BA-4FA0-88C4-107082B6A8CE}"/>
              </a:ext>
            </a:extLst>
          </p:cNvPr>
          <p:cNvSpPr>
            <a:spLocks noGrp="1"/>
          </p:cNvSpPr>
          <p:nvPr>
            <p:ph type="title"/>
          </p:nvPr>
        </p:nvSpPr>
        <p:spPr/>
        <p:txBody>
          <a:bodyPr/>
          <a:lstStyle/>
          <a:p>
            <a:r>
              <a:rPr lang="en-US" dirty="0"/>
              <a:t>Algorithms work inside a computer</a:t>
            </a:r>
          </a:p>
        </p:txBody>
      </p:sp>
      <p:sp>
        <p:nvSpPr>
          <p:cNvPr id="3" name="Espace réservé du texte 2">
            <a:extLst>
              <a:ext uri="{FF2B5EF4-FFF2-40B4-BE49-F238E27FC236}">
                <a16:creationId xmlns:a16="http://schemas.microsoft.com/office/drawing/2014/main" id="{432AF0FA-388A-4BBE-9011-D25E999FA96A}"/>
              </a:ext>
            </a:extLst>
          </p:cNvPr>
          <p:cNvSpPr>
            <a:spLocks noGrp="1"/>
          </p:cNvSpPr>
          <p:nvPr>
            <p:ph type="body" sz="quarter" idx="10"/>
          </p:nvPr>
        </p:nvSpPr>
        <p:spPr/>
        <p:txBody>
          <a:bodyPr/>
          <a:lstStyle/>
          <a:p>
            <a:r>
              <a:rPr lang="en-US" i="1" dirty="0"/>
              <a:t>Limit</a:t>
            </a:r>
            <a:r>
              <a:rPr lang="en-US" dirty="0"/>
              <a:t> to minimum and maximum representable</a:t>
            </a:r>
          </a:p>
          <a:p>
            <a:r>
              <a:rPr lang="en-US" i="1" dirty="0"/>
              <a:t>Limit</a:t>
            </a:r>
            <a:r>
              <a:rPr lang="en-US" dirty="0"/>
              <a:t> to the smallest detectable difference (</a:t>
            </a:r>
            <a:r>
              <a:rPr lang="en-US" b="1" dirty="0"/>
              <a:t>machine epsilon</a:t>
            </a:r>
            <a:r>
              <a:rPr lang="en-US" dirty="0"/>
              <a:t>)</a:t>
            </a:r>
          </a:p>
          <a:p>
            <a:r>
              <a:rPr lang="en-US" dirty="0"/>
              <a:t>Precision can be increased, at the cost of memory</a:t>
            </a:r>
          </a:p>
        </p:txBody>
      </p:sp>
    </p:spTree>
    <p:extLst>
      <p:ext uri="{BB962C8B-B14F-4D97-AF65-F5344CB8AC3E}">
        <p14:creationId xmlns:p14="http://schemas.microsoft.com/office/powerpoint/2010/main" val="1697303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4E2D7-5102-4E23-97E4-8B84C2528D0A}"/>
              </a:ext>
            </a:extLst>
          </p:cNvPr>
          <p:cNvSpPr>
            <a:spLocks noGrp="1"/>
          </p:cNvSpPr>
          <p:nvPr>
            <p:ph type="title"/>
          </p:nvPr>
        </p:nvSpPr>
        <p:spPr/>
        <p:txBody>
          <a:bodyPr/>
          <a:lstStyle/>
          <a:p>
            <a:r>
              <a:rPr lang="en-US" dirty="0"/>
              <a:t>(Pseudo-)Random number generation</a:t>
            </a:r>
          </a:p>
        </p:txBody>
      </p:sp>
      <p:sp>
        <p:nvSpPr>
          <p:cNvPr id="3" name="Espace réservé du texte 2">
            <a:extLst>
              <a:ext uri="{FF2B5EF4-FFF2-40B4-BE49-F238E27FC236}">
                <a16:creationId xmlns:a16="http://schemas.microsoft.com/office/drawing/2014/main" id="{CA9D43CC-3D49-40A5-9D8F-8C5908E20D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6710369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BC1EF7-993C-49E8-9F73-C74F1D18E979}"/>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D707E4BC-8C5E-4A2B-86EC-CED2DF37A35F}"/>
              </a:ext>
            </a:extLst>
          </p:cNvPr>
          <p:cNvSpPr>
            <a:spLocks noGrp="1"/>
          </p:cNvSpPr>
          <p:nvPr>
            <p:ph type="body" sz="quarter" idx="10"/>
          </p:nvPr>
        </p:nvSpPr>
        <p:spPr/>
        <p:txBody>
          <a:bodyPr>
            <a:normAutofit fontScale="92500" lnSpcReduction="20000"/>
          </a:bodyPr>
          <a:lstStyle/>
          <a:p>
            <a:r>
              <a:rPr lang="en-US" b="1" dirty="0"/>
              <a:t>Model/predictor</a:t>
            </a:r>
            <a:r>
              <a:rPr lang="en-US" dirty="0"/>
              <a:t>: one candidate solution (regressor/classifier)</a:t>
            </a:r>
          </a:p>
          <a:p>
            <a:r>
              <a:rPr lang="en-US" b="1" dirty="0"/>
              <a:t>Model parameters</a:t>
            </a:r>
          </a:p>
          <a:p>
            <a:pPr lvl="1"/>
            <a:r>
              <a:rPr lang="en-US" dirty="0"/>
              <a:t>Values (numerical, categorical, …) </a:t>
            </a:r>
            <a:r>
              <a:rPr lang="en-US" i="1" dirty="0"/>
              <a:t>inside </a:t>
            </a:r>
            <a:r>
              <a:rPr lang="en-US" dirty="0"/>
              <a:t>the model</a:t>
            </a:r>
          </a:p>
          <a:p>
            <a:pPr lvl="1"/>
            <a:r>
              <a:rPr lang="en-US" dirty="0"/>
              <a:t>Optimized (e.g. change values) during training process</a:t>
            </a:r>
          </a:p>
          <a:p>
            <a:r>
              <a:rPr lang="en-US" b="1" dirty="0"/>
              <a:t>Samples</a:t>
            </a:r>
            <a:r>
              <a:rPr lang="en-US" dirty="0"/>
              <a:t>: rows of the dataset</a:t>
            </a:r>
          </a:p>
          <a:p>
            <a:r>
              <a:rPr lang="en-US" b="1" dirty="0"/>
              <a:t>Features</a:t>
            </a:r>
            <a:r>
              <a:rPr lang="en-US" dirty="0"/>
              <a:t>: columns of the dataset</a:t>
            </a:r>
          </a:p>
          <a:p>
            <a:r>
              <a:rPr lang="en-US" b="1" dirty="0"/>
              <a:t>Training data</a:t>
            </a:r>
            <a:r>
              <a:rPr lang="en-US" dirty="0"/>
              <a:t>: data from which we want to learn</a:t>
            </a:r>
          </a:p>
          <a:p>
            <a:r>
              <a:rPr lang="en-US" b="1" dirty="0"/>
              <a:t>Test data</a:t>
            </a:r>
            <a:r>
              <a:rPr lang="en-US" dirty="0"/>
              <a:t>: unseen data, kept aside to assess </a:t>
            </a:r>
            <a:r>
              <a:rPr lang="en-US" i="1" dirty="0"/>
              <a:t>generalization</a:t>
            </a:r>
          </a:p>
          <a:p>
            <a:r>
              <a:rPr lang="en-US" b="1" dirty="0"/>
              <a:t>Validation data</a:t>
            </a:r>
            <a:r>
              <a:rPr lang="en-US" dirty="0"/>
              <a:t>: used during training, not for training (!)</a:t>
            </a:r>
          </a:p>
          <a:p>
            <a:r>
              <a:rPr lang="en-US" b="1" dirty="0"/>
              <a:t>Training/Fit</a:t>
            </a:r>
            <a:r>
              <a:rPr lang="en-US" dirty="0"/>
              <a:t>: optimize parameter values to fit training data</a:t>
            </a:r>
          </a:p>
        </p:txBody>
      </p:sp>
    </p:spTree>
    <p:extLst>
      <p:ext uri="{BB962C8B-B14F-4D97-AF65-F5344CB8AC3E}">
        <p14:creationId xmlns:p14="http://schemas.microsoft.com/office/powerpoint/2010/main" val="954076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E80714-48D1-4894-B80C-F1927D1F01FA}"/>
              </a:ext>
            </a:extLst>
          </p:cNvPr>
          <p:cNvSpPr>
            <a:spLocks noGrp="1"/>
          </p:cNvSpPr>
          <p:nvPr>
            <p:ph type="title"/>
          </p:nvPr>
        </p:nvSpPr>
        <p:spPr/>
        <p:txBody>
          <a:bodyPr/>
          <a:lstStyle/>
          <a:p>
            <a:r>
              <a:rPr lang="en-US" dirty="0"/>
              <a:t>Vocabulary</a:t>
            </a:r>
          </a:p>
        </p:txBody>
      </p:sp>
      <p:sp>
        <p:nvSpPr>
          <p:cNvPr id="3" name="Espace réservé du texte 2">
            <a:extLst>
              <a:ext uri="{FF2B5EF4-FFF2-40B4-BE49-F238E27FC236}">
                <a16:creationId xmlns:a16="http://schemas.microsoft.com/office/drawing/2014/main" id="{BF544E7A-57A8-43F2-B906-58659CE26955}"/>
              </a:ext>
            </a:extLst>
          </p:cNvPr>
          <p:cNvSpPr>
            <a:spLocks noGrp="1"/>
          </p:cNvSpPr>
          <p:nvPr>
            <p:ph type="body" sz="quarter" idx="10"/>
          </p:nvPr>
        </p:nvSpPr>
        <p:spPr/>
        <p:txBody>
          <a:bodyPr/>
          <a:lstStyle/>
          <a:p>
            <a:r>
              <a:rPr lang="en-US" b="1" dirty="0"/>
              <a:t>Model hyperparameters</a:t>
            </a:r>
          </a:p>
          <a:p>
            <a:pPr lvl="1"/>
            <a:r>
              <a:rPr lang="en-US" dirty="0"/>
              <a:t>Choices/parameters </a:t>
            </a:r>
            <a:r>
              <a:rPr lang="en-US" i="1" dirty="0"/>
              <a:t>outside </a:t>
            </a:r>
            <a:r>
              <a:rPr lang="en-US" dirty="0"/>
              <a:t>the model</a:t>
            </a:r>
          </a:p>
          <a:p>
            <a:pPr lvl="1"/>
            <a:r>
              <a:rPr lang="en-US" dirty="0"/>
              <a:t>Usually user-defined </a:t>
            </a:r>
            <a:r>
              <a:rPr lang="en-US" i="1" dirty="0"/>
              <a:t>before</a:t>
            </a:r>
            <a:r>
              <a:rPr lang="en-US" dirty="0"/>
              <a:t> training process starts</a:t>
            </a:r>
          </a:p>
          <a:p>
            <a:r>
              <a:rPr lang="en-US" b="1" dirty="0"/>
              <a:t>Capacity </a:t>
            </a:r>
            <a:r>
              <a:rPr lang="en-US" dirty="0"/>
              <a:t>(loose definition)</a:t>
            </a:r>
          </a:p>
          <a:p>
            <a:pPr lvl="1"/>
            <a:r>
              <a:rPr lang="en-US" dirty="0"/>
              <a:t>Maximum order of function that can be approximated by model</a:t>
            </a:r>
          </a:p>
          <a:p>
            <a:pPr lvl="1"/>
            <a:r>
              <a:rPr lang="en-US" dirty="0"/>
              <a:t>The more parameters, the more capacity</a:t>
            </a:r>
          </a:p>
          <a:p>
            <a:r>
              <a:rPr lang="en-US" b="1" dirty="0"/>
              <a:t>Bias</a:t>
            </a:r>
            <a:r>
              <a:rPr lang="en-US" dirty="0"/>
              <a:t>: source of errors, not enough capacity (underfitting)</a:t>
            </a:r>
          </a:p>
          <a:p>
            <a:r>
              <a:rPr lang="en-US" b="1" dirty="0"/>
              <a:t>Variance</a:t>
            </a:r>
            <a:r>
              <a:rPr lang="en-US" dirty="0"/>
              <a:t>: sensitivity to small variations in training data, too much capacity (overfitting)</a:t>
            </a:r>
          </a:p>
          <a:p>
            <a:endParaRPr lang="en-US" dirty="0"/>
          </a:p>
        </p:txBody>
      </p:sp>
    </p:spTree>
    <p:extLst>
      <p:ext uri="{BB962C8B-B14F-4D97-AF65-F5344CB8AC3E}">
        <p14:creationId xmlns:p14="http://schemas.microsoft.com/office/powerpoint/2010/main" val="569751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277E0-521C-4E4C-BB21-74B628BD62D2}"/>
              </a:ext>
            </a:extLst>
          </p:cNvPr>
          <p:cNvSpPr>
            <a:spLocks noGrp="1"/>
          </p:cNvSpPr>
          <p:nvPr>
            <p:ph type="title"/>
          </p:nvPr>
        </p:nvSpPr>
        <p:spPr/>
        <p:txBody>
          <a:bodyPr/>
          <a:lstStyle/>
          <a:p>
            <a:r>
              <a:rPr lang="en-US" dirty="0"/>
              <a:t>Take-home message(s)</a:t>
            </a:r>
          </a:p>
        </p:txBody>
      </p:sp>
      <p:sp>
        <p:nvSpPr>
          <p:cNvPr id="3" name="Espace réservé du texte 2">
            <a:extLst>
              <a:ext uri="{FF2B5EF4-FFF2-40B4-BE49-F238E27FC236}">
                <a16:creationId xmlns:a16="http://schemas.microsoft.com/office/drawing/2014/main" id="{23EF29C7-F839-4D4E-A71E-63C15B6F5979}"/>
              </a:ext>
            </a:extLst>
          </p:cNvPr>
          <p:cNvSpPr>
            <a:spLocks noGrp="1"/>
          </p:cNvSpPr>
          <p:nvPr>
            <p:ph type="body" sz="quarter" idx="10"/>
          </p:nvPr>
        </p:nvSpPr>
        <p:spPr/>
        <p:txBody>
          <a:bodyPr/>
          <a:lstStyle/>
          <a:p>
            <a:r>
              <a:rPr lang="en-US" dirty="0"/>
              <a:t>Always preprocess your data, carefully</a:t>
            </a:r>
          </a:p>
          <a:p>
            <a:pPr lvl="1"/>
            <a:r>
              <a:rPr lang="en-US" dirty="0"/>
              <a:t>Missing values? Remove rows, imputation</a:t>
            </a:r>
          </a:p>
        </p:txBody>
      </p:sp>
    </p:spTree>
    <p:extLst>
      <p:ext uri="{BB962C8B-B14F-4D97-AF65-F5344CB8AC3E}">
        <p14:creationId xmlns:p14="http://schemas.microsoft.com/office/powerpoint/2010/main" val="250407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3"/>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Ontologies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1850</Words>
  <Application>Microsoft Office PowerPoint</Application>
  <PresentationFormat>Grand écran</PresentationFormat>
  <Paragraphs>333</Paragraphs>
  <Slides>46</Slides>
  <Notes>9</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46</vt:i4>
      </vt:variant>
    </vt:vector>
  </HeadingPairs>
  <TitlesOfParts>
    <vt:vector size="52" baseType="lpstr">
      <vt:lpstr>Arial</vt:lpstr>
      <vt:lpstr>Calibri</vt:lpstr>
      <vt:lpstr>Calibri Light</vt:lpstr>
      <vt:lpstr>Cambria Math</vt:lpstr>
      <vt:lpstr>Raleway</vt:lpstr>
      <vt:lpstr>Thème Office</vt:lpstr>
      <vt:lpstr>Refresher on  Machine Learning</vt:lpstr>
      <vt:lpstr>Outline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 algorithms</vt:lpstr>
      <vt:lpstr>Supervised machine learning</vt:lpstr>
      <vt:lpstr>Machine learning (supervised)</vt:lpstr>
      <vt:lpstr>Machine learning (supervised)</vt:lpstr>
      <vt:lpstr>Machine learning (supervised)</vt:lpstr>
      <vt:lpstr>Machine learning (supervised)</vt:lpstr>
      <vt:lpstr>Machine learning (supervised)</vt:lpstr>
      <vt:lpstr>Reinforcement learning</vt:lpstr>
      <vt:lpstr>Reinforcement learning</vt:lpstr>
      <vt:lpstr>Unsupervised Machine Learning</vt:lpstr>
      <vt:lpstr>Unsupervised Machine Learning</vt:lpstr>
      <vt:lpstr>Machine Learning pipeline</vt:lpstr>
      <vt:lpstr>Machine Learning pipeline</vt:lpstr>
      <vt:lpstr>Missing values</vt:lpstr>
      <vt:lpstr>Missing values</vt:lpstr>
      <vt:lpstr>Non-numerical features</vt:lpstr>
      <vt:lpstr>Outlier detection</vt:lpstr>
      <vt:lpstr>Outlier detection</vt:lpstr>
      <vt:lpstr>Normalization?</vt:lpstr>
      <vt:lpstr>Normalization</vt:lpstr>
      <vt:lpstr>Machine Learning pipeline</vt:lpstr>
      <vt:lpstr>Feature selection</vt:lpstr>
      <vt:lpstr>Feature construction</vt:lpstr>
      <vt:lpstr>Deep Learning pipeline…?</vt:lpstr>
      <vt:lpstr>Machine Learning pipeline</vt:lpstr>
      <vt:lpstr>Hyperparameter tuning</vt:lpstr>
      <vt:lpstr>Machine Learning pipeline</vt:lpstr>
      <vt:lpstr>Machine Learning pipeline</vt:lpstr>
      <vt:lpstr>Why do we need test/validation?</vt:lpstr>
      <vt:lpstr>Why do we need test/validation?</vt:lpstr>
      <vt:lpstr>Algorithms work inside a computer</vt:lpstr>
      <vt:lpstr>Algorithms work inside a computer</vt:lpstr>
      <vt:lpstr>(Pseudo-)Random number generation</vt:lpstr>
      <vt:lpstr>Vocabulary</vt:lpstr>
      <vt:lpstr>Vocabulary</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114</cp:revision>
  <dcterms:created xsi:type="dcterms:W3CDTF">2020-06-05T13:14:31Z</dcterms:created>
  <dcterms:modified xsi:type="dcterms:W3CDTF">2024-03-29T16:19:06Z</dcterms:modified>
</cp:coreProperties>
</file>