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59" r:id="rId15"/>
    <p:sldId id="261" r:id="rId16"/>
    <p:sldId id="260" r:id="rId17"/>
    <p:sldId id="267" r:id="rId18"/>
    <p:sldId id="268" r:id="rId19"/>
    <p:sldId id="264" r:id="rId20"/>
    <p:sldId id="265" r:id="rId21"/>
    <p:sldId id="266" r:id="rId22"/>
    <p:sldId id="263" r:id="rId23"/>
    <p:sldId id="269" r:id="rId24"/>
    <p:sldId id="270" r:id="rId25"/>
    <p:sldId id="271" r:id="rId26"/>
    <p:sldId id="272" r:id="rId27"/>
    <p:sldId id="273" r:id="rId28"/>
    <p:sldId id="274" r:id="rId29"/>
    <p:sldId id="277" r:id="rId30"/>
    <p:sldId id="275" r:id="rId31"/>
    <p:sldId id="290" r:id="rId32"/>
    <p:sldId id="276" r:id="rId33"/>
    <p:sldId id="291" r:id="rId34"/>
    <p:sldId id="26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4969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REFRESHER ON NEURAL NETWORKS AND PHILOSOPHY OF PYTORCH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movinstitute.org/neural-network-zoo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randomness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and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</p:spTree>
    <p:extLst>
      <p:ext uri="{BB962C8B-B14F-4D97-AF65-F5344CB8AC3E}">
        <p14:creationId xmlns:p14="http://schemas.microsoft.com/office/powerpoint/2010/main" val="20771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4548"/>
              </p:ext>
            </p:extLst>
          </p:nvPr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58963"/>
              <a:gd name="adj2" fmla="val -121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the case of a neural network, what are the </a:t>
            </a:r>
            <a:r>
              <a:rPr lang="en-US" b="1" dirty="0">
                <a:solidFill>
                  <a:srgbClr val="FFC000"/>
                </a:solidFill>
              </a:rPr>
              <a:t>parameters</a:t>
            </a:r>
            <a:r>
              <a:rPr lang="en-US" dirty="0"/>
              <a:t> to be optimized?</a:t>
            </a:r>
          </a:p>
        </p:txBody>
      </p: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/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example, with 4 inputs and 10 neurons in the hidden layer, we will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=5⋅10+10=60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/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…and with 3 outputs, we will 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=10⋅3+3=33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/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 a remarkable total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blipFill>
                <a:blip r:embed="rId6"/>
                <a:stretch>
                  <a:fillRect t="-469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3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5FAB5-8F81-4A83-ACE9-A0C9395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E8E8A-C0A0-4997-8ECA-21E8A6851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ways of seeing a neural network</a:t>
            </a:r>
          </a:p>
          <a:p>
            <a:pPr lvl="1"/>
            <a:r>
              <a:rPr lang="en-US" dirty="0"/>
              <a:t>Classic view</a:t>
            </a:r>
          </a:p>
          <a:p>
            <a:pPr lvl="1"/>
            <a:r>
              <a:rPr lang="en-US" dirty="0"/>
              <a:t>Matrix multiplications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sequence of functions</a:t>
            </a:r>
          </a:p>
        </p:txBody>
      </p:sp>
    </p:spTree>
    <p:extLst>
      <p:ext uri="{BB962C8B-B14F-4D97-AF65-F5344CB8AC3E}">
        <p14:creationId xmlns:p14="http://schemas.microsoft.com/office/powerpoint/2010/main" val="394353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76B23-EFF4-4C5C-857C-3B80926B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view, shared by multiple libraries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B2CFE-B9F1-4E5B-BD15-C6BDC66FA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Sequence of modules</a:t>
            </a:r>
          </a:p>
          <a:p>
            <a:r>
              <a:rPr lang="en-US" dirty="0"/>
              <a:t>Flow of tensors in the network</a:t>
            </a:r>
          </a:p>
          <a:p>
            <a:r>
              <a:rPr lang="en-US" dirty="0"/>
              <a:t>Input and outputs are interpreted in human-readable way</a:t>
            </a:r>
          </a:p>
        </p:txBody>
      </p:sp>
    </p:spTree>
    <p:extLst>
      <p:ext uri="{BB962C8B-B14F-4D97-AF65-F5344CB8AC3E}">
        <p14:creationId xmlns:p14="http://schemas.microsoft.com/office/powerpoint/2010/main" val="15113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network</a:t>
            </a:r>
          </a:p>
          <a:p>
            <a:r>
              <a:rPr lang="en-US" i="1" dirty="0"/>
              <a:t>forward()</a:t>
            </a:r>
            <a:r>
              <a:rPr lang="en-US" dirty="0"/>
              <a:t> is called during training, so it’s necessary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improvements over classic Neural Networks</a:t>
            </a:r>
          </a:p>
          <a:p>
            <a:pPr lvl="1"/>
            <a:r>
              <a:rPr lang="en-US" dirty="0"/>
              <a:t>New (more effective!) algorithms to optimize parameters</a:t>
            </a:r>
          </a:p>
          <a:p>
            <a:pPr lvl="1"/>
            <a:r>
              <a:rPr lang="en-US" dirty="0"/>
              <a:t>New architectures to deal with structured data</a:t>
            </a:r>
          </a:p>
          <a:p>
            <a:pPr lvl="1"/>
            <a:r>
              <a:rPr lang="en-US" dirty="0"/>
              <a:t>Better software engineering</a:t>
            </a:r>
          </a:p>
          <a:p>
            <a:pPr lvl="1"/>
            <a:r>
              <a:rPr lang="en-US" dirty="0"/>
              <a:t>More computing power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BC317-2889-4ADC-9D07-47EE7E3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16B1E-4FBB-41EE-9A71-17A49DA36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iterations take a lot of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2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C41E-F5B5-46E1-9300-CDF4D0CD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with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8B6D5-CEBE-4093-B9A8-58ADC56A9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Size of parameters (</a:t>
            </a:r>
            <a:r>
              <a:rPr lang="en-US" dirty="0" err="1"/>
              <a:t>downcasting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191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239870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159625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746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73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92885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37157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8" b="47549"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9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42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52"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73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Somehow, using multiple layers </a:t>
            </a:r>
          </a:p>
        </p:txBody>
      </p:sp>
    </p:spTree>
    <p:extLst>
      <p:ext uri="{BB962C8B-B14F-4D97-AF65-F5344CB8AC3E}">
        <p14:creationId xmlns:p14="http://schemas.microsoft.com/office/powerpoint/2010/main" val="2143819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40"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23"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B2FE-95FF-4919-841B-B4EC1E6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Pseudo-random number generation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05BCD-2FEE-456E-93BC-62FA819BC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Unfortunately, it’s not easy</a:t>
            </a:r>
          </a:p>
          <a:p>
            <a:r>
              <a:rPr lang="en-US" dirty="0"/>
              <a:t>Computing on GPUs makes consistent PRNG difficult</a:t>
            </a:r>
          </a:p>
          <a:p>
            <a:r>
              <a:rPr lang="en-US" dirty="0"/>
              <a:t>Libraries optimized for </a:t>
            </a:r>
            <a:r>
              <a:rPr lang="en-US" i="1" dirty="0"/>
              <a:t>speed</a:t>
            </a:r>
            <a:r>
              <a:rPr lang="en-US" dirty="0"/>
              <a:t>, not </a:t>
            </a:r>
            <a:r>
              <a:rPr lang="en-US"/>
              <a:t>consistent behavior</a:t>
            </a:r>
            <a:endParaRPr lang="en-US" dirty="0"/>
          </a:p>
          <a:p>
            <a:endParaRPr lang="en-US" dirty="0"/>
          </a:p>
          <a:p>
            <a:r>
              <a:rPr lang="en-US" dirty="0"/>
              <a:t>Still, a few good practices: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https://pytorch.org/docs/stable/notes/randomness.html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F1EB6-DAD9-457F-9439-B1EFD21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FAQ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EC01E-0BD0-4703-9F2F-562C1722F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Excellent resource for most common issues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5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149C1797-1209-4F45-865D-0990C74388B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5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5AEB41D0-823A-45FF-BDD6-A08D7EADC833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089B0838-8899-4623-B53B-71468B76A287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CE3C0A31-1042-46BC-AE3C-75BA6D890634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529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E84D28B7-151E-41BD-BCD1-57B573A5E9D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14A2E14-CB2D-4639-83A8-E99A05562812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0BBC969-0468-47F3-92C1-7BD5B40A1761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248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85FC7880-1C03-4E32-AE24-74BFBC43C749}"/>
              </a:ext>
            </a:extLst>
          </p:cNvPr>
          <p:cNvSpPr/>
          <p:nvPr/>
        </p:nvSpPr>
        <p:spPr>
          <a:xfrm>
            <a:off x="375863" y="4562781"/>
            <a:ext cx="2581275" cy="629402"/>
          </a:xfrm>
          <a:prstGeom prst="wedgeRectCallout">
            <a:avLst>
              <a:gd name="adj1" fmla="val 54083"/>
              <a:gd name="adj2" fmla="val 113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 </a:t>
            </a:r>
            <a:r>
              <a:rPr lang="en-US" b="1" dirty="0"/>
              <a:t>non-linearity</a:t>
            </a:r>
            <a:r>
              <a:rPr lang="en-US" dirty="0"/>
              <a:t>, increases </a:t>
            </a:r>
            <a:r>
              <a:rPr lang="en-US" b="1" dirty="0"/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B15ABEA6-90F4-4010-AD4F-96095D98A1DD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FE2817D4-A1F8-4DC5-93D8-6CCB6C64C1D5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7EAF5E45-46CA-4F99-AF49-04F3E320D005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2727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F7ADE-6865-4517-B2ED-DD1107B6596D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73F591C-B15D-4BB1-883D-F3CB44651285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FE98BE7-4690-47BB-A8A2-A9975D3B8441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39FCF91-5B46-4B21-95B0-3B048C8CB5C6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0D8700F4-22F9-46DD-B510-EE8221470967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32BA8B0-4691-4A7A-AB82-9DED6E23CE2D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1CF0833-FCA1-4B00-990E-2EF92AA14544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C7EA84-3342-46EF-9A91-FDFD5C8ACB79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65CF43C-44CF-4DB7-8CDD-FEA81865E450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1E22C93-815D-4582-8222-70299C029BB2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7C8BA8A-6881-49F5-93E5-E1D4AEC830FC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DB6D6-06C7-4BFB-91E9-F790FEA6533F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D31C3-FF17-4D8D-AFFA-5DCB6AC5F5B8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5F3F0C-8E93-4547-8C50-8F197575A87D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43BE88-36DC-4D94-A4F7-DEE95AA13967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9D1B2C5B-8487-4373-BFB0-A7B9F4147E1A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CFBF0707-D9FE-494E-A7BA-FA640BB5D063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8E7088-2235-4968-821E-43A02DD66327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9C361C-388F-46A8-BF4A-23A3683E6541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A5AAF4C-F627-4EE6-8994-C7BE791A3AD5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BA3C29-3F23-40FC-BA59-1BE736BCD48C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9A16E28-DE90-4BC7-9E57-BC5A3C559D6A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175EC72E-C2FB-48E5-824F-E9A226CB374D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2A28245A-6F42-4359-A174-544E4F9FF8F9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40E155A-5BF5-4682-A1F9-3B0028ADFA10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A46765E-7C01-4F67-8DD5-35B2307A34F2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89DB1880-7006-48BB-AF8E-F8EB3BC2291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90A54D3-85B1-4AFE-ACA7-AA6BBFBBA9D6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E5E7FE7-D6DC-4ECB-8745-1648EA3D7C9F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B06E700-BD14-4D9F-B6CB-62B8FC17043B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B04650D-A357-400E-82D3-59388DAAC2B7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095F8BD-C991-4120-8543-EF81B5C38BBE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AFB53-EDF6-4136-83E8-2389E6938624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41BC582F-0A92-4B37-AE23-E578FCA0E274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358449D-21E0-4688-846B-0C7949045E2B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261A490-0B39-409B-BEE2-98C65431A065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FE2F99F-D749-4CA6-93CD-94CA816D37CA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42B6950-E0A2-436D-B166-2102F77D9306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E188B1E-8A06-4D0F-AD4C-171DF974ADD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9B4BE75-5D82-4AEC-A339-1434EDA18DC7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3680424-A795-4224-A6BB-6AF1B4AE5C7D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D0018FB-5B18-4456-90D6-B82F366BE4BF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C5FFBFA-0E53-410F-9CC7-1673894D78DF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385C42-7432-4B7D-9C0C-08C9DC8A7BFD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EFB5B6F6-C4DF-4EC0-98AC-9BDDC4F0B6C8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11676966-4349-4624-A795-3C3F840F4546}"/>
                </a:ext>
              </a:extLst>
            </p:cNvPr>
            <p:cNvCxnSpPr>
              <a:stCxn id="5" idx="6"/>
              <a:endCxn id="2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8A550CA5-44B1-401D-8614-6962C7ED6FF1}"/>
                </a:ext>
              </a:extLst>
            </p:cNvPr>
            <p:cNvCxnSpPr>
              <a:stCxn id="5" idx="6"/>
              <a:endCxn id="2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1B46E5F5-2A5E-43C0-B4C8-48FDF870EB39}"/>
                </a:ext>
              </a:extLst>
            </p:cNvPr>
            <p:cNvCxnSpPr>
              <a:stCxn id="6" idx="6"/>
              <a:endCxn id="2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C3EC40DB-2EA4-4E3A-8C75-89B9107C219A}"/>
                </a:ext>
              </a:extLst>
            </p:cNvPr>
            <p:cNvCxnSpPr>
              <a:stCxn id="6" idx="6"/>
              <a:endCxn id="2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BA6AFD6D-CF69-4935-9E10-034BC04D5346}"/>
                </a:ext>
              </a:extLst>
            </p:cNvPr>
            <p:cNvCxnSpPr>
              <a:stCxn id="6" idx="6"/>
              <a:endCxn id="2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BDC6B25A-5A30-40AF-8AD3-C6C23647DFE0}"/>
                </a:ext>
              </a:extLst>
            </p:cNvPr>
            <p:cNvCxnSpPr>
              <a:stCxn id="7" idx="6"/>
              <a:endCxn id="2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FF4197BB-4AAA-4A60-BFDD-3CFD272C9952}"/>
                </a:ext>
              </a:extLst>
            </p:cNvPr>
            <p:cNvCxnSpPr>
              <a:stCxn id="7" idx="6"/>
              <a:endCxn id="2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06091B30-553D-4759-80E2-38011B898B60}"/>
                </a:ext>
              </a:extLst>
            </p:cNvPr>
            <p:cNvCxnSpPr>
              <a:stCxn id="7" idx="6"/>
              <a:endCxn id="2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58B158D-9FE9-4291-A161-ABDF15B41C3D}"/>
                </a:ext>
              </a:extLst>
            </p:cNvPr>
            <p:cNvCxnSpPr>
              <a:stCxn id="8" idx="6"/>
              <a:endCxn id="2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BA467873-4512-4B4E-A10B-47A9A5C94DFD}"/>
                </a:ext>
              </a:extLst>
            </p:cNvPr>
            <p:cNvCxnSpPr>
              <a:stCxn id="8" idx="6"/>
              <a:endCxn id="2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8045C41B-65CB-461D-BEDE-DE0A86818674}"/>
                </a:ext>
              </a:extLst>
            </p:cNvPr>
            <p:cNvCxnSpPr>
              <a:stCxn id="8" idx="6"/>
              <a:endCxn id="2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A1B2291-9994-412D-AC09-2E043F23ACF0}"/>
                </a:ext>
              </a:extLst>
            </p:cNvPr>
            <p:cNvCxnSpPr>
              <a:stCxn id="9" idx="6"/>
              <a:endCxn id="2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7A77F6E7-9F7F-4D9A-8FE1-FDCB74A4C548}"/>
                </a:ext>
              </a:extLst>
            </p:cNvPr>
            <p:cNvCxnSpPr>
              <a:stCxn id="9" idx="6"/>
              <a:endCxn id="2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73101E27-47C6-49BD-A22B-5DC3D42407E4}"/>
                </a:ext>
              </a:extLst>
            </p:cNvPr>
            <p:cNvCxnSpPr>
              <a:stCxn id="9" idx="6"/>
              <a:endCxn id="2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9AC07330-1CE5-4D91-AF01-3DE27FE161CE}"/>
                </a:ext>
              </a:extLst>
            </p:cNvPr>
            <p:cNvCxnSpPr>
              <a:stCxn id="10" idx="6"/>
              <a:endCxn id="2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602904D9-A6CB-4A24-923E-FB0A58BFD59D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ABF6152F-639A-4663-BC6C-2CC4F953C56B}"/>
                </a:ext>
              </a:extLst>
            </p:cNvPr>
            <p:cNvCxnSpPr>
              <a:stCxn id="10" idx="6"/>
              <a:endCxn id="2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387CB88-1047-4A70-BE01-7DC9F3D31BD6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A4CF0947-1DB6-405C-9F4D-C78FAA376D4B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8514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237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Microsoft Office PowerPoint</Application>
  <PresentationFormat>Grand écran</PresentationFormat>
  <Paragraphs>234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Raleway</vt:lpstr>
      <vt:lpstr>Thème Office</vt:lpstr>
      <vt:lpstr>Refresher on Neural Networks and Philosophy of pytorch</vt:lpstr>
      <vt:lpstr>Présentation PowerPoint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Machine learning (supervised)</vt:lpstr>
      <vt:lpstr>What is a neural network?</vt:lpstr>
      <vt:lpstr>What is a neural network?</vt:lpstr>
      <vt:lpstr>What is a neural network?</vt:lpstr>
      <vt:lpstr>General view, shared by multiple libraries</vt:lpstr>
      <vt:lpstr>Philosophy of pytorch</vt:lpstr>
      <vt:lpstr>Neural networks vs Deep learning</vt:lpstr>
      <vt:lpstr>Neural networks vs Deep learning</vt:lpstr>
      <vt:lpstr>Worst enemies of DL (in this class, at least)</vt:lpstr>
      <vt:lpstr>Worst enemies of DL (in this class, at least)</vt:lpstr>
      <vt:lpstr>Worst enemies of DL (in this class, at least)</vt:lpstr>
      <vt:lpstr>Practical issues with neural networks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Pseudo-random number generation in pytorch</vt:lpstr>
      <vt:lpstr>pytorch 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114</cp:revision>
  <dcterms:created xsi:type="dcterms:W3CDTF">2020-06-05T13:14:31Z</dcterms:created>
  <dcterms:modified xsi:type="dcterms:W3CDTF">2024-03-30T10:14:02Z</dcterms:modified>
</cp:coreProperties>
</file>