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273" r:id="rId5"/>
    <p:sldId id="281" r:id="rId6"/>
    <p:sldId id="260" r:id="rId7"/>
    <p:sldId id="261" r:id="rId8"/>
    <p:sldId id="262" r:id="rId9"/>
    <p:sldId id="263" r:id="rId10"/>
    <p:sldId id="268" r:id="rId11"/>
    <p:sldId id="264" r:id="rId12"/>
    <p:sldId id="267" r:id="rId13"/>
    <p:sldId id="265" r:id="rId14"/>
    <p:sldId id="266" r:id="rId15"/>
    <p:sldId id="269" r:id="rId16"/>
    <p:sldId id="270" r:id="rId17"/>
    <p:sldId id="275" r:id="rId18"/>
    <p:sldId id="272" r:id="rId19"/>
    <p:sldId id="271" r:id="rId20"/>
    <p:sldId id="274" r:id="rId21"/>
    <p:sldId id="277" r:id="rId22"/>
    <p:sldId id="278" r:id="rId23"/>
    <p:sldId id="279" r:id="rId24"/>
    <p:sldId id="280" r:id="rId25"/>
    <p:sldId id="276" r:id="rId26"/>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979"/>
    <a:srgbClr val="00CC99"/>
    <a:srgbClr val="00A3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8967-1584-49FE-8FA4-B9793DEB31AA}" type="datetimeFigureOut">
              <a:rPr lang="en-US" smtClean="0"/>
              <a:t>6/19/2023</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4CDC94-00AE-4940-AE94-0065ADD8401E}" type="slidenum">
              <a:rPr lang="en-US" smtClean="0"/>
              <a:t>‹N°›</a:t>
            </a:fld>
            <a:endParaRPr lang="en-US"/>
          </a:p>
        </p:txBody>
      </p:sp>
    </p:spTree>
    <p:extLst>
      <p:ext uri="{BB962C8B-B14F-4D97-AF65-F5344CB8AC3E}">
        <p14:creationId xmlns:p14="http://schemas.microsoft.com/office/powerpoint/2010/main" val="923697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There is one possible exception</a:t>
            </a:r>
            <a:r>
              <a:rPr lang="en-US"/>
              <a:t>, ontologies</a:t>
            </a:r>
          </a:p>
        </p:txBody>
      </p:sp>
      <p:sp>
        <p:nvSpPr>
          <p:cNvPr id="4" name="Espace réservé du numéro de diapositive 3"/>
          <p:cNvSpPr>
            <a:spLocks noGrp="1"/>
          </p:cNvSpPr>
          <p:nvPr>
            <p:ph type="sldNum" sz="quarter" idx="5"/>
          </p:nvPr>
        </p:nvSpPr>
        <p:spPr/>
        <p:txBody>
          <a:bodyPr/>
          <a:lstStyle/>
          <a:p>
            <a:fld id="{5A4CDC94-00AE-4940-AE94-0065ADD8401E}" type="slidenum">
              <a:rPr lang="en-US" smtClean="0"/>
              <a:t>23</a:t>
            </a:fld>
            <a:endParaRPr lang="en-US"/>
          </a:p>
        </p:txBody>
      </p:sp>
    </p:spTree>
    <p:extLst>
      <p:ext uri="{BB962C8B-B14F-4D97-AF65-F5344CB8AC3E}">
        <p14:creationId xmlns:p14="http://schemas.microsoft.com/office/powerpoint/2010/main" val="20519503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en-US" sz="1000" dirty="0">
                <a:solidFill>
                  <a:srgbClr val="275662"/>
                </a:solidFill>
                <a:latin typeface="+mn-lt"/>
              </a:rPr>
              <a:t>Optimization methods for Artificial Intelligence: Introduction</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dirty="0"/>
              <a:t>Optimization methods for Artificial Intelligence: Introduction</a:t>
            </a:r>
            <a:endParaRPr lang="fr-FR" dirty="0"/>
          </a:p>
        </p:txBody>
      </p:sp>
      <p:sp>
        <p:nvSpPr>
          <p:cNvPr id="5" name="Sous-titre 4"/>
          <p:cNvSpPr>
            <a:spLocks noGrp="1"/>
          </p:cNvSpPr>
          <p:nvPr>
            <p:ph type="subTitle" idx="1"/>
          </p:nvPr>
        </p:nvSpPr>
        <p:spPr/>
        <p:txBody>
          <a:bodyPr>
            <a:noAutofit/>
          </a:bodyPr>
          <a:lstStyle/>
          <a:p>
            <a:r>
              <a:rPr lang="fr-FR" dirty="0"/>
              <a:t>Alberto TONDA, Senior </a:t>
            </a:r>
            <a:r>
              <a:rPr lang="fr-FR" dirty="0" err="1"/>
              <a:t>Researcher</a:t>
            </a:r>
            <a:r>
              <a:rPr lang="fr-FR" dirty="0"/>
              <a:t> (DR)</a:t>
            </a:r>
          </a:p>
          <a:p>
            <a:r>
              <a:rPr lang="fr-FR" i="1" dirty="0"/>
              <a:t>UMR 518 MIA-PS (</a:t>
            </a:r>
            <a:r>
              <a:rPr lang="fr-FR" i="1" dirty="0" err="1"/>
              <a:t>Applied</a:t>
            </a:r>
            <a:r>
              <a:rPr lang="fr-FR" i="1" dirty="0"/>
              <a:t> </a:t>
            </a:r>
            <a:r>
              <a:rPr lang="fr-FR" i="1" dirty="0" err="1"/>
              <a:t>Mathematics</a:t>
            </a:r>
            <a:r>
              <a:rPr lang="fr-FR" i="1" dirty="0"/>
              <a:t> and Computer Science)</a:t>
            </a:r>
            <a:br>
              <a:rPr lang="fr-FR" i="1" dirty="0"/>
            </a:br>
            <a:r>
              <a:rPr lang="fr-FR" i="1" dirty="0"/>
              <a:t>INRAE, AgroParisTech, Université Paris-Saclay</a:t>
            </a:r>
            <a:br>
              <a:rPr lang="fr-FR" i="1" dirty="0"/>
            </a:br>
            <a:r>
              <a:rPr lang="fr-FR" i="1" dirty="0"/>
              <a:t>Institut des Systèmes Complexes, Paris-Ile-de-France</a:t>
            </a:r>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mc:AlternateContent xmlns:mc="http://schemas.openxmlformats.org/markup-compatibility/2006" xmlns:a14="http://schemas.microsoft.com/office/drawing/2010/main">
        <mc:Choice Requires="a14">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normAutofit/>
              </a:bodyPr>
              <a:lstStyle/>
              <a:p>
                <a:r>
                  <a:rPr lang="it-IT" dirty="0"/>
                  <a:t>Objective function</a:t>
                </a:r>
              </a:p>
              <a:p>
                <a:pPr lvl="1"/>
                <a:r>
                  <a:rPr lang="it-IT" dirty="0"/>
                  <a:t>Measure of goodness of a candidate solution</a:t>
                </a:r>
              </a:p>
              <a:p>
                <a:pPr lvl="1"/>
                <a:r>
                  <a:rPr lang="it-IT" dirty="0"/>
                  <a:t>Quantitative, not qualitative (unless we can somehow sort it)</a:t>
                </a:r>
              </a:p>
              <a:p>
                <a:pPr lvl="1"/>
                <a:r>
                  <a:rPr lang="it-IT" dirty="0"/>
                  <a:t>Good candidate solutions are usually close to other good solutions</a:t>
                </a:r>
              </a:p>
              <a:p>
                <a:pPr lvl="1"/>
                <a:r>
                  <a:rPr lang="it-IT" dirty="0"/>
                  <a:t>If you pick the wrong objective function, you are screwed</a:t>
                </a:r>
              </a:p>
              <a:p>
                <a:r>
                  <a:rPr lang="it-IT" dirty="0"/>
                  <a:t>Candidate solutions</a:t>
                </a:r>
              </a:p>
              <a:p>
                <a:pPr lvl="1"/>
                <a:r>
                  <a:rPr lang="it-IT" dirty="0"/>
                  <a:t>Possible inputs of the objective function</a:t>
                </a:r>
              </a:p>
              <a:p>
                <a:pPr lvl="1"/>
                <a:r>
                  <a:rPr lang="it-IT" dirty="0"/>
                  <a:t>High-level representation that includes all possible solutions</a:t>
                </a:r>
              </a:p>
              <a:p>
                <a:pPr lvl="1"/>
                <a:r>
                  <a:rPr lang="it-IT" dirty="0"/>
                  <a:t>Example: </a:t>
                </a:r>
                <a14:m>
                  <m:oMath xmlns:m="http://schemas.openxmlformats.org/officeDocument/2006/math">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0</m:t>
                        </m:r>
                      </m:sub>
                    </m:sSub>
                    <m:r>
                      <a:rPr lang="it-IT" b="0" i="1" smtClean="0">
                        <a:latin typeface="Cambria Math" panose="02040503050406030204" pitchFamily="18" charset="0"/>
                      </a:rPr>
                      <m:t>,</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1</m:t>
                        </m:r>
                      </m:sub>
                    </m:sSub>
                    <m:r>
                      <a:rPr lang="it-IT" b="0" i="1" smtClean="0">
                        <a:latin typeface="Cambria Math" panose="02040503050406030204" pitchFamily="18" charset="0"/>
                      </a:rPr>
                      <m:t>, …, </m:t>
                    </m:r>
                    <m:sSub>
                      <m:sSubPr>
                        <m:ctrlPr>
                          <a:rPr lang="it-IT" b="0"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𝑛</m:t>
                        </m:r>
                      </m:sub>
                    </m:sSub>
                    <m:r>
                      <a:rPr lang="it-IT" b="0" i="1" smtClean="0">
                        <a:latin typeface="Cambria Math" panose="02040503050406030204" pitchFamily="18" charset="0"/>
                      </a:rPr>
                      <m:t>}</m:t>
                    </m:r>
                  </m:oMath>
                </a14:m>
                <a:r>
                  <a:rPr lang="it-IT" dirty="0"/>
                  <a:t> with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𝑥</m:t>
                        </m:r>
                      </m:e>
                      <m:sub>
                        <m:r>
                          <a:rPr lang="it-IT" b="0" i="1" smtClean="0">
                            <a:latin typeface="Cambria Math" panose="02040503050406030204" pitchFamily="18" charset="0"/>
                          </a:rPr>
                          <m:t>𝑖</m:t>
                        </m:r>
                      </m:sub>
                    </m:sSub>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[0,1]∩</m:t>
                    </m:r>
                    <m:r>
                      <a:rPr lang="it-IT" b="0" i="1" smtClean="0">
                        <a:latin typeface="Cambria Math" panose="02040503050406030204" pitchFamily="18" charset="0"/>
                        <a:ea typeface="Cambria Math" panose="02040503050406030204" pitchFamily="18" charset="0"/>
                      </a:rPr>
                      <m:t>ℝ</m:t>
                    </m:r>
                  </m:oMath>
                </a14:m>
                <a:endParaRPr lang="it-IT" dirty="0"/>
              </a:p>
            </p:txBody>
          </p:sp>
        </mc:Choice>
        <mc:Fallback xmlns="">
          <p:sp>
            <p:nvSpPr>
              <p:cNvPr id="3" name="Espace réservé du texte 2">
                <a:extLst>
                  <a:ext uri="{FF2B5EF4-FFF2-40B4-BE49-F238E27FC236}">
                    <a16:creationId xmlns:a16="http://schemas.microsoft.com/office/drawing/2014/main" id="{5067E361-E602-45DA-BEE8-E06A55F756B2}"/>
                  </a:ext>
                </a:extLst>
              </p:cNvPr>
              <p:cNvSpPr>
                <a:spLocks noGrp="1" noRot="1" noChangeAspect="1" noMove="1" noResize="1" noEditPoints="1" noAdjustHandles="1" noChangeArrowheads="1" noChangeShapeType="1" noTextEdit="1"/>
              </p:cNvSpPr>
              <p:nvPr>
                <p:ph type="body" sz="quarter" idx="10"/>
              </p:nvPr>
            </p:nvSpPr>
            <p:spPr>
              <a:blipFill>
                <a:blip r:embed="rId2"/>
                <a:stretch>
                  <a:fillRect l="-1333" t="-2734" r="-464"/>
                </a:stretch>
              </a:blipFill>
            </p:spPr>
            <p:txBody>
              <a:bodyPr/>
              <a:lstStyle/>
              <a:p>
                <a:r>
                  <a:rPr lang="en-US">
                    <a:noFill/>
                  </a:rPr>
                  <a:t> </a:t>
                </a:r>
              </a:p>
            </p:txBody>
          </p:sp>
        </mc:Fallback>
      </mc:AlternateContent>
    </p:spTree>
    <p:extLst>
      <p:ext uri="{BB962C8B-B14F-4D97-AF65-F5344CB8AC3E}">
        <p14:creationId xmlns:p14="http://schemas.microsoft.com/office/powerpoint/2010/main" val="960008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When a non-biological being successfully completes a task commonly believed to require biological intelligence</a:t>
            </a:r>
          </a:p>
          <a:p>
            <a:r>
              <a:rPr lang="it-IT" dirty="0"/>
              <a:t>Perceiving, synthesizing, and inferring information</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2"/>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In general, really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lnSpcReduction="10000"/>
          </a:bodyPr>
          <a:lstStyle/>
          <a:p>
            <a:r>
              <a:rPr lang="en-US" dirty="0"/>
              <a:t>Learn a task directly from examples</a:t>
            </a:r>
          </a:p>
          <a:p>
            <a:pPr lvl="1"/>
            <a:r>
              <a:rPr lang="en-US" dirty="0"/>
              <a:t>No need for symbols, just large quantities of data</a:t>
            </a:r>
          </a:p>
          <a:p>
            <a:pPr lvl="1"/>
            <a:r>
              <a:rPr lang="en-US" i="1" dirty="0"/>
              <a:t>Samples</a:t>
            </a:r>
            <a:r>
              <a:rPr lang="en-US" dirty="0"/>
              <a:t> (rows) and </a:t>
            </a:r>
            <a:r>
              <a:rPr lang="en-US" i="1" dirty="0"/>
              <a:t>features</a:t>
            </a:r>
            <a:r>
              <a:rPr lang="en-US" dirty="0"/>
              <a:t> (columns)</a:t>
            </a:r>
          </a:p>
          <a:p>
            <a:pPr marL="457200" lvl="1" indent="0">
              <a:buNone/>
            </a:pPr>
            <a:endParaRPr lang="en-US" dirty="0"/>
          </a:p>
          <a:p>
            <a:r>
              <a:rPr lang="en-US" dirty="0"/>
              <a:t>Dominant paradigm since the 90s</a:t>
            </a:r>
          </a:p>
          <a:p>
            <a:r>
              <a:rPr lang="en-US" dirty="0"/>
              <a:t>Feature engineering</a:t>
            </a:r>
          </a:p>
          <a:p>
            <a:r>
              <a:rPr lang="en-US" dirty="0"/>
              <a:t>Trade-off between effectiveness and interpretability</a:t>
            </a:r>
          </a:p>
          <a:p>
            <a:r>
              <a:rPr lang="en-US" dirty="0"/>
              <a:t>Black-box effects</a:t>
            </a:r>
          </a:p>
          <a:p>
            <a:r>
              <a:rPr lang="en-US"/>
              <a:t>Deep learning</a:t>
            </a:r>
            <a:endParaRPr lang="en-US" dirty="0"/>
          </a:p>
        </p:txBody>
      </p:sp>
    </p:spTree>
    <p:extLst>
      <p:ext uri="{BB962C8B-B14F-4D97-AF65-F5344CB8AC3E}">
        <p14:creationId xmlns:p14="http://schemas.microsoft.com/office/powerpoint/2010/main" val="7214294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F2B6A1-6B5B-4608-B847-4CC61EE0D57D}"/>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ADB2DD4C-65CD-47DD-AF86-CBFD75ABACB5}"/>
              </a:ext>
            </a:extLst>
          </p:cNvPr>
          <p:cNvSpPr>
            <a:spLocks noGrp="1"/>
          </p:cNvSpPr>
          <p:nvPr>
            <p:ph type="body" sz="quarter" idx="10"/>
          </p:nvPr>
        </p:nvSpPr>
        <p:spPr/>
        <p:txBody>
          <a:bodyPr/>
          <a:lstStyle/>
          <a:p>
            <a:r>
              <a:rPr lang="en-US" dirty="0"/>
              <a:t>Similar to ML, but not exactly</a:t>
            </a:r>
          </a:p>
          <a:p>
            <a:pPr lvl="1"/>
            <a:r>
              <a:rPr lang="en-US" dirty="0"/>
              <a:t>No value associated to a single decision</a:t>
            </a:r>
          </a:p>
          <a:p>
            <a:pPr lvl="1"/>
            <a:r>
              <a:rPr lang="en-US" dirty="0"/>
              <a:t>Reward is consequence of a </a:t>
            </a:r>
            <a:r>
              <a:rPr lang="en-US" i="1" dirty="0"/>
              <a:t>series</a:t>
            </a:r>
            <a:r>
              <a:rPr lang="en-US" dirty="0"/>
              <a:t> of decisions</a:t>
            </a:r>
          </a:p>
          <a:p>
            <a:pPr lvl="1"/>
            <a:r>
              <a:rPr lang="en-US" dirty="0"/>
              <a:t>Example: chess game; is trading a Queen for a Knight good? Well, it depends on the board state</a:t>
            </a:r>
          </a:p>
          <a:p>
            <a:pPr lvl="1"/>
            <a:endParaRPr lang="en-US" dirty="0"/>
          </a:p>
        </p:txBody>
      </p:sp>
    </p:spTree>
    <p:extLst>
      <p:ext uri="{BB962C8B-B14F-4D97-AF65-F5344CB8AC3E}">
        <p14:creationId xmlns:p14="http://schemas.microsoft.com/office/powerpoint/2010/main" val="1214248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A95C8A-6E61-4586-AE10-B5D51600B4B0}"/>
              </a:ext>
            </a:extLst>
          </p:cNvPr>
          <p:cNvSpPr>
            <a:spLocks noGrp="1"/>
          </p:cNvSpPr>
          <p:nvPr>
            <p:ph type="title"/>
          </p:nvPr>
        </p:nvSpPr>
        <p:spPr/>
        <p:txBody>
          <a:bodyPr/>
          <a:lstStyle/>
          <a:p>
            <a:r>
              <a:rPr lang="en-US" dirty="0"/>
              <a:t>Neuro-symbolic AI</a:t>
            </a:r>
          </a:p>
        </p:txBody>
      </p:sp>
      <p:sp>
        <p:nvSpPr>
          <p:cNvPr id="3" name="Espace réservé du texte 2">
            <a:extLst>
              <a:ext uri="{FF2B5EF4-FFF2-40B4-BE49-F238E27FC236}">
                <a16:creationId xmlns:a16="http://schemas.microsoft.com/office/drawing/2014/main" id="{DD173D4B-1221-4D29-96A0-68CF7052176D}"/>
              </a:ext>
            </a:extLst>
          </p:cNvPr>
          <p:cNvSpPr>
            <a:spLocks noGrp="1"/>
          </p:cNvSpPr>
          <p:nvPr>
            <p:ph type="body" sz="quarter" idx="10"/>
          </p:nvPr>
        </p:nvSpPr>
        <p:spPr/>
        <p:txBody>
          <a:bodyPr/>
          <a:lstStyle/>
          <a:p>
            <a:r>
              <a:rPr lang="en-US" dirty="0"/>
              <a:t>Might look complex, but the general idea is intuitive</a:t>
            </a:r>
          </a:p>
          <a:p>
            <a:pPr lvl="1"/>
            <a:r>
              <a:rPr lang="en-US" dirty="0"/>
              <a:t>Use neural/ML approach to map from data to symbols</a:t>
            </a:r>
          </a:p>
          <a:p>
            <a:pPr lvl="1"/>
            <a:r>
              <a:rPr lang="en-US" dirty="0"/>
              <a:t>Use symbolic AI to reason on symbols</a:t>
            </a:r>
          </a:p>
          <a:p>
            <a:pPr lvl="1"/>
            <a:r>
              <a:rPr lang="en-US" dirty="0"/>
              <a:t>(possibly) Go back to data using another neural/ML approach</a:t>
            </a:r>
          </a:p>
          <a:p>
            <a:r>
              <a:rPr lang="en-US" dirty="0"/>
              <a:t>Interestingly, some of the biggest ML successes are </a:t>
            </a:r>
            <a:r>
              <a:rPr lang="en-US" dirty="0" err="1"/>
              <a:t>NeSy</a:t>
            </a:r>
            <a:endParaRPr lang="en-US" dirty="0"/>
          </a:p>
          <a:p>
            <a:pPr lvl="1"/>
            <a:r>
              <a:rPr lang="en-US" dirty="0"/>
              <a:t>AlphaGo uses a mix of symbolic </a:t>
            </a:r>
          </a:p>
        </p:txBody>
      </p:sp>
    </p:spTree>
    <p:extLst>
      <p:ext uri="{BB962C8B-B14F-4D97-AF65-F5344CB8AC3E}">
        <p14:creationId xmlns:p14="http://schemas.microsoft.com/office/powerpoint/2010/main" val="3820875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07CEDE-7FA4-4ED4-93BB-5C912FFFA40A}"/>
              </a:ext>
            </a:extLst>
          </p:cNvPr>
          <p:cNvSpPr>
            <a:spLocks noGrp="1"/>
          </p:cNvSpPr>
          <p:nvPr>
            <p:ph type="title"/>
          </p:nvPr>
        </p:nvSpPr>
        <p:spPr/>
        <p:txBody>
          <a:bodyPr/>
          <a:lstStyle/>
          <a:p>
            <a:r>
              <a:rPr lang="en-US" dirty="0"/>
              <a:t>Artificial General Intelligence</a:t>
            </a:r>
          </a:p>
        </p:txBody>
      </p:sp>
      <p:sp>
        <p:nvSpPr>
          <p:cNvPr id="3" name="Espace réservé du texte 2">
            <a:extLst>
              <a:ext uri="{FF2B5EF4-FFF2-40B4-BE49-F238E27FC236}">
                <a16:creationId xmlns:a16="http://schemas.microsoft.com/office/drawing/2014/main" id="{E159C557-5AEC-4E1D-8D18-CDB966C95939}"/>
              </a:ext>
            </a:extLst>
          </p:cNvPr>
          <p:cNvSpPr>
            <a:spLocks noGrp="1"/>
          </p:cNvSpPr>
          <p:nvPr>
            <p:ph type="body" sz="quarter" idx="10"/>
          </p:nvPr>
        </p:nvSpPr>
        <p:spPr/>
        <p:txBody>
          <a:bodyPr/>
          <a:lstStyle/>
          <a:p>
            <a:r>
              <a:rPr lang="en-US" dirty="0"/>
              <a:t>Hypothetical artificial intelligent agent</a:t>
            </a:r>
          </a:p>
          <a:p>
            <a:pPr lvl="1"/>
            <a:r>
              <a:rPr lang="en-US" dirty="0"/>
              <a:t>“It can learn (rapidly and cheaply) to perform any task that a human or another animal could perform, with minimal amounts of errors”</a:t>
            </a:r>
          </a:p>
          <a:p>
            <a:pPr lvl="1"/>
            <a:r>
              <a:rPr lang="en-US" dirty="0"/>
              <a:t>It does not exist</a:t>
            </a:r>
          </a:p>
        </p:txBody>
      </p:sp>
    </p:spTree>
    <p:extLst>
      <p:ext uri="{BB962C8B-B14F-4D97-AF65-F5344CB8AC3E}">
        <p14:creationId xmlns:p14="http://schemas.microsoft.com/office/powerpoint/2010/main" val="2533195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Autofit/>
          </a:bodyPr>
          <a:lstStyle/>
          <a:p>
            <a:r>
              <a:rPr lang="it-IT" dirty="0"/>
              <a:t>What is this class about?</a:t>
            </a:r>
          </a:p>
          <a:p>
            <a:r>
              <a:rPr lang="it-IT" dirty="0"/>
              <a:t>Who am I?</a:t>
            </a:r>
          </a:p>
          <a:p>
            <a:r>
              <a:rPr lang="it-IT" dirty="0"/>
              <a:t>What is optimization?</a:t>
            </a:r>
          </a:p>
          <a:p>
            <a:r>
              <a:rPr lang="it-IT" dirty="0"/>
              <a:t>What is Artificial Intelligence?</a:t>
            </a:r>
          </a:p>
          <a:p>
            <a:r>
              <a:rPr lang="it-IT" dirty="0"/>
              <a:t>Is optimization a kind of Artificial Intelligence?</a:t>
            </a:r>
          </a:p>
          <a:p>
            <a:r>
              <a:rPr lang="it-IT" dirty="0"/>
              <a:t>What is the relationship between AI and optimization?</a:t>
            </a:r>
          </a:p>
          <a:p>
            <a:r>
              <a:rPr lang="it-IT" dirty="0"/>
              <a:t>Why are we still here? </a:t>
            </a:r>
            <a:r>
              <a:rPr lang="it-IT" i="1" dirty="0"/>
              <a:t>Just to suffer? </a:t>
            </a:r>
            <a:r>
              <a:rPr lang="en-US" i="1" dirty="0"/>
              <a:t>Every night, I can feel my leg... And my arm... even my fingers... The body I've lost... the comrades I've lost... won't stop hurting... It's like they're all still there. You feel it, too, don't you? I'm </a:t>
            </a:r>
            <a:r>
              <a:rPr lang="en-US" i="1" dirty="0" err="1"/>
              <a:t>gonna</a:t>
            </a:r>
            <a:r>
              <a:rPr lang="en-US" i="1" dirty="0"/>
              <a:t> make them give back our past!</a:t>
            </a:r>
            <a:endParaRPr lang="it-IT" i="1"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6AB8AB-556E-4BAF-A232-9DAA8149E817}"/>
              </a:ext>
            </a:extLst>
          </p:cNvPr>
          <p:cNvSpPr>
            <a:spLocks noGrp="1"/>
          </p:cNvSpPr>
          <p:nvPr>
            <p:ph type="title"/>
          </p:nvPr>
        </p:nvSpPr>
        <p:spPr/>
        <p:txBody>
          <a:bodyPr/>
          <a:lstStyle/>
          <a:p>
            <a:r>
              <a:rPr lang="en-US" dirty="0"/>
              <a:t>Is optimization a kind of AI?</a:t>
            </a:r>
          </a:p>
        </p:txBody>
      </p:sp>
      <p:sp>
        <p:nvSpPr>
          <p:cNvPr id="3" name="Espace réservé du texte 2">
            <a:extLst>
              <a:ext uri="{FF2B5EF4-FFF2-40B4-BE49-F238E27FC236}">
                <a16:creationId xmlns:a16="http://schemas.microsoft.com/office/drawing/2014/main" id="{CAB251DF-4F3B-449B-8038-5CBB1B85649E}"/>
              </a:ext>
            </a:extLst>
          </p:cNvPr>
          <p:cNvSpPr>
            <a:spLocks noGrp="1"/>
          </p:cNvSpPr>
          <p:nvPr>
            <p:ph type="body" sz="quarter" idx="10"/>
          </p:nvPr>
        </p:nvSpPr>
        <p:spPr/>
        <p:txBody>
          <a:bodyPr/>
          <a:lstStyle/>
          <a:p>
            <a:r>
              <a:rPr lang="en-US" dirty="0"/>
              <a:t>Debatable, some experts would say “yes”</a:t>
            </a:r>
          </a:p>
          <a:p>
            <a:r>
              <a:rPr lang="en-US" dirty="0"/>
              <a:t>My opinion: optimization is the </a:t>
            </a:r>
            <a:r>
              <a:rPr lang="en-US" b="1" dirty="0"/>
              <a:t>engine</a:t>
            </a:r>
            <a:r>
              <a:rPr lang="en-US" dirty="0"/>
              <a:t> of AI</a:t>
            </a:r>
          </a:p>
        </p:txBody>
      </p:sp>
      <p:pic>
        <p:nvPicPr>
          <p:cNvPr id="1026" name="Picture 2" descr="15 Beast Photos Of Muscle Cars With Oversized Engines">
            <a:extLst>
              <a:ext uri="{FF2B5EF4-FFF2-40B4-BE49-F238E27FC236}">
                <a16:creationId xmlns:a16="http://schemas.microsoft.com/office/drawing/2014/main" id="{D4A1D447-8214-4ECF-A252-F7A5198A864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54045" y="3221113"/>
            <a:ext cx="5499755" cy="2878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2803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as precisely as possible</a:t>
            </a:r>
          </a:p>
          <a:p>
            <a:pPr lvl="1"/>
            <a:r>
              <a:rPr lang="en-US" dirty="0"/>
              <a:t>Correctly identify the human poses in a video</a:t>
            </a:r>
          </a:p>
          <a:p>
            <a:pPr lvl="1"/>
            <a:r>
              <a:rPr lang="en-US" dirty="0"/>
              <a:t>Make the best possible chess move, given the situation</a:t>
            </a:r>
          </a:p>
          <a:p>
            <a:pPr lvl="1"/>
            <a:r>
              <a:rPr lang="en-US" dirty="0"/>
              <a:t>Maximize your score in Super Mario</a:t>
            </a:r>
          </a:p>
          <a:p>
            <a:pPr lvl="1"/>
            <a:r>
              <a:rPr lang="en-US" dirty="0"/>
              <a:t>Generate a sequence of words that best follows the input</a:t>
            </a:r>
          </a:p>
          <a:p>
            <a:pPr lvl="1"/>
            <a:r>
              <a:rPr lang="en-US" dirty="0"/>
              <a:t>Create the painting that best corresponds to a written prompt</a:t>
            </a:r>
          </a:p>
          <a:p>
            <a:pPr lvl="1"/>
            <a:endParaRPr lang="en-US" dirty="0"/>
          </a:p>
          <a:p>
            <a:pPr lvl="1"/>
            <a:endParaRPr lang="en-US" dirty="0"/>
          </a:p>
        </p:txBody>
      </p:sp>
    </p:spTree>
    <p:extLst>
      <p:ext uri="{BB962C8B-B14F-4D97-AF65-F5344CB8AC3E}">
        <p14:creationId xmlns:p14="http://schemas.microsoft.com/office/powerpoint/2010/main" val="1571733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CECB326-6D55-4011-BF4F-AD05E1FB780C}"/>
              </a:ext>
            </a:extLst>
          </p:cNvPr>
          <p:cNvSpPr>
            <a:spLocks noGrp="1"/>
          </p:cNvSpPr>
          <p:nvPr>
            <p:ph type="title"/>
          </p:nvPr>
        </p:nvSpPr>
        <p:spPr/>
        <p:txBody>
          <a:bodyPr>
            <a:normAutofit/>
          </a:bodyPr>
          <a:lstStyle/>
          <a:p>
            <a:r>
              <a:rPr lang="it-IT" dirty="0"/>
              <a:t>Relationship between AI and optimization?</a:t>
            </a:r>
          </a:p>
        </p:txBody>
      </p:sp>
      <p:sp>
        <p:nvSpPr>
          <p:cNvPr id="3" name="Espace réservé du texte 2">
            <a:extLst>
              <a:ext uri="{FF2B5EF4-FFF2-40B4-BE49-F238E27FC236}">
                <a16:creationId xmlns:a16="http://schemas.microsoft.com/office/drawing/2014/main" id="{2B8B208A-023A-4A17-A5C6-0D8B4915411E}"/>
              </a:ext>
            </a:extLst>
          </p:cNvPr>
          <p:cNvSpPr>
            <a:spLocks noGrp="1"/>
          </p:cNvSpPr>
          <p:nvPr>
            <p:ph type="body" sz="quarter" idx="10"/>
          </p:nvPr>
        </p:nvSpPr>
        <p:spPr/>
        <p:txBody>
          <a:bodyPr/>
          <a:lstStyle/>
          <a:p>
            <a:r>
              <a:rPr lang="en-US" dirty="0"/>
              <a:t>Most “Intelligence” requires making </a:t>
            </a:r>
            <a:r>
              <a:rPr lang="en-US" u="sng" dirty="0"/>
              <a:t>good choices</a:t>
            </a:r>
          </a:p>
          <a:p>
            <a:pPr lvl="1"/>
            <a:r>
              <a:rPr lang="en-US" dirty="0"/>
              <a:t>Predict the next value in a time series, </a:t>
            </a:r>
            <a:r>
              <a:rPr lang="en-US" b="1" dirty="0"/>
              <a:t>as precisely as possible</a:t>
            </a:r>
          </a:p>
          <a:p>
            <a:pPr lvl="1"/>
            <a:r>
              <a:rPr lang="en-US" b="1" dirty="0"/>
              <a:t>Correctly</a:t>
            </a:r>
            <a:r>
              <a:rPr lang="en-US" dirty="0"/>
              <a:t> identify the human poses in a video</a:t>
            </a:r>
          </a:p>
          <a:p>
            <a:pPr lvl="1"/>
            <a:r>
              <a:rPr lang="en-US" dirty="0"/>
              <a:t>Make the </a:t>
            </a:r>
            <a:r>
              <a:rPr lang="en-US" b="1" dirty="0"/>
              <a:t>best possible</a:t>
            </a:r>
            <a:r>
              <a:rPr lang="en-US" dirty="0"/>
              <a:t> chess move, given the situation</a:t>
            </a:r>
          </a:p>
          <a:p>
            <a:pPr lvl="1"/>
            <a:r>
              <a:rPr lang="en-US" b="1" dirty="0"/>
              <a:t>Maximize</a:t>
            </a:r>
            <a:r>
              <a:rPr lang="en-US" dirty="0"/>
              <a:t> your score in Super Mario</a:t>
            </a:r>
          </a:p>
          <a:p>
            <a:pPr lvl="1"/>
            <a:r>
              <a:rPr lang="en-US" dirty="0"/>
              <a:t>Generate a sequence of words that </a:t>
            </a:r>
            <a:r>
              <a:rPr lang="en-US" b="1" dirty="0"/>
              <a:t>best follows the input</a:t>
            </a:r>
          </a:p>
          <a:p>
            <a:pPr lvl="1"/>
            <a:r>
              <a:rPr lang="en-US" dirty="0"/>
              <a:t>Create the painting that </a:t>
            </a:r>
            <a:r>
              <a:rPr lang="en-US" b="1" dirty="0"/>
              <a:t>best corresponds</a:t>
            </a:r>
            <a:r>
              <a:rPr lang="en-US" dirty="0"/>
              <a:t> to a written prompt</a:t>
            </a:r>
          </a:p>
          <a:p>
            <a:pPr lvl="1"/>
            <a:endParaRPr lang="en-US" dirty="0"/>
          </a:p>
          <a:p>
            <a:pPr lvl="1"/>
            <a:endParaRPr lang="en-US" dirty="0"/>
          </a:p>
        </p:txBody>
      </p:sp>
    </p:spTree>
    <p:extLst>
      <p:ext uri="{BB962C8B-B14F-4D97-AF65-F5344CB8AC3E}">
        <p14:creationId xmlns:p14="http://schemas.microsoft.com/office/powerpoint/2010/main" val="2060198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AD7C835-BCBB-4CDE-A4B9-CBD6867DA959}"/>
              </a:ext>
            </a:extLst>
          </p:cNvPr>
          <p:cNvSpPr>
            <a:spLocks noGrp="1"/>
          </p:cNvSpPr>
          <p:nvPr>
            <p:ph type="title"/>
          </p:nvPr>
        </p:nvSpPr>
        <p:spPr/>
        <p:txBody>
          <a:bodyPr/>
          <a:lstStyle/>
          <a:p>
            <a:r>
              <a:rPr lang="en-US" dirty="0"/>
              <a:t>Relationship between AI and optimization?</a:t>
            </a:r>
          </a:p>
        </p:txBody>
      </p:sp>
      <p:sp>
        <p:nvSpPr>
          <p:cNvPr id="3" name="Espace réservé du texte 2">
            <a:extLst>
              <a:ext uri="{FF2B5EF4-FFF2-40B4-BE49-F238E27FC236}">
                <a16:creationId xmlns:a16="http://schemas.microsoft.com/office/drawing/2014/main" id="{3586AAC0-F49F-42BD-B72C-328EDEAC1CF5}"/>
              </a:ext>
            </a:extLst>
          </p:cNvPr>
          <p:cNvSpPr>
            <a:spLocks noGrp="1"/>
          </p:cNvSpPr>
          <p:nvPr>
            <p:ph type="body" sz="quarter" idx="10"/>
          </p:nvPr>
        </p:nvSpPr>
        <p:spPr/>
        <p:txBody>
          <a:bodyPr/>
          <a:lstStyle/>
          <a:p>
            <a:r>
              <a:rPr lang="en-US" dirty="0"/>
              <a:t>AI: from many (many!!!) possible choices, pick the best</a:t>
            </a:r>
          </a:p>
          <a:p>
            <a:r>
              <a:rPr lang="en-US" dirty="0"/>
              <a:t>If you can evaluate your choices, you can optimize</a:t>
            </a:r>
          </a:p>
          <a:p>
            <a:r>
              <a:rPr lang="en-US" dirty="0"/>
              <a:t>(</a:t>
            </a:r>
            <a:r>
              <a:rPr lang="en-US" b="1" dirty="0">
                <a:solidFill>
                  <a:srgbClr val="FF0000"/>
                </a:solidFill>
              </a:rPr>
              <a:t>AFAIK</a:t>
            </a:r>
            <a:r>
              <a:rPr lang="en-US" dirty="0"/>
              <a:t>) </a:t>
            </a:r>
            <a:r>
              <a:rPr lang="en-US" b="1" dirty="0"/>
              <a:t>All AI systems</a:t>
            </a:r>
            <a:r>
              <a:rPr lang="en-US" dirty="0"/>
              <a:t> include some type of optimization</a:t>
            </a:r>
          </a:p>
        </p:txBody>
      </p:sp>
    </p:spTree>
    <p:extLst>
      <p:ext uri="{BB962C8B-B14F-4D97-AF65-F5344CB8AC3E}">
        <p14:creationId xmlns:p14="http://schemas.microsoft.com/office/powerpoint/2010/main" val="3233463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E0961B-7852-4B74-861E-A46668C8336A}"/>
              </a:ext>
            </a:extLst>
          </p:cNvPr>
          <p:cNvSpPr>
            <a:spLocks noGrp="1"/>
          </p:cNvSpPr>
          <p:nvPr>
            <p:ph type="title"/>
          </p:nvPr>
        </p:nvSpPr>
        <p:spPr/>
        <p:txBody>
          <a:bodyPr/>
          <a:lstStyle/>
          <a:p>
            <a:r>
              <a:rPr lang="en-US" dirty="0"/>
              <a:t>Conclusions</a:t>
            </a:r>
          </a:p>
        </p:txBody>
      </p:sp>
      <p:sp>
        <p:nvSpPr>
          <p:cNvPr id="3" name="Espace réservé du texte 2">
            <a:extLst>
              <a:ext uri="{FF2B5EF4-FFF2-40B4-BE49-F238E27FC236}">
                <a16:creationId xmlns:a16="http://schemas.microsoft.com/office/drawing/2014/main" id="{FE61FA76-14B0-4B1C-BBD1-4381A31758EF}"/>
              </a:ext>
            </a:extLst>
          </p:cNvPr>
          <p:cNvSpPr>
            <a:spLocks noGrp="1"/>
          </p:cNvSpPr>
          <p:nvPr>
            <p:ph type="body" sz="quarter" idx="10"/>
          </p:nvPr>
        </p:nvSpPr>
        <p:spPr/>
        <p:txBody>
          <a:bodyPr/>
          <a:lstStyle/>
          <a:p>
            <a:endParaRPr lang="en-US"/>
          </a:p>
        </p:txBody>
      </p:sp>
      <p:pic>
        <p:nvPicPr>
          <p:cNvPr id="4" name="Picture 2" descr="Here to Help">
            <a:extLst>
              <a:ext uri="{FF2B5EF4-FFF2-40B4-BE49-F238E27FC236}">
                <a16:creationId xmlns:a16="http://schemas.microsoft.com/office/drawing/2014/main" id="{BD7522AB-B4CE-419E-BD64-C79F440939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734532"/>
            <a:ext cx="10490730" cy="3700110"/>
          </a:xfrm>
          <a:prstGeom prst="rect">
            <a:avLst/>
          </a:prstGeom>
          <a:noFill/>
          <a:extLst>
            <a:ext uri="{909E8E84-426E-40DD-AFC4-6F175D3DCCD1}">
              <a14:hiddenFill xmlns:a14="http://schemas.microsoft.com/office/drawing/2010/main">
                <a:solidFill>
                  <a:srgbClr val="FFFFFF"/>
                </a:solidFill>
              </a14:hiddenFill>
            </a:ext>
          </a:extLst>
        </p:spPr>
      </p:pic>
      <p:sp>
        <p:nvSpPr>
          <p:cNvPr id="5" name="ZoneTexte 4">
            <a:extLst>
              <a:ext uri="{FF2B5EF4-FFF2-40B4-BE49-F238E27FC236}">
                <a16:creationId xmlns:a16="http://schemas.microsoft.com/office/drawing/2014/main" id="{340888E2-9F15-4727-B1EC-9A30FD7B4A52}"/>
              </a:ext>
            </a:extLst>
          </p:cNvPr>
          <p:cNvSpPr txBox="1"/>
          <p:nvPr/>
        </p:nvSpPr>
        <p:spPr>
          <a:xfrm>
            <a:off x="7246070" y="5448961"/>
            <a:ext cx="4343400" cy="369332"/>
          </a:xfrm>
          <a:prstGeom prst="rect">
            <a:avLst/>
          </a:prstGeom>
          <a:noFill/>
        </p:spPr>
        <p:txBody>
          <a:bodyPr wrap="square" rtlCol="0">
            <a:spAutoFit/>
          </a:bodyPr>
          <a:lstStyle/>
          <a:p>
            <a:r>
              <a:rPr lang="en-US" dirty="0"/>
              <a:t>“XKCD” by Randall Munroe www.xkcd.com</a:t>
            </a:r>
            <a:endParaRPr lang="fr-FR" dirty="0"/>
          </a:p>
        </p:txBody>
      </p:sp>
    </p:spTree>
    <p:extLst>
      <p:ext uri="{BB962C8B-B14F-4D97-AF65-F5344CB8AC3E}">
        <p14:creationId xmlns:p14="http://schemas.microsoft.com/office/powerpoint/2010/main" val="2946408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6BEAEF10-6F05-46A4-8D9E-0BFA69A33914}"/>
              </a:ext>
            </a:extLst>
          </p:cNvPr>
          <p:cNvSpPr>
            <a:spLocks noGrp="1"/>
          </p:cNvSpPr>
          <p:nvPr>
            <p:ph type="ctrTitle"/>
          </p:nvPr>
        </p:nvSpPr>
        <p:spPr/>
        <p:txBody>
          <a:bodyPr/>
          <a:lstStyle/>
          <a:p>
            <a:r>
              <a:rPr lang="en-US" dirty="0"/>
              <a:t>Questions?</a:t>
            </a:r>
          </a:p>
        </p:txBody>
      </p:sp>
      <p:sp>
        <p:nvSpPr>
          <p:cNvPr id="5" name="Sous-titre 4">
            <a:extLst>
              <a:ext uri="{FF2B5EF4-FFF2-40B4-BE49-F238E27FC236}">
                <a16:creationId xmlns:a16="http://schemas.microsoft.com/office/drawing/2014/main" id="{55A84D86-426F-472B-B50C-533D94D4471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39717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dirty="0"/>
              <a:t>Overview of optimization techniques, when/how to use them</a:t>
            </a:r>
          </a:p>
          <a:p>
            <a:pPr lvl="1"/>
            <a:r>
              <a:rPr lang="it-IT" dirty="0"/>
              <a:t>How these techniques power modern Artificial Intelligence</a:t>
            </a:r>
          </a:p>
          <a:p>
            <a:pPr lvl="1"/>
            <a:r>
              <a:rPr lang="it-IT"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to perform further research (e.g. Neuro-symbolic, AutoML)</a:t>
            </a:r>
          </a:p>
          <a:p>
            <a:endParaRPr lang="en-US" dirty="0"/>
          </a:p>
        </p:txBody>
      </p:sp>
    </p:spTree>
    <p:extLst>
      <p:ext uri="{BB962C8B-B14F-4D97-AF65-F5344CB8AC3E}">
        <p14:creationId xmlns:p14="http://schemas.microsoft.com/office/powerpoint/2010/main" val="491872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C4A858-CA64-44B1-922B-4F94EAD12CCB}"/>
              </a:ext>
            </a:extLst>
          </p:cNvPr>
          <p:cNvSpPr>
            <a:spLocks noGrp="1"/>
          </p:cNvSpPr>
          <p:nvPr>
            <p:ph type="title"/>
          </p:nvPr>
        </p:nvSpPr>
        <p:spPr/>
        <p:txBody>
          <a:bodyPr/>
          <a:lstStyle/>
          <a:p>
            <a:r>
              <a:rPr lang="it-IT" dirty="0"/>
              <a:t>What is this class about?</a:t>
            </a:r>
            <a:endParaRPr lang="en-US" dirty="0"/>
          </a:p>
        </p:txBody>
      </p:sp>
      <p:sp>
        <p:nvSpPr>
          <p:cNvPr id="3" name="Espace réservé du texte 2">
            <a:extLst>
              <a:ext uri="{FF2B5EF4-FFF2-40B4-BE49-F238E27FC236}">
                <a16:creationId xmlns:a16="http://schemas.microsoft.com/office/drawing/2014/main" id="{BB5606FD-04C9-4630-A9A9-4BAC26946C2C}"/>
              </a:ext>
            </a:extLst>
          </p:cNvPr>
          <p:cNvSpPr>
            <a:spLocks noGrp="1"/>
          </p:cNvSpPr>
          <p:nvPr>
            <p:ph type="body" sz="quarter" idx="10"/>
          </p:nvPr>
        </p:nvSpPr>
        <p:spPr/>
        <p:txBody>
          <a:bodyPr>
            <a:normAutofit/>
          </a:bodyPr>
          <a:lstStyle/>
          <a:p>
            <a:r>
              <a:rPr lang="it-IT" dirty="0"/>
              <a:t>Optimization!</a:t>
            </a:r>
          </a:p>
          <a:p>
            <a:pPr lvl="1"/>
            <a:r>
              <a:rPr lang="it-IT" b="1" dirty="0"/>
              <a:t>Overview of optimization techniques, when/how to use them</a:t>
            </a:r>
          </a:p>
          <a:p>
            <a:pPr lvl="1"/>
            <a:r>
              <a:rPr lang="it-IT" dirty="0"/>
              <a:t>How these techniques power modern Artificial Intelligence</a:t>
            </a:r>
          </a:p>
          <a:p>
            <a:pPr lvl="1"/>
            <a:r>
              <a:rPr lang="it-IT" b="1" dirty="0"/>
              <a:t>Optimization to improve performance of AI methods</a:t>
            </a:r>
          </a:p>
          <a:p>
            <a:r>
              <a:rPr lang="it-IT" dirty="0"/>
              <a:t>At the end of the class, you should know</a:t>
            </a:r>
          </a:p>
          <a:p>
            <a:pPr lvl="1"/>
            <a:r>
              <a:rPr lang="it-IT" dirty="0"/>
              <a:t>What techniques are more appriopriate for different problems</a:t>
            </a:r>
          </a:p>
          <a:p>
            <a:pPr lvl="1"/>
            <a:r>
              <a:rPr lang="it-IT" dirty="0"/>
              <a:t>How (several) AI systems work, especially for Machine Learning</a:t>
            </a:r>
          </a:p>
          <a:p>
            <a:pPr lvl="1"/>
            <a:r>
              <a:rPr lang="it-IT" dirty="0"/>
              <a:t>Hyperparameter optimization for your AI applications</a:t>
            </a:r>
          </a:p>
          <a:p>
            <a:pPr lvl="1"/>
            <a:r>
              <a:rPr lang="it-IT" dirty="0"/>
              <a:t>Keywords to perform further research (e.g. Neuro-symbolic, AutoML)</a:t>
            </a:r>
          </a:p>
        </p:txBody>
      </p:sp>
      <p:sp>
        <p:nvSpPr>
          <p:cNvPr id="4" name="Flèche : droite 3">
            <a:extLst>
              <a:ext uri="{FF2B5EF4-FFF2-40B4-BE49-F238E27FC236}">
                <a16:creationId xmlns:a16="http://schemas.microsoft.com/office/drawing/2014/main" id="{28B78CCC-2FD7-466A-9F23-3857E21A2FB8}"/>
              </a:ext>
            </a:extLst>
          </p:cNvPr>
          <p:cNvSpPr/>
          <p:nvPr/>
        </p:nvSpPr>
        <p:spPr>
          <a:xfrm>
            <a:off x="641022" y="1932495"/>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solidFill>
                <a:schemeClr val="dk1"/>
              </a:solidFill>
            </a:endParaRPr>
          </a:p>
        </p:txBody>
      </p:sp>
      <p:sp>
        <p:nvSpPr>
          <p:cNvPr id="5" name="Flèche : droite 4">
            <a:extLst>
              <a:ext uri="{FF2B5EF4-FFF2-40B4-BE49-F238E27FC236}">
                <a16:creationId xmlns:a16="http://schemas.microsoft.com/office/drawing/2014/main" id="{5161A449-136D-4FE0-88D8-B33DCC2E4CBC}"/>
              </a:ext>
            </a:extLst>
          </p:cNvPr>
          <p:cNvSpPr/>
          <p:nvPr/>
        </p:nvSpPr>
        <p:spPr>
          <a:xfrm>
            <a:off x="641022" y="2838801"/>
            <a:ext cx="603316" cy="414779"/>
          </a:xfrm>
          <a:prstGeom prs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66010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237427-1B44-4451-BE55-5FC821973CDA}"/>
              </a:ext>
            </a:extLst>
          </p:cNvPr>
          <p:cNvSpPr>
            <a:spLocks noGrp="1"/>
          </p:cNvSpPr>
          <p:nvPr>
            <p:ph type="title"/>
          </p:nvPr>
        </p:nvSpPr>
        <p:spPr/>
        <p:txBody>
          <a:bodyPr/>
          <a:lstStyle/>
          <a:p>
            <a:r>
              <a:rPr lang="en-US" dirty="0"/>
              <a:t>What is this class about?</a:t>
            </a:r>
          </a:p>
        </p:txBody>
      </p:sp>
      <p:sp>
        <p:nvSpPr>
          <p:cNvPr id="3" name="Espace réservé du texte 2">
            <a:extLst>
              <a:ext uri="{FF2B5EF4-FFF2-40B4-BE49-F238E27FC236}">
                <a16:creationId xmlns:a16="http://schemas.microsoft.com/office/drawing/2014/main" id="{5C75A81A-0AC4-4149-ACAD-FA372F18D636}"/>
              </a:ext>
            </a:extLst>
          </p:cNvPr>
          <p:cNvSpPr>
            <a:spLocks noGrp="1"/>
          </p:cNvSpPr>
          <p:nvPr>
            <p:ph type="body" sz="quarter" idx="10"/>
          </p:nvPr>
        </p:nvSpPr>
        <p:spPr/>
        <p:txBody>
          <a:bodyPr/>
          <a:lstStyle/>
          <a:p>
            <a:endParaRPr lang="en-US" dirty="0"/>
          </a:p>
        </p:txBody>
      </p:sp>
      <p:graphicFrame>
        <p:nvGraphicFramePr>
          <p:cNvPr id="4" name="Tableau 4">
            <a:extLst>
              <a:ext uri="{FF2B5EF4-FFF2-40B4-BE49-F238E27FC236}">
                <a16:creationId xmlns:a16="http://schemas.microsoft.com/office/drawing/2014/main" id="{B64F8A9C-BA0E-4B09-BAFF-FEA9A42E93BD}"/>
              </a:ext>
            </a:extLst>
          </p:cNvPr>
          <p:cNvGraphicFramePr>
            <a:graphicFrameLocks noGrp="1"/>
          </p:cNvGraphicFramePr>
          <p:nvPr>
            <p:extLst>
              <p:ext uri="{D42A27DB-BD31-4B8C-83A1-F6EECF244321}">
                <p14:modId xmlns:p14="http://schemas.microsoft.com/office/powerpoint/2010/main" val="2355023283"/>
              </p:ext>
            </p:extLst>
          </p:nvPr>
        </p:nvGraphicFramePr>
        <p:xfrm>
          <a:off x="838200" y="1423358"/>
          <a:ext cx="3265864" cy="4053840"/>
        </p:xfrm>
        <a:graphic>
          <a:graphicData uri="http://schemas.openxmlformats.org/drawingml/2006/table">
            <a:tbl>
              <a:tblPr firstRow="1" bandRow="1">
                <a:tableStyleId>{5C22544A-7EE6-4342-B048-85BDC9FD1C3A}</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1</a:t>
                      </a:r>
                    </a:p>
                  </a:txBody>
                  <a:tcPr/>
                </a:tc>
                <a:extLst>
                  <a:ext uri="{0D108BD9-81ED-4DB2-BD59-A6C34878D82A}">
                    <a16:rowId xmlns:a16="http://schemas.microsoft.com/office/drawing/2014/main" val="1223316450"/>
                  </a:ext>
                </a:extLst>
              </a:tr>
              <a:tr h="370840">
                <a:tc>
                  <a:txBody>
                    <a:bodyPr/>
                    <a:lstStyle/>
                    <a:p>
                      <a:r>
                        <a:rPr lang="en-US" sz="2000" dirty="0"/>
                        <a:t>- Optimization: introduction</a:t>
                      </a:r>
                    </a:p>
                    <a:p>
                      <a:r>
                        <a:rPr lang="en-US" sz="2000" dirty="0"/>
                        <a:t>- Continuous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Discrete optimization</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Multi-objective optimization</a:t>
                      </a:r>
                    </a:p>
                  </a:txBody>
                  <a:tcPr/>
                </a:tc>
                <a:extLst>
                  <a:ext uri="{0D108BD9-81ED-4DB2-BD59-A6C34878D82A}">
                    <a16:rowId xmlns:a16="http://schemas.microsoft.com/office/drawing/2014/main" val="1187123678"/>
                  </a:ext>
                </a:extLst>
              </a:tr>
              <a:tr h="370840">
                <a:tc>
                  <a:txBody>
                    <a:bodyPr/>
                    <a:lstStyle/>
                    <a:p>
                      <a:r>
                        <a:rPr lang="en-US" sz="2000" dirty="0"/>
                        <a:t>Exercises</a:t>
                      </a:r>
                    </a:p>
                  </a:txBody>
                  <a:tcPr/>
                </a:tc>
                <a:extLst>
                  <a:ext uri="{0D108BD9-81ED-4DB2-BD59-A6C34878D82A}">
                    <a16:rowId xmlns:a16="http://schemas.microsoft.com/office/drawing/2014/main" val="142864031"/>
                  </a:ext>
                </a:extLst>
              </a:tr>
              <a:tr h="370840">
                <a:tc>
                  <a:txBody>
                    <a:bodyPr/>
                    <a:lstStyle/>
                    <a:p>
                      <a:r>
                        <a:rPr lang="en-US" sz="2000" dirty="0"/>
                        <a:t>- Optimizing structures</a:t>
                      </a:r>
                    </a:p>
                  </a:txBody>
                  <a:tcPr/>
                </a:tc>
                <a:extLst>
                  <a:ext uri="{0D108BD9-81ED-4DB2-BD59-A6C34878D82A}">
                    <a16:rowId xmlns:a16="http://schemas.microsoft.com/office/drawing/2014/main" val="1487472631"/>
                  </a:ext>
                </a:extLst>
              </a:tr>
              <a:tr h="370840">
                <a:tc>
                  <a:txBody>
                    <a:bodyPr/>
                    <a:lstStyle/>
                    <a:p>
                      <a:r>
                        <a:rPr lang="en-US" sz="2000" dirty="0"/>
                        <a:t>Exercises</a:t>
                      </a:r>
                    </a:p>
                  </a:txBody>
                  <a:tcPr/>
                </a:tc>
                <a:extLst>
                  <a:ext uri="{0D108BD9-81ED-4DB2-BD59-A6C34878D82A}">
                    <a16:rowId xmlns:a16="http://schemas.microsoft.com/office/drawing/2014/main" val="3402187916"/>
                  </a:ext>
                </a:extLst>
              </a:tr>
            </a:tbl>
          </a:graphicData>
        </a:graphic>
      </p:graphicFrame>
      <p:graphicFrame>
        <p:nvGraphicFramePr>
          <p:cNvPr id="5" name="Tableau 4">
            <a:extLst>
              <a:ext uri="{FF2B5EF4-FFF2-40B4-BE49-F238E27FC236}">
                <a16:creationId xmlns:a16="http://schemas.microsoft.com/office/drawing/2014/main" id="{B7B12E81-A8EF-4EC7-A88F-2513B58D3F4D}"/>
              </a:ext>
            </a:extLst>
          </p:cNvPr>
          <p:cNvGraphicFramePr>
            <a:graphicFrameLocks noGrp="1"/>
          </p:cNvGraphicFramePr>
          <p:nvPr>
            <p:extLst>
              <p:ext uri="{D42A27DB-BD31-4B8C-83A1-F6EECF244321}">
                <p14:modId xmlns:p14="http://schemas.microsoft.com/office/powerpoint/2010/main" val="2044803039"/>
              </p:ext>
            </p:extLst>
          </p:nvPr>
        </p:nvGraphicFramePr>
        <p:xfrm>
          <a:off x="4463068" y="1423358"/>
          <a:ext cx="3265864" cy="3261360"/>
        </p:xfrm>
        <a:graphic>
          <a:graphicData uri="http://schemas.openxmlformats.org/drawingml/2006/table">
            <a:tbl>
              <a:tblPr firstRow="1" bandRow="1">
                <a:tableStyleId>{93296810-A885-4BE3-A3E7-6D5BEEA58F35}</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2</a:t>
                      </a:r>
                    </a:p>
                  </a:txBody>
                  <a:tcPr/>
                </a:tc>
                <a:extLst>
                  <a:ext uri="{0D108BD9-81ED-4DB2-BD59-A6C34878D82A}">
                    <a16:rowId xmlns:a16="http://schemas.microsoft.com/office/drawing/2014/main" val="1223316450"/>
                  </a:ext>
                </a:extLst>
              </a:tr>
              <a:tr h="370840">
                <a:tc>
                  <a:txBody>
                    <a:bodyPr/>
                    <a:lstStyle/>
                    <a:p>
                      <a:r>
                        <a:rPr lang="en-US" sz="2000" dirty="0"/>
                        <a:t>- Optimization in ML</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r h="370840">
                <a:tc>
                  <a:txBody>
                    <a:bodyPr/>
                    <a:lstStyle/>
                    <a:p>
                      <a:r>
                        <a:rPr lang="en-US" sz="2000" dirty="0"/>
                        <a:t>- Optimization in symbolic AI</a:t>
                      </a:r>
                    </a:p>
                  </a:txBody>
                  <a:tcPr/>
                </a:tc>
                <a:extLst>
                  <a:ext uri="{0D108BD9-81ED-4DB2-BD59-A6C34878D82A}">
                    <a16:rowId xmlns:a16="http://schemas.microsoft.com/office/drawing/2014/main" val="1880656135"/>
                  </a:ext>
                </a:extLst>
              </a:tr>
              <a:tr h="370840">
                <a:tc>
                  <a:txBody>
                    <a:bodyPr/>
                    <a:lstStyle/>
                    <a:p>
                      <a:r>
                        <a:rPr lang="en-US" sz="2000" dirty="0"/>
                        <a:t>Exercises</a:t>
                      </a:r>
                    </a:p>
                  </a:txBody>
                  <a:tcPr/>
                </a:tc>
                <a:extLst>
                  <a:ext uri="{0D108BD9-81ED-4DB2-BD59-A6C34878D82A}">
                    <a16:rowId xmlns:a16="http://schemas.microsoft.com/office/drawing/2014/main" val="421479458"/>
                  </a:ext>
                </a:extLst>
              </a:tr>
              <a:tr h="370840">
                <a:tc>
                  <a:txBody>
                    <a:bodyPr/>
                    <a:lstStyle/>
                    <a:p>
                      <a:r>
                        <a:rPr lang="en-US" sz="2000" dirty="0"/>
                        <a:t>- Optimization in neuro-symbolic AI</a:t>
                      </a:r>
                    </a:p>
                  </a:txBody>
                  <a:tcPr/>
                </a:tc>
                <a:extLst>
                  <a:ext uri="{0D108BD9-81ED-4DB2-BD59-A6C34878D82A}">
                    <a16:rowId xmlns:a16="http://schemas.microsoft.com/office/drawing/2014/main" val="3792733092"/>
                  </a:ext>
                </a:extLst>
              </a:tr>
              <a:tr h="370840">
                <a:tc>
                  <a:txBody>
                    <a:bodyPr/>
                    <a:lstStyle/>
                    <a:p>
                      <a:r>
                        <a:rPr lang="en-US" sz="2000" dirty="0"/>
                        <a:t>Exercises (?)</a:t>
                      </a:r>
                    </a:p>
                  </a:txBody>
                  <a:tcPr/>
                </a:tc>
                <a:extLst>
                  <a:ext uri="{0D108BD9-81ED-4DB2-BD59-A6C34878D82A}">
                    <a16:rowId xmlns:a16="http://schemas.microsoft.com/office/drawing/2014/main" val="1641919525"/>
                  </a:ext>
                </a:extLst>
              </a:tr>
            </a:tbl>
          </a:graphicData>
        </a:graphic>
      </p:graphicFrame>
      <p:graphicFrame>
        <p:nvGraphicFramePr>
          <p:cNvPr id="6" name="Tableau 5">
            <a:extLst>
              <a:ext uri="{FF2B5EF4-FFF2-40B4-BE49-F238E27FC236}">
                <a16:creationId xmlns:a16="http://schemas.microsoft.com/office/drawing/2014/main" id="{3DB25A5B-1639-4C41-B27D-084B430C3C00}"/>
              </a:ext>
            </a:extLst>
          </p:cNvPr>
          <p:cNvGraphicFramePr>
            <a:graphicFrameLocks noGrp="1"/>
          </p:cNvGraphicFramePr>
          <p:nvPr>
            <p:extLst>
              <p:ext uri="{D42A27DB-BD31-4B8C-83A1-F6EECF244321}">
                <p14:modId xmlns:p14="http://schemas.microsoft.com/office/powerpoint/2010/main" val="1268936606"/>
              </p:ext>
            </p:extLst>
          </p:nvPr>
        </p:nvGraphicFramePr>
        <p:xfrm>
          <a:off x="8087936" y="1423358"/>
          <a:ext cx="3265864" cy="1676400"/>
        </p:xfrm>
        <a:graphic>
          <a:graphicData uri="http://schemas.openxmlformats.org/drawingml/2006/table">
            <a:tbl>
              <a:tblPr firstRow="1" bandRow="1">
                <a:tableStyleId>{00A15C55-8517-42AA-B614-E9B94910E393}</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3</a:t>
                      </a:r>
                    </a:p>
                  </a:txBody>
                  <a:tcPr/>
                </a:tc>
                <a:extLst>
                  <a:ext uri="{0D108BD9-81ED-4DB2-BD59-A6C34878D82A}">
                    <a16:rowId xmlns:a16="http://schemas.microsoft.com/office/drawing/2014/main" val="1223316450"/>
                  </a:ext>
                </a:extLst>
              </a:tr>
              <a:tr h="370840">
                <a:tc>
                  <a:txBody>
                    <a:bodyPr/>
                    <a:lstStyle/>
                    <a:p>
                      <a:r>
                        <a:rPr lang="en-US" sz="2000" dirty="0"/>
                        <a:t>- Hyperparameter optimization</a:t>
                      </a:r>
                    </a:p>
                  </a:txBody>
                  <a:tcPr/>
                </a:tc>
                <a:extLst>
                  <a:ext uri="{0D108BD9-81ED-4DB2-BD59-A6C34878D82A}">
                    <a16:rowId xmlns:a16="http://schemas.microsoft.com/office/drawing/2014/main" val="395395860"/>
                  </a:ext>
                </a:extLst>
              </a:tr>
              <a:tr h="370840">
                <a:tc>
                  <a:txBody>
                    <a:bodyPr/>
                    <a:lstStyle/>
                    <a:p>
                      <a:r>
                        <a:rPr lang="en-US" sz="2000" dirty="0"/>
                        <a:t>Exercises</a:t>
                      </a:r>
                    </a:p>
                  </a:txBody>
                  <a:tcPr/>
                </a:tc>
                <a:extLst>
                  <a:ext uri="{0D108BD9-81ED-4DB2-BD59-A6C34878D82A}">
                    <a16:rowId xmlns:a16="http://schemas.microsoft.com/office/drawing/2014/main" val="2589486238"/>
                  </a:ext>
                </a:extLst>
              </a:tr>
            </a:tbl>
          </a:graphicData>
        </a:graphic>
      </p:graphicFrame>
      <p:graphicFrame>
        <p:nvGraphicFramePr>
          <p:cNvPr id="7" name="Tableau 6">
            <a:extLst>
              <a:ext uri="{FF2B5EF4-FFF2-40B4-BE49-F238E27FC236}">
                <a16:creationId xmlns:a16="http://schemas.microsoft.com/office/drawing/2014/main" id="{7FE575C5-5C7A-4B81-BE8A-1750D9DCA779}"/>
              </a:ext>
            </a:extLst>
          </p:cNvPr>
          <p:cNvGraphicFramePr>
            <a:graphicFrameLocks noGrp="1"/>
          </p:cNvGraphicFramePr>
          <p:nvPr>
            <p:extLst>
              <p:ext uri="{D42A27DB-BD31-4B8C-83A1-F6EECF244321}">
                <p14:modId xmlns:p14="http://schemas.microsoft.com/office/powerpoint/2010/main" val="1581025270"/>
              </p:ext>
            </p:extLst>
          </p:nvPr>
        </p:nvGraphicFramePr>
        <p:xfrm>
          <a:off x="8087936" y="3289538"/>
          <a:ext cx="3265864" cy="975360"/>
        </p:xfrm>
        <a:graphic>
          <a:graphicData uri="http://schemas.openxmlformats.org/drawingml/2006/table">
            <a:tbl>
              <a:tblPr firstRow="1" bandRow="1">
                <a:tableStyleId>{21E4AEA4-8DFA-4A89-87EB-49C32662AFE0}</a:tableStyleId>
              </a:tblPr>
              <a:tblGrid>
                <a:gridCol w="3265864">
                  <a:extLst>
                    <a:ext uri="{9D8B030D-6E8A-4147-A177-3AD203B41FA5}">
                      <a16:colId xmlns:a16="http://schemas.microsoft.com/office/drawing/2014/main" val="1638761634"/>
                    </a:ext>
                  </a:extLst>
                </a:gridCol>
              </a:tblGrid>
              <a:tr h="370840">
                <a:tc>
                  <a:txBody>
                    <a:bodyPr/>
                    <a:lstStyle/>
                    <a:p>
                      <a:r>
                        <a:rPr lang="en-US" sz="3200" dirty="0"/>
                        <a:t>Part 4</a:t>
                      </a:r>
                    </a:p>
                  </a:txBody>
                  <a:tcPr/>
                </a:tc>
                <a:extLst>
                  <a:ext uri="{0D108BD9-81ED-4DB2-BD59-A6C34878D82A}">
                    <a16:rowId xmlns:a16="http://schemas.microsoft.com/office/drawing/2014/main" val="1223316450"/>
                  </a:ext>
                </a:extLst>
              </a:tr>
              <a:tr h="370840">
                <a:tc>
                  <a:txBody>
                    <a:bodyPr/>
                    <a:lstStyle/>
                    <a:p>
                      <a:r>
                        <a:rPr lang="en-US" sz="2000" dirty="0"/>
                        <a:t>Project</a:t>
                      </a:r>
                    </a:p>
                  </a:txBody>
                  <a:tcPr/>
                </a:tc>
                <a:extLst>
                  <a:ext uri="{0D108BD9-81ED-4DB2-BD59-A6C34878D82A}">
                    <a16:rowId xmlns:a16="http://schemas.microsoft.com/office/drawing/2014/main" val="395395860"/>
                  </a:ext>
                </a:extLst>
              </a:tr>
            </a:tbl>
          </a:graphicData>
        </a:graphic>
      </p:graphicFrame>
    </p:spTree>
    <p:extLst>
      <p:ext uri="{BB962C8B-B14F-4D97-AF65-F5344CB8AC3E}">
        <p14:creationId xmlns:p14="http://schemas.microsoft.com/office/powerpoint/2010/main" val="613470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52D00C-B651-4C34-B0C2-F66ACE962D88}"/>
              </a:ext>
            </a:extLst>
          </p:cNvPr>
          <p:cNvSpPr>
            <a:spLocks noGrp="1"/>
          </p:cNvSpPr>
          <p:nvPr>
            <p:ph type="title"/>
          </p:nvPr>
        </p:nvSpPr>
        <p:spPr/>
        <p:txBody>
          <a:bodyPr/>
          <a:lstStyle/>
          <a:p>
            <a:r>
              <a:rPr lang="it-IT" dirty="0"/>
              <a:t>Who am I?</a:t>
            </a:r>
            <a:endParaRPr lang="en-US" dirty="0"/>
          </a:p>
        </p:txBody>
      </p:sp>
      <p:sp>
        <p:nvSpPr>
          <p:cNvPr id="3" name="Espace réservé du texte 2">
            <a:extLst>
              <a:ext uri="{FF2B5EF4-FFF2-40B4-BE49-F238E27FC236}">
                <a16:creationId xmlns:a16="http://schemas.microsoft.com/office/drawing/2014/main" id="{F7BA5FCD-3509-40BD-A256-54FAD13A5F1A}"/>
              </a:ext>
            </a:extLst>
          </p:cNvPr>
          <p:cNvSpPr>
            <a:spLocks noGrp="1"/>
          </p:cNvSpPr>
          <p:nvPr>
            <p:ph type="body" sz="quarter" idx="10"/>
          </p:nvPr>
        </p:nvSpPr>
        <p:spPr/>
        <p:txBody>
          <a:bodyPr>
            <a:noAutofit/>
          </a:bodyPr>
          <a:lstStyle/>
          <a:p>
            <a:r>
              <a:rPr lang="en-US" dirty="0"/>
              <a:t>Career</a:t>
            </a:r>
          </a:p>
          <a:p>
            <a:pPr lvl="1"/>
            <a:r>
              <a:rPr lang="en-US" dirty="0"/>
              <a:t>Bachelor and Master in Computer Science Engineering</a:t>
            </a:r>
          </a:p>
          <a:p>
            <a:pPr lvl="1"/>
            <a:r>
              <a:rPr lang="en-US" dirty="0"/>
              <a:t>Ph.D. from </a:t>
            </a:r>
            <a:r>
              <a:rPr lang="en-US" dirty="0" err="1"/>
              <a:t>Politecnico</a:t>
            </a:r>
            <a:r>
              <a:rPr lang="en-US" dirty="0"/>
              <a:t> di Torino, Italy, in 2011</a:t>
            </a:r>
          </a:p>
          <a:p>
            <a:pPr lvl="1"/>
            <a:r>
              <a:rPr lang="en-US" dirty="0"/>
              <a:t>Permanent researcher in France since 2012 (INRAE)</a:t>
            </a:r>
          </a:p>
          <a:p>
            <a:pPr lvl="1"/>
            <a:r>
              <a:rPr lang="en-US" dirty="0"/>
              <a:t>Senior researcher since 2023</a:t>
            </a:r>
          </a:p>
          <a:p>
            <a:r>
              <a:rPr lang="en-US" dirty="0"/>
              <a:t>Research interests</a:t>
            </a:r>
          </a:p>
          <a:p>
            <a:pPr lvl="1"/>
            <a:r>
              <a:rPr lang="en-US" dirty="0"/>
              <a:t>Stochastic optimization</a:t>
            </a:r>
          </a:p>
          <a:p>
            <a:pPr lvl="1"/>
            <a:r>
              <a:rPr lang="en-US" dirty="0"/>
              <a:t>Machine learning (Explainable AI)</a:t>
            </a:r>
          </a:p>
          <a:p>
            <a:pPr lvl="1"/>
            <a:r>
              <a:rPr lang="en-US" dirty="0"/>
              <a:t>Applied to biological/agri-food data</a:t>
            </a:r>
          </a:p>
          <a:p>
            <a:pPr lvl="1"/>
            <a:r>
              <a:rPr lang="en-US" dirty="0"/>
              <a:t>Mostly applied research</a:t>
            </a:r>
          </a:p>
        </p:txBody>
      </p:sp>
      <p:pic>
        <p:nvPicPr>
          <p:cNvPr id="4" name="Picture 2" descr="Image result for polandball italy france">
            <a:extLst>
              <a:ext uri="{FF2B5EF4-FFF2-40B4-BE49-F238E27FC236}">
                <a16:creationId xmlns:a16="http://schemas.microsoft.com/office/drawing/2014/main" id="{83A51F7B-A966-419B-8382-5C79D76BF39F}"/>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r="6930"/>
          <a:stretch/>
        </p:blipFill>
        <p:spPr bwMode="auto">
          <a:xfrm>
            <a:off x="6985262" y="3314570"/>
            <a:ext cx="5206738" cy="2974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667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minimize wind resistance</a:t>
            </a:r>
          </a:p>
          <a:p>
            <a:pPr lvl="1"/>
            <a:r>
              <a:rPr lang="it-IT" dirty="0"/>
              <a:t>Values of the weights of a neural network to best perform a task</a:t>
            </a:r>
          </a:p>
          <a:p>
            <a:pPr lvl="1"/>
            <a:r>
              <a:rPr lang="it-IT" dirty="0"/>
              <a:t>Weight distribution in a plane to minimize shaking</a:t>
            </a:r>
          </a:p>
          <a:p>
            <a:pPr lvl="1"/>
            <a:r>
              <a:rPr lang="it-IT" dirty="0"/>
              <a:t>Pick a stock market portfolio to maximize revenue</a:t>
            </a:r>
          </a:p>
          <a:p>
            <a:pPr lvl="1"/>
            <a:r>
              <a:rPr lang="it-IT" dirty="0"/>
              <a:t>Trace route inside a city to reach a point as fast as possible</a:t>
            </a:r>
          </a:p>
          <a:p>
            <a:pPr lvl="1"/>
            <a:r>
              <a:rPr lang="it-IT" dirty="0"/>
              <a:t>Choose career that makes you satisfied and happy</a:t>
            </a:r>
          </a:p>
          <a:p>
            <a:pPr lvl="1"/>
            <a:r>
              <a:rPr lang="it-IT" dirty="0"/>
              <a:t>...</a:t>
            </a:r>
            <a:endParaRPr lang="en-US" dirty="0"/>
          </a:p>
        </p:txBody>
      </p:sp>
    </p:spTree>
    <p:extLst>
      <p:ext uri="{BB962C8B-B14F-4D97-AF65-F5344CB8AC3E}">
        <p14:creationId xmlns:p14="http://schemas.microsoft.com/office/powerpoint/2010/main" val="362143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Tree>
    <p:extLst>
      <p:ext uri="{BB962C8B-B14F-4D97-AF65-F5344CB8AC3E}">
        <p14:creationId xmlns:p14="http://schemas.microsoft.com/office/powerpoint/2010/main" val="3104649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3234B6-6DE7-4400-B38B-559A02222C52}"/>
              </a:ext>
            </a:extLst>
          </p:cNvPr>
          <p:cNvSpPr>
            <a:spLocks noGrp="1"/>
          </p:cNvSpPr>
          <p:nvPr>
            <p:ph type="title"/>
          </p:nvPr>
        </p:nvSpPr>
        <p:spPr/>
        <p:txBody>
          <a:bodyPr/>
          <a:lstStyle/>
          <a:p>
            <a:r>
              <a:rPr lang="it-IT" dirty="0"/>
              <a:t>What is optimization?</a:t>
            </a:r>
            <a:endParaRPr lang="en-US" dirty="0"/>
          </a:p>
        </p:txBody>
      </p:sp>
      <p:sp>
        <p:nvSpPr>
          <p:cNvPr id="3" name="Espace réservé du texte 2">
            <a:extLst>
              <a:ext uri="{FF2B5EF4-FFF2-40B4-BE49-F238E27FC236}">
                <a16:creationId xmlns:a16="http://schemas.microsoft.com/office/drawing/2014/main" id="{5067E361-E602-45DA-BEE8-E06A55F756B2}"/>
              </a:ext>
            </a:extLst>
          </p:cNvPr>
          <p:cNvSpPr>
            <a:spLocks noGrp="1"/>
          </p:cNvSpPr>
          <p:nvPr>
            <p:ph type="body" sz="quarter" idx="10"/>
          </p:nvPr>
        </p:nvSpPr>
        <p:spPr/>
        <p:txBody>
          <a:bodyPr/>
          <a:lstStyle/>
          <a:p>
            <a:r>
              <a:rPr lang="it-IT" dirty="0"/>
              <a:t>Nearly every choice is an optimization problem</a:t>
            </a:r>
          </a:p>
          <a:p>
            <a:pPr lvl="1"/>
            <a:r>
              <a:rPr lang="it-IT" dirty="0"/>
              <a:t>Shape of a car to </a:t>
            </a:r>
            <a:r>
              <a:rPr lang="it-IT" b="1" dirty="0"/>
              <a:t>minimize wind resistance</a:t>
            </a:r>
          </a:p>
          <a:p>
            <a:pPr lvl="1"/>
            <a:r>
              <a:rPr lang="it-IT" dirty="0"/>
              <a:t>Values of the weights of a neural network to </a:t>
            </a:r>
            <a:r>
              <a:rPr lang="it-IT" b="1" dirty="0"/>
              <a:t>best perform a task</a:t>
            </a:r>
          </a:p>
          <a:p>
            <a:pPr lvl="1"/>
            <a:r>
              <a:rPr lang="it-IT" dirty="0"/>
              <a:t>Weight distribution in a plane to </a:t>
            </a:r>
            <a:r>
              <a:rPr lang="it-IT" b="1" dirty="0"/>
              <a:t>minimize shaking</a:t>
            </a:r>
          </a:p>
          <a:p>
            <a:pPr lvl="1"/>
            <a:r>
              <a:rPr lang="it-IT" dirty="0"/>
              <a:t>Pick a stock market portfolio to </a:t>
            </a:r>
            <a:r>
              <a:rPr lang="it-IT" b="1" dirty="0"/>
              <a:t>maximize revenue</a:t>
            </a:r>
          </a:p>
          <a:p>
            <a:pPr lvl="1"/>
            <a:r>
              <a:rPr lang="it-IT" dirty="0"/>
              <a:t>Trace route inside a city to </a:t>
            </a:r>
            <a:r>
              <a:rPr lang="it-IT" b="1" dirty="0"/>
              <a:t>reach a point as fast as possible</a:t>
            </a:r>
          </a:p>
          <a:p>
            <a:pPr lvl="1"/>
            <a:r>
              <a:rPr lang="it-IT" dirty="0"/>
              <a:t>Choose career that </a:t>
            </a:r>
            <a:r>
              <a:rPr lang="it-IT" b="1" dirty="0"/>
              <a:t>makes you satisfied and happy</a:t>
            </a:r>
          </a:p>
          <a:p>
            <a:pPr lvl="1"/>
            <a:r>
              <a:rPr lang="it-IT" dirty="0"/>
              <a:t>...</a:t>
            </a:r>
            <a:endParaRPr lang="en-US" dirty="0"/>
          </a:p>
        </p:txBody>
      </p:sp>
      <p:sp>
        <p:nvSpPr>
          <p:cNvPr id="4" name="Rectangle 3">
            <a:extLst>
              <a:ext uri="{FF2B5EF4-FFF2-40B4-BE49-F238E27FC236}">
                <a16:creationId xmlns:a16="http://schemas.microsoft.com/office/drawing/2014/main" id="{DE010185-EA89-4A75-A7C6-3D10BA25D8EB}"/>
              </a:ext>
            </a:extLst>
          </p:cNvPr>
          <p:cNvSpPr/>
          <p:nvPr/>
        </p:nvSpPr>
        <p:spPr>
          <a:xfrm>
            <a:off x="3197258" y="4911365"/>
            <a:ext cx="5797484" cy="1187777"/>
          </a:xfrm>
          <a:prstGeom prst="rect">
            <a:avLst/>
          </a:prstGeom>
          <a:solidFill>
            <a:srgbClr val="00A3A6"/>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4400" dirty="0"/>
              <a:t>OBJECTIVE FUNCTION</a:t>
            </a:r>
            <a:endParaRPr lang="en-US" sz="4400" dirty="0"/>
          </a:p>
        </p:txBody>
      </p:sp>
      <p:sp>
        <p:nvSpPr>
          <p:cNvPr id="5" name="Bulle narrative : rectangle 4">
            <a:extLst>
              <a:ext uri="{FF2B5EF4-FFF2-40B4-BE49-F238E27FC236}">
                <a16:creationId xmlns:a16="http://schemas.microsoft.com/office/drawing/2014/main" id="{AB7EF8CC-4B8B-4C44-B6F1-589001E67254}"/>
              </a:ext>
            </a:extLst>
          </p:cNvPr>
          <p:cNvSpPr/>
          <p:nvPr/>
        </p:nvSpPr>
        <p:spPr>
          <a:xfrm>
            <a:off x="9846691" y="4529579"/>
            <a:ext cx="1791092" cy="763572"/>
          </a:xfrm>
          <a:prstGeom prst="wedgeRectCallout">
            <a:avLst>
              <a:gd name="adj1" fmla="val -110307"/>
              <a:gd name="adj2" fmla="val 30401"/>
            </a:avLst>
          </a:prstGeom>
          <a:solidFill>
            <a:srgbClr val="00CC99"/>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t>COST FUNCTION</a:t>
            </a:r>
            <a:endParaRPr lang="en-US" dirty="0"/>
          </a:p>
        </p:txBody>
      </p:sp>
      <p:sp>
        <p:nvSpPr>
          <p:cNvPr id="6" name="Bulle narrative : rectangle 5">
            <a:extLst>
              <a:ext uri="{FF2B5EF4-FFF2-40B4-BE49-F238E27FC236}">
                <a16:creationId xmlns:a16="http://schemas.microsoft.com/office/drawing/2014/main" id="{CDF17709-6DFC-4F94-9EAC-0EDBDB0478B2}"/>
              </a:ext>
            </a:extLst>
          </p:cNvPr>
          <p:cNvSpPr/>
          <p:nvPr/>
        </p:nvSpPr>
        <p:spPr>
          <a:xfrm>
            <a:off x="311085" y="5194167"/>
            <a:ext cx="2048758" cy="763572"/>
          </a:xfrm>
          <a:prstGeom prst="wedgeRectCallout">
            <a:avLst>
              <a:gd name="adj1" fmla="val 99435"/>
              <a:gd name="adj2" fmla="val -15277"/>
            </a:avLst>
          </a:prstGeom>
          <a:ln w="28575">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it-IT" dirty="0"/>
              <a:t>FITNESS FUNCTION</a:t>
            </a:r>
            <a:endParaRPr lang="en-US" dirty="0"/>
          </a:p>
        </p:txBody>
      </p:sp>
      <p:sp>
        <p:nvSpPr>
          <p:cNvPr id="7" name="Bulle narrative : rectangle 6">
            <a:extLst>
              <a:ext uri="{FF2B5EF4-FFF2-40B4-BE49-F238E27FC236}">
                <a16:creationId xmlns:a16="http://schemas.microsoft.com/office/drawing/2014/main" id="{3EE912F6-B404-497A-A6B7-A9EBD46D9736}"/>
              </a:ext>
            </a:extLst>
          </p:cNvPr>
          <p:cNvSpPr/>
          <p:nvPr/>
        </p:nvSpPr>
        <p:spPr>
          <a:xfrm>
            <a:off x="9846691" y="5649029"/>
            <a:ext cx="1791092" cy="763572"/>
          </a:xfrm>
          <a:prstGeom prst="wedgeRectCallout">
            <a:avLst>
              <a:gd name="adj1" fmla="val -107149"/>
              <a:gd name="adj2" fmla="val -31327"/>
            </a:avLst>
          </a:prstGeom>
          <a:solidFill>
            <a:schemeClr val="accent6">
              <a:lumMod val="20000"/>
              <a:lumOff val="80000"/>
            </a:schemeClr>
          </a:solidFill>
          <a:ln w="28575">
            <a:solidFill>
              <a:schemeClr val="accent6">
                <a:lumMod val="50000"/>
              </a:schemeClr>
            </a:solidFill>
          </a:ln>
        </p:spPr>
        <p:style>
          <a:lnRef idx="3">
            <a:schemeClr val="lt1"/>
          </a:lnRef>
          <a:fillRef idx="1">
            <a:schemeClr val="accent6"/>
          </a:fillRef>
          <a:effectRef idx="1">
            <a:schemeClr val="accent6"/>
          </a:effectRef>
          <a:fontRef idx="minor">
            <a:schemeClr val="lt1"/>
          </a:fontRef>
        </p:style>
        <p:txBody>
          <a:bodyPr rtlCol="0" anchor="ctr"/>
          <a:lstStyle/>
          <a:p>
            <a:pPr algn="ctr"/>
            <a:r>
              <a:rPr lang="it-IT" dirty="0">
                <a:solidFill>
                  <a:schemeClr val="tx1"/>
                </a:solidFill>
              </a:rPr>
              <a:t>LOSS FUNCTION</a:t>
            </a:r>
            <a:endParaRPr lang="en-US" dirty="0">
              <a:solidFill>
                <a:schemeClr val="tx1"/>
              </a:solidFill>
            </a:endParaRPr>
          </a:p>
        </p:txBody>
      </p:sp>
    </p:spTree>
    <p:extLst>
      <p:ext uri="{BB962C8B-B14F-4D97-AF65-F5344CB8AC3E}">
        <p14:creationId xmlns:p14="http://schemas.microsoft.com/office/powerpoint/2010/main" val="84585409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1426</Words>
  <Application>Microsoft Office PowerPoint</Application>
  <PresentationFormat>Grand écran</PresentationFormat>
  <Paragraphs>204</Paragraphs>
  <Slides>25</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25</vt:i4>
      </vt:variant>
    </vt:vector>
  </HeadingPairs>
  <TitlesOfParts>
    <vt:vector size="31" baseType="lpstr">
      <vt:lpstr>Arial</vt:lpstr>
      <vt:lpstr>Calibri</vt:lpstr>
      <vt:lpstr>Calibri Light</vt:lpstr>
      <vt:lpstr>Cambria Math</vt:lpstr>
      <vt:lpstr>Raleway</vt:lpstr>
      <vt:lpstr>Thème Office</vt:lpstr>
      <vt:lpstr>Optimization methods for Artificial Intelligence: Introduction</vt:lpstr>
      <vt:lpstr>Outline</vt:lpstr>
      <vt:lpstr>What is this class about?</vt:lpstr>
      <vt:lpstr>What is this class about?</vt:lpstr>
      <vt:lpstr>What is this class about?</vt:lpstr>
      <vt:lpstr>Who am I?</vt:lpstr>
      <vt:lpstr>What is optimization?</vt:lpstr>
      <vt:lpstr>What is optimization?</vt:lpstr>
      <vt:lpstr>What is optimization?</vt:lpstr>
      <vt:lpstr>What is optimization?</vt:lpstr>
      <vt:lpstr>What is Artificial Intelligence?</vt:lpstr>
      <vt:lpstr>What is Artificial Intelligence?</vt:lpstr>
      <vt:lpstr>Symbolic AI</vt:lpstr>
      <vt:lpstr>Symbolic AI</vt:lpstr>
      <vt:lpstr>Symbolic AI</vt:lpstr>
      <vt:lpstr>Machine learning</vt:lpstr>
      <vt:lpstr>Reinforcement learning</vt:lpstr>
      <vt:lpstr>Neuro-symbolic AI</vt:lpstr>
      <vt:lpstr>Artificial General Intelligence</vt:lpstr>
      <vt:lpstr>Is optimization a kind of AI?</vt:lpstr>
      <vt:lpstr>Relationship between AI and optimization?</vt:lpstr>
      <vt:lpstr>Relationship between AI and optimization?</vt:lpstr>
      <vt:lpstr>Relationship between AI and optimization?</vt:lpstr>
      <vt:lpstr>Conclusions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146</cp:revision>
  <dcterms:created xsi:type="dcterms:W3CDTF">2020-06-05T13:14:31Z</dcterms:created>
  <dcterms:modified xsi:type="dcterms:W3CDTF">2023-06-19T12:08:18Z</dcterms:modified>
</cp:coreProperties>
</file>