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411" r:id="rId4"/>
    <p:sldId id="422" r:id="rId5"/>
    <p:sldId id="412" r:id="rId6"/>
    <p:sldId id="425" r:id="rId7"/>
    <p:sldId id="413" r:id="rId8"/>
    <p:sldId id="418" r:id="rId9"/>
    <p:sldId id="419" r:id="rId10"/>
    <p:sldId id="420" r:id="rId11"/>
    <p:sldId id="421" r:id="rId12"/>
    <p:sldId id="416" r:id="rId13"/>
    <p:sldId id="259" r:id="rId14"/>
    <p:sldId id="261" r:id="rId15"/>
    <p:sldId id="260" r:id="rId16"/>
    <p:sldId id="423" r:id="rId17"/>
    <p:sldId id="406" r:id="rId18"/>
    <p:sldId id="407" r:id="rId19"/>
    <p:sldId id="408" r:id="rId20"/>
    <p:sldId id="409" r:id="rId21"/>
    <p:sldId id="410" r:id="rId22"/>
    <p:sldId id="414" r:id="rId23"/>
    <p:sldId id="417" r:id="rId24"/>
    <p:sldId id="415" r:id="rId25"/>
    <p:sldId id="424" r:id="rId26"/>
    <p:sldId id="40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F8"/>
    <a:srgbClr val="D51ADA"/>
    <a:srgbClr val="CAE8AA"/>
    <a:srgbClr val="F19BF3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Recurrent Neural Networks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6EB3463-0AA5-42AC-A6D7-7D96A03CAF35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553391C7-1031-4B39-B1AC-2F93AA73BED2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DB37A90-0307-4ACB-B438-BF58E9DFB2D0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875BC6F-E06E-47BD-A23D-3F2241B86853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B6883387-4A30-4099-BAFE-E2AEA8B62D0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184179A-3614-47C5-9EE7-9397957DC2F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072E6BC-02C2-4E01-9860-C6FD0FFFC09D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B6EDEA21-B874-490C-AE71-074B0AC11988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5E7CB367-3190-4903-91AC-93F51129E69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89A04D6-2D9C-4D24-9E7D-BE2CFC5A78B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3F97280F-08AB-42D2-A8AF-10F64C191D3A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B04B4A6-571E-4ED0-8DCE-6817E8A84C71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1DC97BF2-59F3-462B-9784-8008CDEE933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5A6209-2B1B-499E-AEBE-F407BA10CE27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3E00F136-8DB2-4334-A6A6-C463A949DEA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CD52A04-2D69-4AD6-860E-CC6FB8D426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E87B9CEA-B1DB-4553-8F6D-DEFEA00FF9D9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80BA21EF-66FD-437E-B903-6E7482D0A9BA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8027AC2-E9F5-4C6A-9863-F7FB09FBB80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B2655C7-5550-4772-A291-9ED570C4775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4B8F041C-2C14-45A0-8640-95A790E95D4C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84C70736-45AD-43A3-93C1-19421EA4BFAE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54045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DA75C340-3AF1-4884-909A-2382F16A89E8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F38C7D44-619C-485A-A3F6-5B779BDA886E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4DBBBE9D-B62C-4A77-8D0C-B7CA871A349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A911EC0E-8F1F-486F-AFBF-8E073A1BC3D8}"/>
                </a:ext>
              </a:extLst>
            </p:cNvPr>
            <p:cNvCxnSpPr>
              <a:cxnSpLocks/>
              <a:stCxn id="62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CA18E1B5-30F0-4ECA-80FF-B851476B3107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6B7A2A79-3BA2-466C-A4A9-EB08249626C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3B89311-2211-40F5-AE40-4F37F78F85AD}"/>
                </a:ext>
              </a:extLst>
            </p:cNvPr>
            <p:cNvCxnSpPr>
              <a:cxnSpLocks/>
              <a:stCxn id="67" idx="0"/>
              <a:endCxn id="64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DE98ACE5-8520-41A3-8615-6CEC77A48174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1C8A0BD0-8877-4336-B204-130EB356B1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D052948-6BD8-4C20-B04B-CA0837D6CC29}"/>
                </a:ext>
              </a:extLst>
            </p:cNvPr>
            <p:cNvCxnSpPr>
              <a:cxnSpLocks/>
              <a:stCxn id="72" idx="0"/>
              <a:endCxn id="69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461F5A4F-3E20-40BC-8748-E9BFE9A7DCF5}"/>
                </a:ext>
              </a:extLst>
            </p:cNvPr>
            <p:cNvCxnSpPr>
              <a:stCxn id="69" idx="3"/>
              <a:endCxn id="64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8E122E61-D1FC-42AB-BBC5-429BCDAA739C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A6A46AF4-4657-4D40-9156-83C8D588050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70678C-BB89-4B37-BCB2-B1FA435778CE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1A7B79C-2F9A-466B-8841-E2C72C81B04F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5227EEC-7AD9-4225-84CB-2BB566FB413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C45AC649-0871-4763-9AB2-AFC813734256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0090F193-C32A-4CAB-8B02-79CF503212B8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D335FC9C-EDCE-4163-A7AC-4ACEE8982DE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BA11EB8-5BB3-43DB-95C5-5E9E9130AD0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18920E00-D885-41D8-8FFE-495C3464C0AC}"/>
                </a:ext>
              </a:extLst>
            </p:cNvPr>
            <p:cNvCxnSpPr>
              <a:cxnSpLocks/>
              <a:stCxn id="81" idx="0"/>
              <a:endCxn id="68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FB33785A-0244-4DDC-AF0C-A24B8C3101BC}"/>
                </a:ext>
              </a:extLst>
            </p:cNvPr>
            <p:cNvCxnSpPr>
              <a:cxnSpLocks/>
              <a:stCxn id="82" idx="0"/>
              <a:endCxn id="63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90786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 per unit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143D9C-DFF2-4A8A-AB53-9D6C4CC9F905}"/>
              </a:ext>
            </a:extLst>
          </p:cNvPr>
          <p:cNvCxnSpPr>
            <a:cxnSpLocks/>
          </p:cNvCxnSpPr>
          <p:nvPr/>
        </p:nvCxnSpPr>
        <p:spPr>
          <a:xfrm>
            <a:off x="1480007" y="3088122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3277D4A-E31E-458E-910A-44F89BDEBBB9}"/>
              </a:ext>
            </a:extLst>
          </p:cNvPr>
          <p:cNvCxnSpPr>
            <a:cxnSpLocks/>
          </p:cNvCxnSpPr>
          <p:nvPr/>
        </p:nvCxnSpPr>
        <p:spPr>
          <a:xfrm>
            <a:off x="1480007" y="5422858"/>
            <a:ext cx="7055963" cy="1"/>
          </a:xfrm>
          <a:prstGeom prst="straightConnector1">
            <a:avLst/>
          </a:prstGeom>
          <a:ln w="57150">
            <a:solidFill>
              <a:srgbClr val="D51A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99925-B8B5-4A4B-B649-FB059E82D0A5}"/>
              </a:ext>
            </a:extLst>
          </p:cNvPr>
          <p:cNvSpPr/>
          <p:nvPr/>
        </p:nvSpPr>
        <p:spPr>
          <a:xfrm>
            <a:off x="2894029" y="3667902"/>
            <a:ext cx="5986020" cy="151139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LSTM unit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ED86AC7-8720-4C04-A848-1D4D5DC26BA9}"/>
              </a:ext>
            </a:extLst>
          </p:cNvPr>
          <p:cNvCxnSpPr>
            <a:cxnSpLocks/>
          </p:cNvCxnSpPr>
          <p:nvPr/>
        </p:nvCxnSpPr>
        <p:spPr>
          <a:xfrm flipV="1">
            <a:off x="3563332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AA8D53-8BED-406D-A507-B9BB2A56FF62}"/>
              </a:ext>
            </a:extLst>
          </p:cNvPr>
          <p:cNvCxnSpPr>
            <a:cxnSpLocks/>
          </p:cNvCxnSpPr>
          <p:nvPr/>
        </p:nvCxnSpPr>
        <p:spPr>
          <a:xfrm flipV="1">
            <a:off x="5120325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7F7EEF-988A-41DA-9FCB-11048DB09CE6}"/>
              </a:ext>
            </a:extLst>
          </p:cNvPr>
          <p:cNvCxnSpPr>
            <a:cxnSpLocks/>
          </p:cNvCxnSpPr>
          <p:nvPr/>
        </p:nvCxnSpPr>
        <p:spPr>
          <a:xfrm flipV="1">
            <a:off x="6960123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AC68DA-66FB-4366-BADD-1D84C82CC42E}"/>
              </a:ext>
            </a:extLst>
          </p:cNvPr>
          <p:cNvCxnSpPr>
            <a:cxnSpLocks/>
          </p:cNvCxnSpPr>
          <p:nvPr/>
        </p:nvCxnSpPr>
        <p:spPr>
          <a:xfrm flipV="1">
            <a:off x="8535970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3B316B9-E1D2-45FD-B946-2C8E2AF1F02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4064524" y="3286086"/>
            <a:ext cx="1" cy="3818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E8986E3-7785-4E14-8EDE-C1A226F66870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102285" y="3279787"/>
            <a:ext cx="0" cy="3881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F1B0D6-5243-454E-8269-30E4DFDB63B0}"/>
              </a:ext>
            </a:extLst>
          </p:cNvPr>
          <p:cNvGrpSpPr/>
          <p:nvPr/>
        </p:nvGrpSpPr>
        <p:grpSpPr>
          <a:xfrm>
            <a:off x="3819427" y="2876020"/>
            <a:ext cx="494513" cy="438348"/>
            <a:chOff x="650449" y="4293909"/>
            <a:chExt cx="494513" cy="4383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AD16DA-6B90-41D8-B851-0B017411E2BC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igne de multiplication 19">
              <a:extLst>
                <a:ext uri="{FF2B5EF4-FFF2-40B4-BE49-F238E27FC236}">
                  <a16:creationId xmlns:a16="http://schemas.microsoft.com/office/drawing/2014/main" id="{9FF19F7C-5188-4E8A-BC2A-FEC9A44100BA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566FEBD-9207-4A61-A543-19406CB3DA0B}"/>
              </a:ext>
            </a:extLst>
          </p:cNvPr>
          <p:cNvGrpSpPr/>
          <p:nvPr/>
        </p:nvGrpSpPr>
        <p:grpSpPr>
          <a:xfrm>
            <a:off x="5894895" y="2883861"/>
            <a:ext cx="414779" cy="395926"/>
            <a:chOff x="1300900" y="4278182"/>
            <a:chExt cx="414779" cy="395926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2F339D7-85DE-4326-A066-1631778E5CA7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igne Plus 25">
              <a:extLst>
                <a:ext uri="{FF2B5EF4-FFF2-40B4-BE49-F238E27FC236}">
                  <a16:creationId xmlns:a16="http://schemas.microsoft.com/office/drawing/2014/main" id="{51205C75-B7E7-4ED1-A4B5-8B06574DBDFD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/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7434087-DBDF-45EE-AB8B-BC2E7AD651E8}"/>
              </a:ext>
            </a:extLst>
          </p:cNvPr>
          <p:cNvCxnSpPr>
            <a:cxnSpLocks/>
          </p:cNvCxnSpPr>
          <p:nvPr/>
        </p:nvCxnSpPr>
        <p:spPr>
          <a:xfrm flipV="1">
            <a:off x="3810000" y="474255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3A693DE-9472-461E-B660-D3E2EB911E5E}"/>
              </a:ext>
            </a:extLst>
          </p:cNvPr>
          <p:cNvCxnSpPr>
            <a:cxnSpLocks/>
          </p:cNvCxnSpPr>
          <p:nvPr/>
        </p:nvCxnSpPr>
        <p:spPr>
          <a:xfrm flipV="1">
            <a:off x="5338713" y="473714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8A58FF-A64A-4ECD-B00C-97FAEC10B95F}"/>
              </a:ext>
            </a:extLst>
          </p:cNvPr>
          <p:cNvCxnSpPr>
            <a:cxnSpLocks/>
          </p:cNvCxnSpPr>
          <p:nvPr/>
        </p:nvCxnSpPr>
        <p:spPr>
          <a:xfrm flipV="1">
            <a:off x="7150231" y="4742703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95074F3-96D5-46C5-ADCA-8CEB6750B6C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15732" y="4739174"/>
            <a:ext cx="5022914" cy="1182880"/>
          </a:xfrm>
          <a:prstGeom prst="bentConnector3">
            <a:avLst>
              <a:gd name="adj1" fmla="val 10010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A463846-1635-4D52-A682-051D681D717C}"/>
              </a:ext>
            </a:extLst>
          </p:cNvPr>
          <p:cNvCxnSpPr>
            <a:cxnSpLocks/>
          </p:cNvCxnSpPr>
          <p:nvPr/>
        </p:nvCxnSpPr>
        <p:spPr>
          <a:xfrm>
            <a:off x="8385143" y="3108439"/>
            <a:ext cx="0" cy="826152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366A5BB-4C0F-482C-A0B0-E82E2E3F259D}"/>
              </a:ext>
            </a:extLst>
          </p:cNvPr>
          <p:cNvCxnSpPr>
            <a:cxnSpLocks/>
          </p:cNvCxnSpPr>
          <p:nvPr/>
        </p:nvCxnSpPr>
        <p:spPr>
          <a:xfrm>
            <a:off x="8880049" y="4757237"/>
            <a:ext cx="1527142" cy="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C7308-E404-41FE-8ABA-BA10782C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7ACEC8-CD58-47D4-94CF-F16F2B37A92D}"/>
              </a:ext>
            </a:extLst>
          </p:cNvPr>
          <p:cNvCxnSpPr/>
          <p:nvPr/>
        </p:nvCxnSpPr>
        <p:spPr>
          <a:xfrm>
            <a:off x="1632408" y="2391109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4FCD453-AF24-437D-8D8E-61DA0C7AF13F}"/>
              </a:ext>
            </a:extLst>
          </p:cNvPr>
          <p:cNvCxnSpPr/>
          <p:nvPr/>
        </p:nvCxnSpPr>
        <p:spPr>
          <a:xfrm>
            <a:off x="1632408" y="4725845"/>
            <a:ext cx="8927184" cy="0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CB54A96-96B6-4491-9D34-3B6CECAB1899}"/>
              </a:ext>
            </a:extLst>
          </p:cNvPr>
          <p:cNvSpPr/>
          <p:nvPr/>
        </p:nvSpPr>
        <p:spPr>
          <a:xfrm>
            <a:off x="3046430" y="2970889"/>
            <a:ext cx="5986020" cy="1511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EBAE2BE-F7EE-4658-A870-B238FA311767}"/>
              </a:ext>
            </a:extLst>
          </p:cNvPr>
          <p:cNvCxnSpPr>
            <a:cxnSpLocks/>
          </p:cNvCxnSpPr>
          <p:nvPr/>
        </p:nvCxnSpPr>
        <p:spPr>
          <a:xfrm flipV="1">
            <a:off x="3715733" y="3791443"/>
            <a:ext cx="0" cy="934403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CCD47C-6DC6-4974-9AB1-E7C9F89B18FD}"/>
              </a:ext>
            </a:extLst>
          </p:cNvPr>
          <p:cNvCxnSpPr>
            <a:cxnSpLocks/>
          </p:cNvCxnSpPr>
          <p:nvPr/>
        </p:nvCxnSpPr>
        <p:spPr>
          <a:xfrm flipV="1">
            <a:off x="5272726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6C2F86-E8E8-4A2F-BEA7-4E09311C304A}"/>
              </a:ext>
            </a:extLst>
          </p:cNvPr>
          <p:cNvCxnSpPr>
            <a:cxnSpLocks/>
          </p:cNvCxnSpPr>
          <p:nvPr/>
        </p:nvCxnSpPr>
        <p:spPr>
          <a:xfrm flipV="1">
            <a:off x="7112524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D2AF23-E1D6-4308-B714-1EAD7B0D15A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216926" y="2589073"/>
            <a:ext cx="0" cy="469387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0AA0E8E-FFEE-4A4B-9AB8-09943419BC68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6254686" y="2582774"/>
            <a:ext cx="8061" cy="77062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C581A88-E931-4218-B4C9-D20190F68423}"/>
              </a:ext>
            </a:extLst>
          </p:cNvPr>
          <p:cNvGrpSpPr/>
          <p:nvPr/>
        </p:nvGrpSpPr>
        <p:grpSpPr>
          <a:xfrm>
            <a:off x="3971828" y="2179007"/>
            <a:ext cx="494513" cy="438348"/>
            <a:chOff x="650449" y="4293909"/>
            <a:chExt cx="494513" cy="438348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836BD0C-0EF9-41F8-9634-06039D738E0D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984FC980-8266-4AF1-BCBA-9159B4CDB4E1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21670EE-C9D1-4995-B559-A5BC537574D1}"/>
              </a:ext>
            </a:extLst>
          </p:cNvPr>
          <p:cNvGrpSpPr/>
          <p:nvPr/>
        </p:nvGrpSpPr>
        <p:grpSpPr>
          <a:xfrm>
            <a:off x="6047296" y="2186848"/>
            <a:ext cx="414779" cy="395926"/>
            <a:chOff x="1300900" y="4278182"/>
            <a:chExt cx="414779" cy="3959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3B9A1DD-AB15-4978-BB47-87421D436149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A218D919-8EFA-4FF9-B6C8-F32B3593853A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/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AF2D0E-69A8-42CD-9712-51833469BA21}"/>
              </a:ext>
            </a:extLst>
          </p:cNvPr>
          <p:cNvCxnSpPr>
            <a:cxnSpLocks/>
          </p:cNvCxnSpPr>
          <p:nvPr/>
        </p:nvCxnSpPr>
        <p:spPr>
          <a:xfrm flipV="1">
            <a:off x="3962401" y="3805292"/>
            <a:ext cx="18668" cy="1419750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5A21898-2E0B-4C42-BE75-8F4EC5D20E23}"/>
              </a:ext>
            </a:extLst>
          </p:cNvPr>
          <p:cNvCxnSpPr>
            <a:cxnSpLocks/>
          </p:cNvCxnSpPr>
          <p:nvPr/>
        </p:nvCxnSpPr>
        <p:spPr>
          <a:xfrm flipV="1">
            <a:off x="5491114" y="3919176"/>
            <a:ext cx="0" cy="130045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411D01-F763-4A12-A89B-145A998EF8EE}"/>
              </a:ext>
            </a:extLst>
          </p:cNvPr>
          <p:cNvCxnSpPr>
            <a:cxnSpLocks/>
          </p:cNvCxnSpPr>
          <p:nvPr/>
        </p:nvCxnSpPr>
        <p:spPr>
          <a:xfrm flipV="1">
            <a:off x="7302632" y="3935856"/>
            <a:ext cx="0" cy="1289332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1888CEE-F11E-4BC4-A848-C875B258E05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68133" y="4408855"/>
            <a:ext cx="4990221" cy="816186"/>
          </a:xfrm>
          <a:prstGeom prst="bentConnector3">
            <a:avLst>
              <a:gd name="adj1" fmla="val 9990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F7E24B2-9996-4ABA-B990-C6740168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76B0643-025A-4511-AA7B-9DAA57C8DFFE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BF5F8A9-E30E-4896-8F0B-D39F778F4DD7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2D7AB58-44EB-4D48-A496-6C8F5C5DCCC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AB248D3B-6958-4121-8DEF-4919F1FF70FC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2FA175-97BA-4C55-A6CD-DD0649B66B12}"/>
              </a:ext>
            </a:extLst>
          </p:cNvPr>
          <p:cNvCxnSpPr>
            <a:cxnSpLocks/>
            <a:stCxn id="40" idx="1"/>
            <a:endCxn id="36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2ACA3CB-832A-4EA9-A557-A9BE62C817CD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C7B0A3-A35F-464A-A06F-673F9B1EF7F4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9F86237-4D93-460B-8719-BACF3D04D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44B1631F-01FB-4F62-905C-403075C6AA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A684E64-A9E3-4F1A-9F85-0275FAFD268E}"/>
              </a:ext>
            </a:extLst>
          </p:cNvPr>
          <p:cNvCxnSpPr/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16CF12D-B829-4D0B-9250-2CE8692CA8F3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F29559-642A-4FB7-B9CC-74E9A53CA092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A9FAEF6-6407-4D8A-A5F2-79458722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1FF4F59B-C35B-4F68-8F31-05B47CEA9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209565CC-67B7-4326-B3D4-4E0362A586D8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A632C51-0212-49A0-B70B-FA2F2A1EEC01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igne de multiplication 49">
              <a:extLst>
                <a:ext uri="{FF2B5EF4-FFF2-40B4-BE49-F238E27FC236}">
                  <a16:creationId xmlns:a16="http://schemas.microsoft.com/office/drawing/2014/main" id="{C3CA8C7D-E78C-40CE-BBD0-9F5D4D3ABF9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6361D17-3B65-4A6F-96BF-E52CCAD5FB9F}"/>
              </a:ext>
            </a:extLst>
          </p:cNvPr>
          <p:cNvCxnSpPr>
            <a:cxnSpLocks/>
          </p:cNvCxnSpPr>
          <p:nvPr/>
        </p:nvCxnSpPr>
        <p:spPr>
          <a:xfrm flipV="1">
            <a:off x="8688371" y="4385695"/>
            <a:ext cx="0" cy="340151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2B943B6-4B62-4DA6-A953-51891076F21C}"/>
              </a:ext>
            </a:extLst>
          </p:cNvPr>
          <p:cNvCxnSpPr>
            <a:stCxn id="49" idx="6"/>
          </p:cNvCxnSpPr>
          <p:nvPr/>
        </p:nvCxnSpPr>
        <p:spPr>
          <a:xfrm flipV="1">
            <a:off x="8760131" y="3726588"/>
            <a:ext cx="1799461" cy="11305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3BC1AB-8F99-4C98-A34D-327F625E6BA3}"/>
              </a:ext>
            </a:extLst>
          </p:cNvPr>
          <p:cNvCxnSpPr>
            <a:cxnSpLocks/>
          </p:cNvCxnSpPr>
          <p:nvPr/>
        </p:nvCxnSpPr>
        <p:spPr>
          <a:xfrm>
            <a:off x="8540686" y="2391109"/>
            <a:ext cx="0" cy="802601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EE82D7B-B4D4-4BD8-96EB-788AD6C2E7DB}"/>
              </a:ext>
            </a:extLst>
          </p:cNvPr>
          <p:cNvSpPr txBox="1"/>
          <p:nvPr/>
        </p:nvSpPr>
        <p:spPr>
          <a:xfrm>
            <a:off x="808353" y="3935856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/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7E814A30-05E6-45DA-BFB1-C9536C4F32FB}"/>
              </a:ext>
            </a:extLst>
          </p:cNvPr>
          <p:cNvSpPr txBox="1"/>
          <p:nvPr/>
        </p:nvSpPr>
        <p:spPr>
          <a:xfrm>
            <a:off x="825240" y="2585089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/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7B2162FA-B0A4-4E25-A50E-9B03AFDDCABC}"/>
              </a:ext>
            </a:extLst>
          </p:cNvPr>
          <p:cNvSpPr txBox="1"/>
          <p:nvPr/>
        </p:nvSpPr>
        <p:spPr>
          <a:xfrm>
            <a:off x="2701458" y="5540123"/>
            <a:ext cx="17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1203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4DFECC-8C59-4AA6-A4F6-8C3DE4CF6F6F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5816334" y="5133840"/>
            <a:ext cx="2725921" cy="1927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avec flèche 4">
            <a:extLst>
              <a:ext uri="{FF2B5EF4-FFF2-40B4-BE49-F238E27FC236}">
                <a16:creationId xmlns:a16="http://schemas.microsoft.com/office/drawing/2014/main" id="{CE20C094-3D66-4840-A0CF-F2247EC313C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87528" y="5133841"/>
            <a:ext cx="6154727" cy="174790"/>
          </a:xfrm>
          <a:prstGeom prst="bentConnector3">
            <a:avLst>
              <a:gd name="adj1" fmla="val 1000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C931D-0AED-4146-937B-EA9B6BD2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Units (GRUs)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D4853-F8FE-4D24-984C-045D3D4F0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292608"/>
          </a:xfrm>
        </p:spPr>
        <p:txBody>
          <a:bodyPr/>
          <a:lstStyle/>
          <a:p>
            <a:r>
              <a:rPr lang="en-US" dirty="0"/>
              <a:t>Variant of LSTM with less parameters (12 vs 16)</a:t>
            </a:r>
          </a:p>
          <a:p>
            <a:pPr lvl="1"/>
            <a:r>
              <a:rPr lang="en-US" dirty="0"/>
              <a:t>Considered more or less just as accurate, faster to train</a:t>
            </a:r>
          </a:p>
          <a:p>
            <a:pPr lvl="1"/>
            <a:r>
              <a:rPr lang="en-US" dirty="0"/>
              <a:t>More recent applications favor GRUs over LSTMs</a:t>
            </a:r>
          </a:p>
          <a:p>
            <a:pPr lvl="1"/>
            <a:r>
              <a:rPr lang="en-US" dirty="0"/>
              <a:t>But not always, in practice people </a:t>
            </a:r>
            <a:r>
              <a:rPr lang="en-US" i="1" dirty="0"/>
              <a:t>try both</a:t>
            </a:r>
            <a:r>
              <a:rPr lang="en-US" dirty="0"/>
              <a:t> and then pick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190CF-7D84-471D-B69E-8F6AD77D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04" y="3997142"/>
            <a:ext cx="4124901" cy="18004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8E8743-F337-4BBC-B35F-E8413BEC1A18}"/>
              </a:ext>
            </a:extLst>
          </p:cNvPr>
          <p:cNvSpPr txBox="1"/>
          <p:nvPr/>
        </p:nvSpPr>
        <p:spPr>
          <a:xfrm>
            <a:off x="1332504" y="3468878"/>
            <a:ext cx="399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LSTM unit in </a:t>
            </a:r>
            <a:r>
              <a:rPr lang="en-US" sz="3200" dirty="0" err="1"/>
              <a:t>pytorch</a:t>
            </a:r>
            <a:endParaRPr lang="en-US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EBFEC4-4474-4D7E-9ECE-CA034A8AE07B}"/>
              </a:ext>
            </a:extLst>
          </p:cNvPr>
          <p:cNvSpPr txBox="1"/>
          <p:nvPr/>
        </p:nvSpPr>
        <p:spPr>
          <a:xfrm>
            <a:off x="6400800" y="3468877"/>
            <a:ext cx="481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GRU unit in </a:t>
            </a:r>
            <a:r>
              <a:rPr lang="en-US" sz="3200" dirty="0" err="1"/>
              <a:t>pytorch</a:t>
            </a:r>
            <a:endParaRPr lang="en-US" sz="3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BE5B14-14D0-47CE-9A68-9662A3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8" y="3997142"/>
            <a:ext cx="50299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Amari, S. I. (1972). </a:t>
            </a:r>
            <a:r>
              <a:rPr lang="en-US" sz="1600" i="1" dirty="0"/>
              <a:t>Learning patterns and pattern sequences by self-organizing nets of threshold elements</a:t>
            </a:r>
            <a:r>
              <a:rPr lang="en-US" sz="1600" dirty="0"/>
              <a:t>. IEEE Transactions on computers, 100(11), 1197-1206.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Cho, K., Van </a:t>
            </a:r>
            <a:r>
              <a:rPr lang="en-US" sz="1600" dirty="0" err="1"/>
              <a:t>Merriënboer</a:t>
            </a:r>
            <a:r>
              <a:rPr lang="en-US" sz="1600" dirty="0"/>
              <a:t>, B., </a:t>
            </a:r>
            <a:r>
              <a:rPr lang="en-US" sz="1600" dirty="0" err="1"/>
              <a:t>Bahdanau</a:t>
            </a:r>
            <a:r>
              <a:rPr lang="en-US" sz="1600" dirty="0"/>
              <a:t>, D., &amp; </a:t>
            </a:r>
            <a:r>
              <a:rPr lang="en-US" sz="1600" dirty="0" err="1"/>
              <a:t>Bengio</a:t>
            </a:r>
            <a:r>
              <a:rPr lang="en-US" sz="1600" dirty="0"/>
              <a:t>, Y. (2014). On the properties of neural machine translation: Encoder-decoder approaches. </a:t>
            </a:r>
            <a:r>
              <a:rPr lang="en-US" sz="1600" dirty="0" err="1"/>
              <a:t>arXiv</a:t>
            </a:r>
            <a:r>
              <a:rPr lang="en-US" sz="1600" dirty="0"/>
              <a:t> preprint arXiv:1409.1259. [</a:t>
            </a:r>
            <a:r>
              <a:rPr lang="en-US" sz="1600" b="1" dirty="0">
                <a:solidFill>
                  <a:srgbClr val="FF0000"/>
                </a:solidFill>
              </a:rPr>
              <a:t>GRUs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</a:t>
            </a:r>
            <a:r>
              <a:rPr lang="en-US" sz="1600" i="1" dirty="0"/>
              <a:t>Long short-term memory</a:t>
            </a:r>
            <a:r>
              <a:rPr lang="en-US" sz="1600" dirty="0"/>
              <a:t>. Neural computation, 9(8), 1735-1780. [</a:t>
            </a:r>
            <a:r>
              <a:rPr lang="en-US" sz="1600" b="1" dirty="0">
                <a:solidFill>
                  <a:srgbClr val="FF0000"/>
                </a:solidFill>
              </a:rPr>
              <a:t>LSTMs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Hopfield, J. J. (1982). Neural networks and physical systems with emergent collective computational abilities. Proceedings of the national academy of sciences, 79(8), 2554-2558.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 </a:t>
                </a:r>
                <a:r>
                  <a:rPr lang="en-US" dirty="0"/>
                  <a:t>of the system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051CC08-6099-43A7-B70E-C9FAB28B9F17}"/>
              </a:ext>
            </a:extLst>
          </p:cNvPr>
          <p:cNvGrpSpPr/>
          <p:nvPr/>
        </p:nvGrpSpPr>
        <p:grpSpPr>
          <a:xfrm>
            <a:off x="2541509" y="3761266"/>
            <a:ext cx="7108981" cy="2168096"/>
            <a:chOff x="1507118" y="3577384"/>
            <a:chExt cx="2546853" cy="216809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307AAF21-F0F8-4215-942C-110732A22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118" y="3577384"/>
              <a:ext cx="0" cy="214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59BDFE7-75ED-431F-95A7-D10E51851FA6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18" y="5722070"/>
              <a:ext cx="2546853" cy="2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964D7DF-32E2-40E4-A21F-10A045894EEB}"/>
              </a:ext>
            </a:extLst>
          </p:cNvPr>
          <p:cNvSpPr/>
          <p:nvPr/>
        </p:nvSpPr>
        <p:spPr>
          <a:xfrm>
            <a:off x="2545237" y="4494484"/>
            <a:ext cx="5052767" cy="738198"/>
          </a:xfrm>
          <a:custGeom>
            <a:avLst/>
            <a:gdLst>
              <a:gd name="connsiteX0" fmla="*/ 0 w 5052767"/>
              <a:gd name="connsiteY0" fmla="*/ 558283 h 738198"/>
              <a:gd name="connsiteX1" fmla="*/ 1253765 w 5052767"/>
              <a:gd name="connsiteY1" fmla="*/ 2102 h 738198"/>
              <a:gd name="connsiteX2" fmla="*/ 2818615 w 5052767"/>
              <a:gd name="connsiteY2" fmla="*/ 737392 h 738198"/>
              <a:gd name="connsiteX3" fmla="*/ 4015819 w 5052767"/>
              <a:gd name="connsiteY3" fmla="*/ 143504 h 738198"/>
              <a:gd name="connsiteX4" fmla="*/ 5052767 w 5052767"/>
              <a:gd name="connsiteY4" fmla="*/ 30382 h 738198"/>
              <a:gd name="connsiteX5" fmla="*/ 5052767 w 5052767"/>
              <a:gd name="connsiteY5" fmla="*/ 30382 h 738198"/>
              <a:gd name="connsiteX6" fmla="*/ 5052767 w 5052767"/>
              <a:gd name="connsiteY6" fmla="*/ 30382 h 73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767" h="738198">
                <a:moveTo>
                  <a:pt x="0" y="558283"/>
                </a:moveTo>
                <a:cubicBezTo>
                  <a:pt x="391998" y="265267"/>
                  <a:pt x="783996" y="-27749"/>
                  <a:pt x="1253765" y="2102"/>
                </a:cubicBezTo>
                <a:cubicBezTo>
                  <a:pt x="1723534" y="31953"/>
                  <a:pt x="2358273" y="713825"/>
                  <a:pt x="2818615" y="737392"/>
                </a:cubicBezTo>
                <a:cubicBezTo>
                  <a:pt x="3278957" y="760959"/>
                  <a:pt x="3643460" y="261339"/>
                  <a:pt x="4015819" y="143504"/>
                </a:cubicBezTo>
                <a:cubicBezTo>
                  <a:pt x="4388178" y="25669"/>
                  <a:pt x="5052767" y="30382"/>
                  <a:pt x="5052767" y="30382"/>
                </a:cubicBezTo>
                <a:lnTo>
                  <a:pt x="5052767" y="30382"/>
                </a:lnTo>
                <a:lnTo>
                  <a:pt x="5052767" y="303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787DA33-CE73-49A8-950C-2DBDA4169C84}"/>
              </a:ext>
            </a:extLst>
          </p:cNvPr>
          <p:cNvSpPr/>
          <p:nvPr/>
        </p:nvSpPr>
        <p:spPr>
          <a:xfrm>
            <a:off x="2535810" y="4609707"/>
            <a:ext cx="7899662" cy="1078130"/>
          </a:xfrm>
          <a:custGeom>
            <a:avLst/>
            <a:gdLst>
              <a:gd name="connsiteX0" fmla="*/ 0 w 7899662"/>
              <a:gd name="connsiteY0" fmla="*/ 904973 h 1078130"/>
              <a:gd name="connsiteX1" fmla="*/ 744718 w 7899662"/>
              <a:gd name="connsiteY1" fmla="*/ 1074656 h 1078130"/>
              <a:gd name="connsiteX2" fmla="*/ 1527143 w 7899662"/>
              <a:gd name="connsiteY2" fmla="*/ 914400 h 1078130"/>
              <a:gd name="connsiteX3" fmla="*/ 2168165 w 7899662"/>
              <a:gd name="connsiteY3" fmla="*/ 848413 h 1078130"/>
              <a:gd name="connsiteX4" fmla="*/ 3308809 w 7899662"/>
              <a:gd name="connsiteY4" fmla="*/ 1074656 h 1078130"/>
              <a:gd name="connsiteX5" fmla="*/ 4317477 w 7899662"/>
              <a:gd name="connsiteY5" fmla="*/ 641023 h 1078130"/>
              <a:gd name="connsiteX6" fmla="*/ 5561815 w 7899662"/>
              <a:gd name="connsiteY6" fmla="*/ 669303 h 1078130"/>
              <a:gd name="connsiteX7" fmla="*/ 6372520 w 7899662"/>
              <a:gd name="connsiteY7" fmla="*/ 1036949 h 1078130"/>
              <a:gd name="connsiteX8" fmla="*/ 7579151 w 7899662"/>
              <a:gd name="connsiteY8" fmla="*/ 188536 h 1078130"/>
              <a:gd name="connsiteX9" fmla="*/ 7899662 w 7899662"/>
              <a:gd name="connsiteY9" fmla="*/ 0 h 10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99662" h="1078130">
                <a:moveTo>
                  <a:pt x="0" y="904973"/>
                </a:moveTo>
                <a:cubicBezTo>
                  <a:pt x="245097" y="989029"/>
                  <a:pt x="490194" y="1073085"/>
                  <a:pt x="744718" y="1074656"/>
                </a:cubicBezTo>
                <a:cubicBezTo>
                  <a:pt x="999242" y="1076227"/>
                  <a:pt x="1289902" y="952107"/>
                  <a:pt x="1527143" y="914400"/>
                </a:cubicBezTo>
                <a:cubicBezTo>
                  <a:pt x="1764384" y="876693"/>
                  <a:pt x="1871221" y="821704"/>
                  <a:pt x="2168165" y="848413"/>
                </a:cubicBezTo>
                <a:cubicBezTo>
                  <a:pt x="2465109" y="875122"/>
                  <a:pt x="2950590" y="1109221"/>
                  <a:pt x="3308809" y="1074656"/>
                </a:cubicBezTo>
                <a:cubicBezTo>
                  <a:pt x="3667028" y="1040091"/>
                  <a:pt x="3941976" y="708582"/>
                  <a:pt x="4317477" y="641023"/>
                </a:cubicBezTo>
                <a:cubicBezTo>
                  <a:pt x="4692978" y="573464"/>
                  <a:pt x="5219308" y="603315"/>
                  <a:pt x="5561815" y="669303"/>
                </a:cubicBezTo>
                <a:cubicBezTo>
                  <a:pt x="5904322" y="735291"/>
                  <a:pt x="6036297" y="1117077"/>
                  <a:pt x="6372520" y="1036949"/>
                </a:cubicBezTo>
                <a:cubicBezTo>
                  <a:pt x="6708743" y="956821"/>
                  <a:pt x="7324627" y="361361"/>
                  <a:pt x="7579151" y="188536"/>
                </a:cubicBezTo>
                <a:cubicBezTo>
                  <a:pt x="7833675" y="15711"/>
                  <a:pt x="7866668" y="7855"/>
                  <a:pt x="7899662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07D7184-60C5-478D-82B0-E55D73E884BD}"/>
              </a:ext>
            </a:extLst>
          </p:cNvPr>
          <p:cNvSpPr/>
          <p:nvPr/>
        </p:nvSpPr>
        <p:spPr>
          <a:xfrm>
            <a:off x="2545237" y="3682318"/>
            <a:ext cx="4232635" cy="776560"/>
          </a:xfrm>
          <a:custGeom>
            <a:avLst/>
            <a:gdLst>
              <a:gd name="connsiteX0" fmla="*/ 0 w 4232635"/>
              <a:gd name="connsiteY0" fmla="*/ 776560 h 776560"/>
              <a:gd name="connsiteX1" fmla="*/ 377072 w 4232635"/>
              <a:gd name="connsiteY1" fmla="*/ 493756 h 776560"/>
              <a:gd name="connsiteX2" fmla="*/ 933254 w 4232635"/>
              <a:gd name="connsiteY2" fmla="*/ 295793 h 776560"/>
              <a:gd name="connsiteX3" fmla="*/ 1395167 w 4232635"/>
              <a:gd name="connsiteY3" fmla="*/ 314647 h 776560"/>
              <a:gd name="connsiteX4" fmla="*/ 2073897 w 4232635"/>
              <a:gd name="connsiteY4" fmla="*/ 625731 h 776560"/>
              <a:gd name="connsiteX5" fmla="*/ 3120272 w 4232635"/>
              <a:gd name="connsiteY5" fmla="*/ 173245 h 776560"/>
              <a:gd name="connsiteX6" fmla="*/ 3751868 w 4232635"/>
              <a:gd name="connsiteY6" fmla="*/ 12989 h 776560"/>
              <a:gd name="connsiteX7" fmla="*/ 4025245 w 4232635"/>
              <a:gd name="connsiteY7" fmla="*/ 12989 h 776560"/>
              <a:gd name="connsiteX8" fmla="*/ 4232635 w 4232635"/>
              <a:gd name="connsiteY8" fmla="*/ 41270 h 7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635" h="776560">
                <a:moveTo>
                  <a:pt x="0" y="776560"/>
                </a:moveTo>
                <a:cubicBezTo>
                  <a:pt x="110765" y="675222"/>
                  <a:pt x="221530" y="573884"/>
                  <a:pt x="377072" y="493756"/>
                </a:cubicBezTo>
                <a:cubicBezTo>
                  <a:pt x="532614" y="413628"/>
                  <a:pt x="763572" y="325644"/>
                  <a:pt x="933254" y="295793"/>
                </a:cubicBezTo>
                <a:cubicBezTo>
                  <a:pt x="1102936" y="265942"/>
                  <a:pt x="1205060" y="259657"/>
                  <a:pt x="1395167" y="314647"/>
                </a:cubicBezTo>
                <a:cubicBezTo>
                  <a:pt x="1585274" y="369637"/>
                  <a:pt x="1786380" y="649298"/>
                  <a:pt x="2073897" y="625731"/>
                </a:cubicBezTo>
                <a:cubicBezTo>
                  <a:pt x="2361415" y="602164"/>
                  <a:pt x="2840610" y="275369"/>
                  <a:pt x="3120272" y="173245"/>
                </a:cubicBezTo>
                <a:cubicBezTo>
                  <a:pt x="3399934" y="71121"/>
                  <a:pt x="3601039" y="39698"/>
                  <a:pt x="3751868" y="12989"/>
                </a:cubicBezTo>
                <a:cubicBezTo>
                  <a:pt x="3902697" y="-13720"/>
                  <a:pt x="3945117" y="8276"/>
                  <a:pt x="4025245" y="12989"/>
                </a:cubicBezTo>
                <a:cubicBezTo>
                  <a:pt x="4105373" y="17702"/>
                  <a:pt x="4169004" y="29486"/>
                  <a:pt x="4232635" y="41270"/>
                </a:cubicBezTo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0269-9466-4B45-B847-2FB0AB9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BF21C-D982-44BC-A548-79BEBF575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Interestingly, first ideas are from 1925 (!)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model” (Lenz and </a:t>
            </a:r>
            <a:r>
              <a:rPr lang="en-US" dirty="0" err="1"/>
              <a:t>Ising</a:t>
            </a:r>
            <a:r>
              <a:rPr lang="en-US" dirty="0"/>
              <a:t>), model of magnetism (no learning)</a:t>
            </a:r>
          </a:p>
          <a:p>
            <a:pPr lvl="1"/>
            <a:r>
              <a:rPr lang="en-US" dirty="0" err="1"/>
              <a:t>Shin’ici</a:t>
            </a:r>
            <a:r>
              <a:rPr lang="en-US" dirty="0"/>
              <a:t> Amari, 1972, version with adaptable weights</a:t>
            </a:r>
          </a:p>
          <a:p>
            <a:pPr lvl="1"/>
            <a:r>
              <a:rPr lang="en-US" dirty="0"/>
              <a:t>Popularized by John Hopfield in 1982, “Hopfield Networks”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040CDCE-2AC0-4E10-BF7F-AF0C6EC10B69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0EC07437-0F7B-4E2F-835C-43834515090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C669AF-A38E-43F8-BF69-FE5D4DE691D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6553F1-5BA0-4E93-B36A-DEF6A8B29BA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9E1A97-830A-45DC-A3E7-8397BABF2698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70DE18-A895-4449-9832-7FA4E5D29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4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6FB75F-5E84-40EA-B9EB-A7A6471544F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0A89A0-9940-45A4-A0E0-7010AE0061F4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969AE-6420-40E7-9152-ED5D428EB361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170F0B3-EF29-41C4-87F6-7AA27A3F8B8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238B68E-3611-4FCE-89D7-E4E323F33865}"/>
                </a:ext>
              </a:extLst>
            </p:cNvPr>
            <p:cNvCxnSpPr>
              <a:cxnSpLocks/>
              <a:stCxn id="16" idx="0"/>
              <a:endCxn id="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668F6F3-DFCE-4022-AC5D-280DC77A79DF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78F60A3C-4C77-4C90-A1C6-109715865C7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9E42347-89DD-4728-B929-0F7A3EA9AD28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ACAECD0-ACCC-49FE-9990-B63D4F61639D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C22566-CAD7-4538-996E-7029787B752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309BA68-0985-40D0-A297-E0391B2DC790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23756B4A-8541-44C9-A3D2-A3FABCCB27AE}"/>
                </a:ext>
              </a:extLst>
            </p:cNvPr>
            <p:cNvCxnSpPr>
              <a:stCxn id="24" idx="3"/>
              <a:endCxn id="19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49774E7-DBC3-4DE3-AA90-E54DDED2A71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B37BF0E0-7010-4898-B5A2-8ED61536B0D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F3EEDA-E971-4C7A-A177-4BEB43A731EC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DE79C02-6A49-420E-8154-FC0AC2313D88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BD8CC79B-6CEA-4E5A-9659-890B76B013E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91B5DD9-D495-472A-A8E5-46A4A575523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C788882B-E05B-445C-B28C-77A5B2C5AB80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3F7AF0B-3A8B-43A5-BAA2-20B803E7EBC3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E05AACE-DCE2-4108-A82B-812A7000AEF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740E1E-0A4F-42AD-9083-A083AC5D379B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69113D7C-59DC-4682-A81D-C0B442088833}"/>
                </a:ext>
              </a:extLst>
            </p:cNvPr>
            <p:cNvCxnSpPr>
              <a:cxnSpLocks/>
              <a:stCxn id="43" idx="0"/>
              <a:endCxn id="18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3EA611-12F0-417C-B7C5-8555199C8419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253B3BA-B5E5-407F-9DA5-8587C35018A0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3533215-67A7-43E8-AB45-85EDBE3C1F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816C82F7-F598-4C59-92D6-8229B876FDD2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4D26336D-8E0B-4073-9173-8EF35634D7BD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3D67D8F-DA4A-4F7F-8D52-416134F07CE6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5D3CE68-3C27-430F-846F-B7B83E084BBB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47EEC12A-C05C-451A-ACCD-385091D835EB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83191327-2341-49A4-B281-ED770DB16708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FB62A6EC-189A-45B2-8141-8B8327A2680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812FD24-F731-4464-BF01-013E09C23C25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A10622DF-FB53-46C6-90F8-4073CBC421C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420E584-E651-46CA-9CEE-19BE7FB03D1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FC840D-F7CF-460A-95C0-57D59DA5A11B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FB268A0-46C7-4FEE-B79E-CEB8E2EC46B2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2F6D550-1860-457E-B5A0-57895E2230A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1B2EA661-4853-4E1D-B5DC-6EE47A5DAC9E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9C2C7EE5-ADE3-4028-B3F2-350284A31384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3997DDAA-EB7C-4823-9DC6-559BF763C891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4B3038E6-B2D4-42C1-A46B-68DB53798CD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ADF51E74-2884-401C-85D3-97539ABBB610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E70C5215-7A7A-4618-A832-D588D8F4B132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297853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Grand écran</PresentationFormat>
  <Paragraphs>293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Issues with RNNs</vt:lpstr>
      <vt:lpstr>Issues with RNNs</vt:lpstr>
      <vt:lpstr>Présentation PowerPoint</vt:lpstr>
      <vt:lpstr>Long-Short Term Memory Networks</vt:lpstr>
      <vt:lpstr>Long-Short Term Memory Unit</vt:lpstr>
      <vt:lpstr>Long-Short Term Memory Unit</vt:lpstr>
      <vt:lpstr>Long-Short Term Memory Unit</vt:lpstr>
      <vt:lpstr>Long-Short Term Memory Unit</vt:lpstr>
      <vt:lpstr>Parenthesis</vt:lpstr>
      <vt:lpstr>Long-Short Term Memory Unit</vt:lpstr>
      <vt:lpstr>LSTM architecture</vt:lpstr>
      <vt:lpstr>LSTM architecture</vt:lpstr>
      <vt:lpstr>LSTM architecture</vt:lpstr>
      <vt:lpstr>Gated Recurrent Units (GRUs)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159</cp:revision>
  <dcterms:created xsi:type="dcterms:W3CDTF">2020-06-05T13:14:31Z</dcterms:created>
  <dcterms:modified xsi:type="dcterms:W3CDTF">2024-04-10T07:32:19Z</dcterms:modified>
</cp:coreProperties>
</file>