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2" r:id="rId6"/>
    <p:sldId id="264" r:id="rId7"/>
    <p:sldId id="265" r:id="rId8"/>
    <p:sldId id="406" r:id="rId9"/>
    <p:sldId id="263" r:id="rId10"/>
    <p:sldId id="266" r:id="rId11"/>
    <p:sldId id="273" r:id="rId12"/>
    <p:sldId id="267" r:id="rId13"/>
    <p:sldId id="268" r:id="rId14"/>
    <p:sldId id="269" r:id="rId15"/>
    <p:sldId id="270" r:id="rId16"/>
    <p:sldId id="274" r:id="rId17"/>
    <p:sldId id="276" r:id="rId18"/>
    <p:sldId id="271" r:id="rId19"/>
    <p:sldId id="277" r:id="rId20"/>
    <p:sldId id="275" r:id="rId21"/>
    <p:sldId id="278" r:id="rId22"/>
    <p:sldId id="261" r:id="rId23"/>
    <p:sldId id="405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F7CEE3-05DF-44A7-9CCC-C0FCF433C45C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773E2-8CA8-4154-8B93-6D20682BEEE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14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is our first input token?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cannot compute the output just with the hidden state! We need an input! What is the input here?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773E2-8CA8-4154-8B93-6D20682BEE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84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SEQUENCE TO SEQUENCE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Sequence to sequence (seq2seq)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ulle narrative : rectangle 9">
            <a:extLst>
              <a:ext uri="{FF2B5EF4-FFF2-40B4-BE49-F238E27FC236}">
                <a16:creationId xmlns:a16="http://schemas.microsoft.com/office/drawing/2014/main" id="{73A8F42A-0DB6-4B8D-B436-D6E17657E64C}"/>
              </a:ext>
            </a:extLst>
          </p:cNvPr>
          <p:cNvSpPr/>
          <p:nvPr/>
        </p:nvSpPr>
        <p:spPr>
          <a:xfrm>
            <a:off x="4912946" y="2003122"/>
            <a:ext cx="3996965" cy="844061"/>
          </a:xfrm>
          <a:prstGeom prst="wedgeRectCallout">
            <a:avLst>
              <a:gd name="adj1" fmla="val 114544"/>
              <a:gd name="adj2" fmla="val 703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hidden state encodes information related to the </a:t>
            </a:r>
            <a:r>
              <a:rPr lang="en-US" b="1" dirty="0"/>
              <a:t>whole sequence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0702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1987114" y="2056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335147" y="2453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575881" y="1047418"/>
            <a:ext cx="3511685" cy="4099618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69766" y="2047484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1F9517E0-AD16-4BFD-8D29-C69FF4977579}"/>
              </a:ext>
            </a:extLst>
          </p:cNvPr>
          <p:cNvSpPr/>
          <p:nvPr/>
        </p:nvSpPr>
        <p:spPr>
          <a:xfrm>
            <a:off x="2139514" y="22090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9FA6C17-3049-4E3C-A244-F5B718D1F51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487547" y="26061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343AB25-0BCF-46AB-A358-B501AAC3F9C1}"/>
              </a:ext>
            </a:extLst>
          </p:cNvPr>
          <p:cNvSpPr/>
          <p:nvPr/>
        </p:nvSpPr>
        <p:spPr>
          <a:xfrm>
            <a:off x="2291914" y="23614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DECE558-146A-444A-856E-D278461E3BA6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39947" y="27585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E069EBC4-428B-4AB4-8566-C12972C535B9}"/>
              </a:ext>
            </a:extLst>
          </p:cNvPr>
          <p:cNvSpPr/>
          <p:nvPr/>
        </p:nvSpPr>
        <p:spPr>
          <a:xfrm>
            <a:off x="2444314" y="25138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C7EF1AA-2AB4-4335-A1E2-2CC698CBEF3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3792347" y="29109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0B0548B9-5C90-4639-8AE1-CC580FFCA7B2}"/>
              </a:ext>
            </a:extLst>
          </p:cNvPr>
          <p:cNvSpPr/>
          <p:nvPr/>
        </p:nvSpPr>
        <p:spPr>
          <a:xfrm>
            <a:off x="2596714" y="26662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01BC107-D11A-4ECF-9FF6-2706221EB973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944747" y="30633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BB0DEA0-3E77-4037-B287-39A7BD8FDF34}"/>
              </a:ext>
            </a:extLst>
          </p:cNvPr>
          <p:cNvSpPr/>
          <p:nvPr/>
        </p:nvSpPr>
        <p:spPr>
          <a:xfrm>
            <a:off x="2749114" y="2818688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1296E6D0-14C4-4007-A420-BC99D7B1741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4097147" y="3215792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C215B05-A650-4C94-BA54-4D984DD60D85}"/>
              </a:ext>
            </a:extLst>
          </p:cNvPr>
          <p:cNvCxnSpPr>
            <a:cxnSpLocks/>
            <a:stCxn id="5" idx="0"/>
            <a:endCxn id="27" idx="2"/>
          </p:cNvCxnSpPr>
          <p:nvPr/>
        </p:nvCxnSpPr>
        <p:spPr>
          <a:xfrm flipV="1">
            <a:off x="3421927" y="3612896"/>
            <a:ext cx="1204" cy="643312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127614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4029956" y="273051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3827276" y="4322196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</a:t>
            </a:r>
            <a:r>
              <a:rPr lang="en-US">
                <a:solidFill>
                  <a:schemeClr val="tx1"/>
                </a:solidFill>
              </a:rPr>
              <a:t>, 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4449448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4703972" y="4925511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4703972" y="3524718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3101420" y="1788711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1211343" y="273051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156926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2110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400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2050329" y="5414657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304853" y="4925511"/>
            <a:ext cx="4714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8208"/>
            <a:ext cx="4713" cy="5039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400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8B5C69-A990-4CFC-92AA-20A583774C70}"/>
              </a:ext>
            </a:extLst>
          </p:cNvPr>
          <p:cNvSpPr/>
          <p:nvPr/>
        </p:nvSpPr>
        <p:spPr>
          <a:xfrm>
            <a:off x="2050329" y="1638900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79DD8AB-71B1-48EA-B677-68EED3F9F71B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H="1" flipV="1">
            <a:off x="2304853" y="2100814"/>
            <a:ext cx="1" cy="92318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591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-4718" y="3419454"/>
            <a:ext cx="1635555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D25D58-4941-47F5-8424-FB46813FDFEC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34AF62C-1753-4C22-BBEA-22A07C31217B}"/>
              </a:ext>
            </a:extLst>
          </p:cNvPr>
          <p:cNvCxnSpPr>
            <a:cxnSpLocks/>
            <a:stCxn id="21" idx="0"/>
            <a:endCxn id="10" idx="2"/>
          </p:cNvCxnSpPr>
          <p:nvPr/>
        </p:nvCxnSpPr>
        <p:spPr>
          <a:xfrm flipV="1">
            <a:off x="2304853" y="1594586"/>
            <a:ext cx="1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rganigramme : Alternative 20">
            <a:extLst>
              <a:ext uri="{FF2B5EF4-FFF2-40B4-BE49-F238E27FC236}">
                <a16:creationId xmlns:a16="http://schemas.microsoft.com/office/drawing/2014/main" id="{87802895-726F-4863-AB50-667EA1ED153E}"/>
              </a:ext>
            </a:extLst>
          </p:cNvPr>
          <p:cNvSpPr/>
          <p:nvPr/>
        </p:nvSpPr>
        <p:spPr>
          <a:xfrm>
            <a:off x="1520674" y="1877518"/>
            <a:ext cx="156835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9C39238B-E17D-43EB-88CD-C0E81D2981D2}"/>
              </a:ext>
            </a:extLst>
          </p:cNvPr>
          <p:cNvCxnSpPr>
            <a:cxnSpLocks/>
            <a:stCxn id="16" idx="0"/>
            <a:endCxn id="21" idx="2"/>
          </p:cNvCxnSpPr>
          <p:nvPr/>
        </p:nvCxnSpPr>
        <p:spPr>
          <a:xfrm flipH="1" flipV="1">
            <a:off x="2304853" y="2480833"/>
            <a:ext cx="1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82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672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002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92C0EB80-AF15-4B4D-94FB-062C75A8FDE8}"/>
              </a:ext>
            </a:extLst>
          </p:cNvPr>
          <p:cNvCxnSpPr>
            <a:cxnSpLocks/>
          </p:cNvCxnSpPr>
          <p:nvPr/>
        </p:nvCxnSpPr>
        <p:spPr>
          <a:xfrm>
            <a:off x="-4718" y="3419454"/>
            <a:ext cx="610071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14FECFFE-DCD1-42C7-996D-8EDF75D124C6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27" name="Organigramme : Alternative 26">
            <a:extLst>
              <a:ext uri="{FF2B5EF4-FFF2-40B4-BE49-F238E27FC236}">
                <a16:creationId xmlns:a16="http://schemas.microsoft.com/office/drawing/2014/main" id="{AD17C741-3877-4723-916A-808581047E02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778BAC-1AF2-4912-A061-39875650DBBC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BCF8C8DC-4689-4EDC-B1D8-73C9F4FDA2BD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68DCFD60-8279-4C28-B670-EFFC556C82D6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58D6924-E2DF-4F11-8914-26D634A27827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A193C9-D835-4E5D-84C6-367338963FEE}"/>
              </a:ext>
            </a:extLst>
          </p:cNvPr>
          <p:cNvCxnSpPr>
            <a:cxnSpLocks/>
            <a:stCxn id="34" idx="0"/>
            <a:endCxn id="32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rganigramme : Alternative 33">
            <a:extLst>
              <a:ext uri="{FF2B5EF4-FFF2-40B4-BE49-F238E27FC236}">
                <a16:creationId xmlns:a16="http://schemas.microsoft.com/office/drawing/2014/main" id="{FCA19C8F-0A1A-416A-B6BA-EBA0073972E9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AC9945E-7FF9-417E-A459-4A5B3139100D}"/>
              </a:ext>
            </a:extLst>
          </p:cNvPr>
          <p:cNvCxnSpPr>
            <a:cxnSpLocks/>
            <a:stCxn id="26" idx="0"/>
            <a:endCxn id="34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D9A01536-B089-41DA-A2A0-DCE1243EF746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D101940E-6708-458D-8F7C-55D2D413ADEC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4B6AE16E-B396-4ED2-9C1D-9E5F5964AF1A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F4E9AE-388A-45F5-A3C0-C878628C9E0E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9CAD0B7C-9094-4455-B673-81B45734C973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5D68A6A-9EC9-4BF6-9B8C-B5D8CAAF480D}"/>
              </a:ext>
            </a:extLst>
          </p:cNvPr>
          <p:cNvCxnSpPr>
            <a:cxnSpLocks/>
            <a:stCxn id="45" idx="2"/>
            <a:endCxn id="46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4B90586-1AB4-4E99-8F74-2D3DCA136B64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DB5B110D-9654-471E-8DF1-268FCD2CFBEC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rganigramme : Alternative 51">
            <a:extLst>
              <a:ext uri="{FF2B5EF4-FFF2-40B4-BE49-F238E27FC236}">
                <a16:creationId xmlns:a16="http://schemas.microsoft.com/office/drawing/2014/main" id="{0C026C41-4F97-4B21-8E94-EE0FAE46095E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69FB1104-1E39-4C07-9CF1-0DB7E4C1E51B}"/>
              </a:ext>
            </a:extLst>
          </p:cNvPr>
          <p:cNvCxnSpPr>
            <a:cxnSpLocks/>
            <a:stCxn id="45" idx="0"/>
            <a:endCxn id="52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 : en arc 3">
            <a:extLst>
              <a:ext uri="{FF2B5EF4-FFF2-40B4-BE49-F238E27FC236}">
                <a16:creationId xmlns:a16="http://schemas.microsoft.com/office/drawing/2014/main" id="{299172CF-1BEB-4DCD-967A-20EAE1C63F8C}"/>
              </a:ext>
            </a:extLst>
          </p:cNvPr>
          <p:cNvCxnSpPr>
            <a:stCxn id="29" idx="2"/>
            <a:endCxn id="50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900CF482-3251-4F0E-9803-6FD681866360}"/>
              </a:ext>
            </a:extLst>
          </p:cNvPr>
          <p:cNvSpPr/>
          <p:nvPr/>
        </p:nvSpPr>
        <p:spPr>
          <a:xfrm>
            <a:off x="6096000" y="807396"/>
            <a:ext cx="3407923" cy="953308"/>
          </a:xfrm>
          <a:prstGeom prst="wedgeRectCallout">
            <a:avLst>
              <a:gd name="adj1" fmla="val -101328"/>
              <a:gd name="adj2" fmla="val 125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previous predicted token could be </a:t>
            </a:r>
            <a:r>
              <a:rPr lang="en-US" b="1" dirty="0"/>
              <a:t>wrong</a:t>
            </a:r>
            <a:r>
              <a:rPr lang="en-US" dirty="0"/>
              <a:t>! Cascade of errors</a:t>
            </a:r>
          </a:p>
        </p:txBody>
      </p:sp>
      <p:sp>
        <p:nvSpPr>
          <p:cNvPr id="28" name="Bulle narrative : rectangle 27">
            <a:extLst>
              <a:ext uri="{FF2B5EF4-FFF2-40B4-BE49-F238E27FC236}">
                <a16:creationId xmlns:a16="http://schemas.microsoft.com/office/drawing/2014/main" id="{635ABA62-6DEF-4A87-AC76-BF9E2EB91662}"/>
              </a:ext>
            </a:extLst>
          </p:cNvPr>
          <p:cNvSpPr/>
          <p:nvPr/>
        </p:nvSpPr>
        <p:spPr>
          <a:xfrm>
            <a:off x="6089716" y="3023254"/>
            <a:ext cx="3407923" cy="953308"/>
          </a:xfrm>
          <a:prstGeom prst="wedgeRectCallout">
            <a:avLst>
              <a:gd name="adj1" fmla="val -114459"/>
              <a:gd name="adj2" fmla="val -2089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test</a:t>
            </a:r>
            <a:r>
              <a:rPr lang="en-US" dirty="0"/>
              <a:t>, we actually feed back the output of the previous step to the RNN module</a:t>
            </a:r>
          </a:p>
        </p:txBody>
      </p:sp>
      <p:sp>
        <p:nvSpPr>
          <p:cNvPr id="25" name="Bulle narrative : rectangle 24">
            <a:extLst>
              <a:ext uri="{FF2B5EF4-FFF2-40B4-BE49-F238E27FC236}">
                <a16:creationId xmlns:a16="http://schemas.microsoft.com/office/drawing/2014/main" id="{451B888E-42D8-4BBD-9C25-12D15B032B5F}"/>
              </a:ext>
            </a:extLst>
          </p:cNvPr>
          <p:cNvSpPr/>
          <p:nvPr/>
        </p:nvSpPr>
        <p:spPr>
          <a:xfrm>
            <a:off x="6083365" y="1939020"/>
            <a:ext cx="3407923" cy="953308"/>
          </a:xfrm>
          <a:prstGeom prst="wedgeRectCallout">
            <a:avLst>
              <a:gd name="adj1" fmla="val -105610"/>
              <a:gd name="adj2" fmla="val -915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During </a:t>
            </a:r>
            <a:r>
              <a:rPr lang="en-US" b="1" dirty="0"/>
              <a:t>training</a:t>
            </a:r>
            <a:r>
              <a:rPr lang="en-US" dirty="0"/>
              <a:t>, we always use the </a:t>
            </a:r>
            <a:r>
              <a:rPr lang="en-US" b="1" dirty="0"/>
              <a:t>known correct tokens</a:t>
            </a:r>
            <a:r>
              <a:rPr lang="en-US" dirty="0"/>
              <a:t> in the sequence</a:t>
            </a:r>
          </a:p>
        </p:txBody>
      </p:sp>
    </p:spTree>
    <p:extLst>
      <p:ext uri="{BB962C8B-B14F-4D97-AF65-F5344CB8AC3E}">
        <p14:creationId xmlns:p14="http://schemas.microsoft.com/office/powerpoint/2010/main" val="3875424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CB80471-90AF-4B30-8FB2-F787DC7D2D9F}"/>
              </a:ext>
            </a:extLst>
          </p:cNvPr>
          <p:cNvSpPr/>
          <p:nvPr/>
        </p:nvSpPr>
        <p:spPr>
          <a:xfrm>
            <a:off x="7285326" y="4395023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BABD7E-1A27-4954-A873-B294CF5C01E9}"/>
              </a:ext>
            </a:extLst>
          </p:cNvPr>
          <p:cNvSpPr/>
          <p:nvPr/>
        </p:nvSpPr>
        <p:spPr>
          <a:xfrm>
            <a:off x="8265710" y="4394184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CF0A4AF-44F3-413F-A0C1-5DBD6B8C0C8E}"/>
              </a:ext>
            </a:extLst>
          </p:cNvPr>
          <p:cNvSpPr/>
          <p:nvPr/>
        </p:nvSpPr>
        <p:spPr>
          <a:xfrm>
            <a:off x="9260230" y="4406897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4DF147-2FC0-41B8-A69A-C7BAE943EC89}"/>
              </a:ext>
            </a:extLst>
          </p:cNvPr>
          <p:cNvSpPr/>
          <p:nvPr/>
        </p:nvSpPr>
        <p:spPr>
          <a:xfrm>
            <a:off x="10240614" y="4394184"/>
            <a:ext cx="838983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sp>
        <p:nvSpPr>
          <p:cNvPr id="38" name="Espace réservé du texte 2">
            <a:extLst>
              <a:ext uri="{FF2B5EF4-FFF2-40B4-BE49-F238E27FC236}">
                <a16:creationId xmlns:a16="http://schemas.microsoft.com/office/drawing/2014/main" id="{22968E63-0CC9-4016-8D70-3775888B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959" y="5023084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I </a:t>
            </a:r>
            <a:r>
              <a:rPr lang="fr-FR" dirty="0" err="1"/>
              <a:t>agree</a:t>
            </a:r>
            <a:r>
              <a:rPr lang="en-US" dirty="0"/>
              <a:t>”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96245A14-66B9-459F-BAFD-C034273F9083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-4718" y="3411138"/>
            <a:ext cx="5112895" cy="83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D5CDB5DC-B382-429B-AAED-A0C7AE9F9D89}"/>
              </a:ext>
            </a:extLst>
          </p:cNvPr>
          <p:cNvSpPr/>
          <p:nvPr/>
        </p:nvSpPr>
        <p:spPr>
          <a:xfrm>
            <a:off x="163083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41" name="Organigramme : Alternative 40">
            <a:extLst>
              <a:ext uri="{FF2B5EF4-FFF2-40B4-BE49-F238E27FC236}">
                <a16:creationId xmlns:a16="http://schemas.microsoft.com/office/drawing/2014/main" id="{1B8BF876-7C79-4B68-BF72-5497DB70E388}"/>
              </a:ext>
            </a:extLst>
          </p:cNvPr>
          <p:cNvSpPr/>
          <p:nvPr/>
        </p:nvSpPr>
        <p:spPr>
          <a:xfrm>
            <a:off x="195134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03FD5D-49DF-461A-A053-32246E698921}"/>
              </a:ext>
            </a:extLst>
          </p:cNvPr>
          <p:cNvSpPr/>
          <p:nvPr/>
        </p:nvSpPr>
        <p:spPr>
          <a:xfrm>
            <a:off x="1951386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C65B9D3-B2A0-43B0-9892-9D6DF566BA07}"/>
              </a:ext>
            </a:extLst>
          </p:cNvPr>
          <p:cNvCxnSpPr>
            <a:cxnSpLocks/>
            <a:stCxn id="42" idx="0"/>
            <a:endCxn id="41" idx="2"/>
          </p:cNvCxnSpPr>
          <p:nvPr/>
        </p:nvCxnSpPr>
        <p:spPr>
          <a:xfrm flipH="1" flipV="1">
            <a:off x="2309567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2DE3B12D-012A-44F4-AB54-EA7AACEF4E08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230485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FA279CE-DE6E-4A30-A451-D8F4FE319D68}"/>
              </a:ext>
            </a:extLst>
          </p:cNvPr>
          <p:cNvSpPr/>
          <p:nvPr/>
        </p:nvSpPr>
        <p:spPr>
          <a:xfrm>
            <a:off x="191599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A7B84A17-752E-4B6C-A320-2D0F7121E1BC}"/>
              </a:ext>
            </a:extLst>
          </p:cNvPr>
          <p:cNvCxnSpPr>
            <a:cxnSpLocks/>
            <a:stCxn id="47" idx="0"/>
            <a:endCxn id="45" idx="2"/>
          </p:cNvCxnSpPr>
          <p:nvPr/>
        </p:nvCxnSpPr>
        <p:spPr>
          <a:xfrm flipH="1" flipV="1">
            <a:off x="230485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rganigramme : Alternative 46">
            <a:extLst>
              <a:ext uri="{FF2B5EF4-FFF2-40B4-BE49-F238E27FC236}">
                <a16:creationId xmlns:a16="http://schemas.microsoft.com/office/drawing/2014/main" id="{3FB1DBC8-F05A-42AE-9E46-25400A944CD0}"/>
              </a:ext>
            </a:extLst>
          </p:cNvPr>
          <p:cNvSpPr/>
          <p:nvPr/>
        </p:nvSpPr>
        <p:spPr>
          <a:xfrm>
            <a:off x="195134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726868C9-1857-48EE-929B-0E3A82018611}"/>
              </a:ext>
            </a:extLst>
          </p:cNvPr>
          <p:cNvCxnSpPr>
            <a:cxnSpLocks/>
            <a:stCxn id="40" idx="0"/>
            <a:endCxn id="47" idx="2"/>
          </p:cNvCxnSpPr>
          <p:nvPr/>
        </p:nvCxnSpPr>
        <p:spPr>
          <a:xfrm flipV="1">
            <a:off x="230485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6F19F7A0-D72C-4AA5-B1C8-97C81E87AD60}"/>
              </a:ext>
            </a:extLst>
          </p:cNvPr>
          <p:cNvSpPr txBox="1"/>
          <p:nvPr/>
        </p:nvSpPr>
        <p:spPr>
          <a:xfrm>
            <a:off x="-4718" y="3022350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0034B51-BBD9-42CA-84FD-56A72D695301}"/>
              </a:ext>
            </a:extLst>
          </p:cNvPr>
          <p:cNvSpPr/>
          <p:nvPr/>
        </p:nvSpPr>
        <p:spPr>
          <a:xfrm>
            <a:off x="3367726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51" name="Organigramme : Alternative 50">
            <a:extLst>
              <a:ext uri="{FF2B5EF4-FFF2-40B4-BE49-F238E27FC236}">
                <a16:creationId xmlns:a16="http://schemas.microsoft.com/office/drawing/2014/main" id="{FC628C22-242D-4A0D-868D-3B36834C5261}"/>
              </a:ext>
            </a:extLst>
          </p:cNvPr>
          <p:cNvSpPr/>
          <p:nvPr/>
        </p:nvSpPr>
        <p:spPr>
          <a:xfrm>
            <a:off x="3688237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13F09B-888A-4A6C-88CC-EB209D409EB5}"/>
              </a:ext>
            </a:extLst>
          </p:cNvPr>
          <p:cNvSpPr/>
          <p:nvPr/>
        </p:nvSpPr>
        <p:spPr>
          <a:xfrm>
            <a:off x="3688275" y="5405231"/>
            <a:ext cx="716400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1A2BA54-B23D-45F6-9B48-F6A24E67E088}"/>
              </a:ext>
            </a:extLst>
          </p:cNvPr>
          <p:cNvCxnSpPr>
            <a:cxnSpLocks/>
            <a:stCxn id="52" idx="0"/>
            <a:endCxn id="51" idx="2"/>
          </p:cNvCxnSpPr>
          <p:nvPr/>
        </p:nvCxnSpPr>
        <p:spPr>
          <a:xfrm flipH="1" flipV="1">
            <a:off x="4046456" y="4925511"/>
            <a:ext cx="19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62A6994A-927B-4A75-977C-4DF347365E8F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>
            <a:off x="4041743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2AFD06-6BBC-46B7-8EC1-B9E7F7DA6CFF}"/>
              </a:ext>
            </a:extLst>
          </p:cNvPr>
          <p:cNvSpPr/>
          <p:nvPr/>
        </p:nvSpPr>
        <p:spPr>
          <a:xfrm>
            <a:off x="3652887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8DAC578A-0705-4040-89F1-BA24BCA09CAF}"/>
              </a:ext>
            </a:extLst>
          </p:cNvPr>
          <p:cNvCxnSpPr>
            <a:cxnSpLocks/>
            <a:stCxn id="57" idx="0"/>
            <a:endCxn id="55" idx="2"/>
          </p:cNvCxnSpPr>
          <p:nvPr/>
        </p:nvCxnSpPr>
        <p:spPr>
          <a:xfrm flipH="1" flipV="1">
            <a:off x="4041743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rganigramme : Alternative 56">
            <a:extLst>
              <a:ext uri="{FF2B5EF4-FFF2-40B4-BE49-F238E27FC236}">
                <a16:creationId xmlns:a16="http://schemas.microsoft.com/office/drawing/2014/main" id="{FCCD02AA-A303-4624-B319-EE78DC16FA62}"/>
              </a:ext>
            </a:extLst>
          </p:cNvPr>
          <p:cNvSpPr/>
          <p:nvPr/>
        </p:nvSpPr>
        <p:spPr>
          <a:xfrm>
            <a:off x="3688237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32BD6E5-7834-40BC-B5E6-4DA2D3319FB8}"/>
              </a:ext>
            </a:extLst>
          </p:cNvPr>
          <p:cNvCxnSpPr>
            <a:cxnSpLocks/>
            <a:stCxn id="50" idx="0"/>
            <a:endCxn id="57" idx="2"/>
          </p:cNvCxnSpPr>
          <p:nvPr/>
        </p:nvCxnSpPr>
        <p:spPr>
          <a:xfrm flipV="1">
            <a:off x="4041743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 : en arc 58">
            <a:extLst>
              <a:ext uri="{FF2B5EF4-FFF2-40B4-BE49-F238E27FC236}">
                <a16:creationId xmlns:a16="http://schemas.microsoft.com/office/drawing/2014/main" id="{7C55D160-C67B-48E8-9911-790BD15A10B8}"/>
              </a:ext>
            </a:extLst>
          </p:cNvPr>
          <p:cNvCxnSpPr>
            <a:stCxn id="42" idx="2"/>
            <a:endCxn id="55" idx="0"/>
          </p:cNvCxnSpPr>
          <p:nvPr/>
        </p:nvCxnSpPr>
        <p:spPr>
          <a:xfrm rot="5400000" flipH="1" flipV="1">
            <a:off x="808427" y="2633830"/>
            <a:ext cx="4734473" cy="1732157"/>
          </a:xfrm>
          <a:prstGeom prst="curvedConnector5">
            <a:avLst>
              <a:gd name="adj1" fmla="val -4828"/>
              <a:gd name="adj2" fmla="val 49115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9DF0AB89-49C8-429D-8FA3-0AB2248E0003}"/>
              </a:ext>
            </a:extLst>
          </p:cNvPr>
          <p:cNvSpPr/>
          <p:nvPr/>
        </p:nvSpPr>
        <p:spPr>
          <a:xfrm>
            <a:off x="5108177" y="3022350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sp>
        <p:nvSpPr>
          <p:cNvPr id="61" name="Organigramme : Alternative 60">
            <a:extLst>
              <a:ext uri="{FF2B5EF4-FFF2-40B4-BE49-F238E27FC236}">
                <a16:creationId xmlns:a16="http://schemas.microsoft.com/office/drawing/2014/main" id="{F2AF1F5D-CB11-4B4F-A7DC-5C24997262C9}"/>
              </a:ext>
            </a:extLst>
          </p:cNvPr>
          <p:cNvSpPr/>
          <p:nvPr/>
        </p:nvSpPr>
        <p:spPr>
          <a:xfrm>
            <a:off x="5428688" y="4322196"/>
            <a:ext cx="716438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336C0CC-7504-415A-B9B0-563ED7FD8705}"/>
              </a:ext>
            </a:extLst>
          </p:cNvPr>
          <p:cNvSpPr/>
          <p:nvPr/>
        </p:nvSpPr>
        <p:spPr>
          <a:xfrm>
            <a:off x="5393338" y="5405231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&lt;EOS&gt;</a:t>
            </a:r>
          </a:p>
        </p:txBody>
      </p: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2A4719D4-F77A-4F37-9596-1A809991388C}"/>
              </a:ext>
            </a:extLst>
          </p:cNvPr>
          <p:cNvCxnSpPr>
            <a:cxnSpLocks/>
            <a:stCxn id="62" idx="0"/>
            <a:endCxn id="61" idx="2"/>
          </p:cNvCxnSpPr>
          <p:nvPr/>
        </p:nvCxnSpPr>
        <p:spPr>
          <a:xfrm flipV="1">
            <a:off x="5782194" y="4925511"/>
            <a:ext cx="4713" cy="47972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F63C1F9-E614-4BE2-82CF-AB861AA4D1B5}"/>
              </a:ext>
            </a:extLst>
          </p:cNvPr>
          <p:cNvCxnSpPr>
            <a:cxnSpLocks/>
            <a:stCxn id="60" idx="2"/>
            <a:endCxn id="61" idx="0"/>
          </p:cNvCxnSpPr>
          <p:nvPr/>
        </p:nvCxnSpPr>
        <p:spPr>
          <a:xfrm>
            <a:off x="5782194" y="3816558"/>
            <a:ext cx="4713" cy="50563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620E63EA-25D5-421F-A925-05F45352F67C}"/>
              </a:ext>
            </a:extLst>
          </p:cNvPr>
          <p:cNvSpPr/>
          <p:nvPr/>
        </p:nvSpPr>
        <p:spPr>
          <a:xfrm>
            <a:off x="5393338" y="1132672"/>
            <a:ext cx="777712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agree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1F0415C9-07E4-4E4B-9D65-67CBD5E95072}"/>
              </a:ext>
            </a:extLst>
          </p:cNvPr>
          <p:cNvCxnSpPr>
            <a:cxnSpLocks/>
            <a:stCxn id="67" idx="0"/>
            <a:endCxn id="65" idx="2"/>
          </p:cNvCxnSpPr>
          <p:nvPr/>
        </p:nvCxnSpPr>
        <p:spPr>
          <a:xfrm flipH="1" flipV="1">
            <a:off x="5782194" y="1594586"/>
            <a:ext cx="4713" cy="282932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rganigramme : Alternative 66">
            <a:extLst>
              <a:ext uri="{FF2B5EF4-FFF2-40B4-BE49-F238E27FC236}">
                <a16:creationId xmlns:a16="http://schemas.microsoft.com/office/drawing/2014/main" id="{DB3B8355-DBD5-4001-91EF-38EBDCA4F7B2}"/>
              </a:ext>
            </a:extLst>
          </p:cNvPr>
          <p:cNvSpPr/>
          <p:nvPr/>
        </p:nvSpPr>
        <p:spPr>
          <a:xfrm>
            <a:off x="5428688" y="1877518"/>
            <a:ext cx="716438" cy="603315"/>
          </a:xfrm>
          <a:prstGeom prst="flowChartAlternateProcess">
            <a:avLst/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0CD742B3-9A76-41F5-902E-DC680F9DB862}"/>
              </a:ext>
            </a:extLst>
          </p:cNvPr>
          <p:cNvCxnSpPr>
            <a:cxnSpLocks/>
            <a:stCxn id="60" idx="0"/>
            <a:endCxn id="67" idx="2"/>
          </p:cNvCxnSpPr>
          <p:nvPr/>
        </p:nvCxnSpPr>
        <p:spPr>
          <a:xfrm flipV="1">
            <a:off x="5782194" y="2480833"/>
            <a:ext cx="4713" cy="541517"/>
          </a:xfrm>
          <a:prstGeom prst="straightConnector1">
            <a:avLst/>
          </a:prstGeom>
          <a:ln w="38100">
            <a:solidFill>
              <a:schemeClr val="accent3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 : en arc 68">
            <a:extLst>
              <a:ext uri="{FF2B5EF4-FFF2-40B4-BE49-F238E27FC236}">
                <a16:creationId xmlns:a16="http://schemas.microsoft.com/office/drawing/2014/main" id="{2F0C6231-8A98-4B90-B989-452CEA3C9187}"/>
              </a:ext>
            </a:extLst>
          </p:cNvPr>
          <p:cNvCxnSpPr>
            <a:cxnSpLocks/>
            <a:stCxn id="52" idx="2"/>
            <a:endCxn id="65" idx="0"/>
          </p:cNvCxnSpPr>
          <p:nvPr/>
        </p:nvCxnSpPr>
        <p:spPr>
          <a:xfrm rot="5400000" flipH="1" flipV="1">
            <a:off x="2547097" y="2632049"/>
            <a:ext cx="4734473" cy="1735719"/>
          </a:xfrm>
          <a:prstGeom prst="curvedConnector5">
            <a:avLst>
              <a:gd name="adj1" fmla="val -4828"/>
              <a:gd name="adj2" fmla="val 49117"/>
              <a:gd name="adj3" fmla="val 104828"/>
            </a:avLst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0E88C8A-9373-4AFA-BB83-48EE10BD39B1}"/>
              </a:ext>
            </a:extLst>
          </p:cNvPr>
          <p:cNvSpPr/>
          <p:nvPr/>
        </p:nvSpPr>
        <p:spPr>
          <a:xfrm>
            <a:off x="6537980" y="2114654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EE25B0-E40B-42D1-B8DA-B2D8BD2431B8}"/>
              </a:ext>
            </a:extLst>
          </p:cNvPr>
          <p:cNvSpPr/>
          <p:nvPr/>
        </p:nvSpPr>
        <p:spPr>
          <a:xfrm>
            <a:off x="7549438" y="2114934"/>
            <a:ext cx="50861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8356E8-B93F-4183-9C34-91837D6AC244}"/>
              </a:ext>
            </a:extLst>
          </p:cNvPr>
          <p:cNvSpPr/>
          <p:nvPr/>
        </p:nvSpPr>
        <p:spPr>
          <a:xfrm>
            <a:off x="8113601" y="2114654"/>
            <a:ext cx="553280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1199B82-EB53-4FC4-A841-F3D694ED20A6}"/>
              </a:ext>
            </a:extLst>
          </p:cNvPr>
          <p:cNvSpPr/>
          <p:nvPr/>
        </p:nvSpPr>
        <p:spPr>
          <a:xfrm>
            <a:off x="8759173" y="2114654"/>
            <a:ext cx="50505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D91A212-7DC4-4C29-A560-623A0AA5B242}"/>
              </a:ext>
            </a:extLst>
          </p:cNvPr>
          <p:cNvSpPr/>
          <p:nvPr/>
        </p:nvSpPr>
        <p:spPr>
          <a:xfrm>
            <a:off x="9360077" y="2120231"/>
            <a:ext cx="880537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DB619D5-2E45-438E-BA84-035ACF2E01C8}"/>
              </a:ext>
            </a:extLst>
          </p:cNvPr>
          <p:cNvSpPr/>
          <p:nvPr/>
        </p:nvSpPr>
        <p:spPr>
          <a:xfrm>
            <a:off x="10314083" y="2120231"/>
            <a:ext cx="761262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DABF36C-0522-4C98-8D55-D7EC60411176}"/>
              </a:ext>
            </a:extLst>
          </p:cNvPr>
          <p:cNvSpPr/>
          <p:nvPr/>
        </p:nvSpPr>
        <p:spPr>
          <a:xfrm>
            <a:off x="11167637" y="2120231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sp>
        <p:nvSpPr>
          <p:cNvPr id="84" name="Espace réservé du texte 2">
            <a:extLst>
              <a:ext uri="{FF2B5EF4-FFF2-40B4-BE49-F238E27FC236}">
                <a16:creationId xmlns:a16="http://schemas.microsoft.com/office/drawing/2014/main" id="{D8EE8CAC-838C-485B-855E-83169D5EF467}"/>
              </a:ext>
            </a:extLst>
          </p:cNvPr>
          <p:cNvSpPr txBox="1">
            <a:spLocks/>
          </p:cNvSpPr>
          <p:nvPr/>
        </p:nvSpPr>
        <p:spPr>
          <a:xfrm>
            <a:off x="7285326" y="1455487"/>
            <a:ext cx="4160363" cy="844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/>
              <a:t>“</a:t>
            </a:r>
            <a:r>
              <a:rPr lang="fr-FR"/>
              <a:t>Je suis du même avis</a:t>
            </a:r>
            <a:r>
              <a:rPr lang="en-US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04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86335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Sequence to sequence</a:t>
            </a:r>
          </a:p>
          <a:p>
            <a:r>
              <a:rPr lang="it-IT" dirty="0"/>
              <a:t>Encoder/decoder architecture</a:t>
            </a:r>
          </a:p>
          <a:p>
            <a:r>
              <a:rPr lang="it-IT" dirty="0"/>
              <a:t>Encoder</a:t>
            </a:r>
          </a:p>
          <a:p>
            <a:r>
              <a:rPr lang="it-IT" dirty="0"/>
              <a:t>Decoder</a:t>
            </a:r>
          </a:p>
          <a:p>
            <a:r>
              <a:rPr lang="it-IT" dirty="0"/>
              <a:t>And now?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</p:spTree>
    <p:extLst>
      <p:ext uri="{BB962C8B-B14F-4D97-AF65-F5344CB8AC3E}">
        <p14:creationId xmlns:p14="http://schemas.microsoft.com/office/powerpoint/2010/main" val="750557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function?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  <p:sp>
        <p:nvSpPr>
          <p:cNvPr id="3" name="Accolade ouvrante 2">
            <a:extLst>
              <a:ext uri="{FF2B5EF4-FFF2-40B4-BE49-F238E27FC236}">
                <a16:creationId xmlns:a16="http://schemas.microsoft.com/office/drawing/2014/main" id="{22460B2C-A074-4370-A1F8-22448E92640B}"/>
              </a:ext>
            </a:extLst>
          </p:cNvPr>
          <p:cNvSpPr/>
          <p:nvPr/>
        </p:nvSpPr>
        <p:spPr>
          <a:xfrm rot="16200000">
            <a:off x="8700990" y="5641490"/>
            <a:ext cx="188436" cy="78794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F8F57F7-52F4-4A9B-B1C2-DC105FC02442}"/>
              </a:ext>
            </a:extLst>
          </p:cNvPr>
          <p:cNvSpPr txBox="1"/>
          <p:nvPr/>
        </p:nvSpPr>
        <p:spPr>
          <a:xfrm>
            <a:off x="7073107" y="6221461"/>
            <a:ext cx="3463047" cy="369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Categorical cross-entropy</a:t>
            </a:r>
          </a:p>
        </p:txBody>
      </p:sp>
      <p:sp>
        <p:nvSpPr>
          <p:cNvPr id="11" name="Flèche : demi-tour 10">
            <a:extLst>
              <a:ext uri="{FF2B5EF4-FFF2-40B4-BE49-F238E27FC236}">
                <a16:creationId xmlns:a16="http://schemas.microsoft.com/office/drawing/2014/main" id="{74B0CCB9-AF4E-4A6E-B552-5FD03168E874}"/>
              </a:ext>
            </a:extLst>
          </p:cNvPr>
          <p:cNvSpPr/>
          <p:nvPr/>
        </p:nvSpPr>
        <p:spPr>
          <a:xfrm flipH="1">
            <a:off x="2859932" y="728322"/>
            <a:ext cx="6468894" cy="5082261"/>
          </a:xfrm>
          <a:prstGeom prst="uturnArrow">
            <a:avLst>
              <a:gd name="adj1" fmla="val 4523"/>
              <a:gd name="adj2" fmla="val 6434"/>
              <a:gd name="adj3" fmla="val 8156"/>
              <a:gd name="adj4" fmla="val 43750"/>
              <a:gd name="adj5" fmla="val 7346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244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BAFFA-3DA1-48E4-8028-E2A31F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now?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7A79F2-0871-469D-A398-979D813E51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Seq2seq architectures are still in use</a:t>
            </a:r>
          </a:p>
          <a:p>
            <a:pPr lvl="1"/>
            <a:r>
              <a:rPr lang="en-US" dirty="0"/>
              <a:t>Issues with really long sequences, loss of context/memory</a:t>
            </a:r>
          </a:p>
          <a:p>
            <a:pPr lvl="1"/>
            <a:r>
              <a:rPr lang="en-US" dirty="0"/>
              <a:t>For language, they have been replaced by Transformers</a:t>
            </a:r>
          </a:p>
          <a:p>
            <a:pPr lvl="1"/>
            <a:r>
              <a:rPr lang="en-US" dirty="0"/>
              <a:t>They just work better, and allow for higher parallelism</a:t>
            </a:r>
          </a:p>
        </p:txBody>
      </p:sp>
    </p:spTree>
    <p:extLst>
      <p:ext uri="{BB962C8B-B14F-4D97-AF65-F5344CB8AC3E}">
        <p14:creationId xmlns:p14="http://schemas.microsoft.com/office/powerpoint/2010/main" val="1309594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2000" dirty="0"/>
              <a:t>- </a:t>
            </a:r>
            <a:r>
              <a:rPr lang="en-US" sz="2000" dirty="0" err="1"/>
              <a:t>Bahdanau</a:t>
            </a:r>
            <a:r>
              <a:rPr lang="en-US" sz="2000" dirty="0"/>
              <a:t>, D., Cho, K., &amp; </a:t>
            </a:r>
            <a:r>
              <a:rPr lang="en-US" sz="2000" dirty="0" err="1"/>
              <a:t>Bengio</a:t>
            </a:r>
            <a:r>
              <a:rPr lang="en-US" sz="2000" dirty="0"/>
              <a:t>, Y. (2014). </a:t>
            </a:r>
            <a:r>
              <a:rPr lang="en-US" sz="2000" i="1" dirty="0"/>
              <a:t>Neural machine translation by jointly learning to align and translate</a:t>
            </a:r>
            <a:r>
              <a:rPr lang="en-US" sz="2000" dirty="0"/>
              <a:t>. </a:t>
            </a:r>
            <a:r>
              <a:rPr lang="en-US" sz="2000" dirty="0" err="1"/>
              <a:t>arXiv</a:t>
            </a:r>
            <a:r>
              <a:rPr lang="en-US" sz="2000" dirty="0"/>
              <a:t> preprint arXiv:1409.0473.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20F210-7821-4A86-A622-73447B4FD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to sequence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DCAB8B-0D98-46B6-BB98-3BD44C6C1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Convert a sequence to another sequence</a:t>
            </a:r>
          </a:p>
          <a:p>
            <a:pPr lvl="1"/>
            <a:r>
              <a:rPr lang="en-US" dirty="0"/>
              <a:t>Useful for many practical applications (machine translation!)</a:t>
            </a:r>
          </a:p>
          <a:p>
            <a:pPr lvl="1"/>
            <a:r>
              <a:rPr lang="en-US" dirty="0"/>
              <a:t>Both input and output sequences of </a:t>
            </a:r>
            <a:r>
              <a:rPr lang="en-US" i="1" dirty="0"/>
              <a:t>arbitrary length</a:t>
            </a:r>
          </a:p>
          <a:p>
            <a:pPr lvl="1"/>
            <a:r>
              <a:rPr lang="en-US" dirty="0"/>
              <a:t>How can a neural network deal with variable inputs/outputs?</a:t>
            </a:r>
          </a:p>
        </p:txBody>
      </p:sp>
    </p:spTree>
    <p:extLst>
      <p:ext uri="{BB962C8B-B14F-4D97-AF65-F5344CB8AC3E}">
        <p14:creationId xmlns:p14="http://schemas.microsoft.com/office/powerpoint/2010/main" val="22825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7355F-34E0-43E7-941D-BD2D93F7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Encoder/decoder architecture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FEB45B9-E51B-45EF-9DBB-B87CC771D2D8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4C429E9C-037F-4744-AA0C-3EFBC26F3FDE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36D3958-2F8D-4BE7-93FE-55A54E8655E8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EC1E511-277E-4304-90D9-FA4084589B5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9C1E0DB-5412-41F8-A244-7E2757023E2B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E5633EF-6286-4BD2-8944-1B664E932B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EEF26CB-2F26-4E46-A765-56DB68019955}"/>
              </a:ext>
            </a:extLst>
          </p:cNvPr>
          <p:cNvSpPr/>
          <p:nvPr/>
        </p:nvSpPr>
        <p:spPr>
          <a:xfrm>
            <a:off x="8130615" y="2664522"/>
            <a:ext cx="1348033" cy="794208"/>
          </a:xfrm>
          <a:prstGeom prst="roundRect">
            <a:avLst/>
          </a:prstGeom>
          <a:gradFill>
            <a:gsLst>
              <a:gs pos="100000">
                <a:srgbClr val="CAE8AA"/>
              </a:gs>
              <a:gs pos="52000">
                <a:schemeClr val="bg1"/>
              </a:gs>
              <a:gs pos="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8" name="Organigramme : Alternative 17">
            <a:extLst>
              <a:ext uri="{FF2B5EF4-FFF2-40B4-BE49-F238E27FC236}">
                <a16:creationId xmlns:a16="http://schemas.microsoft.com/office/drawing/2014/main" id="{4F36F628-AB1F-4B60-821E-293A69C4CB88}"/>
              </a:ext>
            </a:extLst>
          </p:cNvPr>
          <p:cNvSpPr/>
          <p:nvPr/>
        </p:nvSpPr>
        <p:spPr>
          <a:xfrm>
            <a:off x="7927935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10000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0">
                <a:schemeClr val="accent3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Connected, </a:t>
            </a:r>
            <a:r>
              <a:rPr lang="en-US" dirty="0" err="1">
                <a:solidFill>
                  <a:schemeClr val="tx1"/>
                </a:solidFill>
              </a:rPr>
              <a:t>Softmax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0B98DC-888E-445A-8D71-17BA478DE677}"/>
              </a:ext>
            </a:extLst>
          </p:cNvPr>
          <p:cNvSpPr/>
          <p:nvPr/>
        </p:nvSpPr>
        <p:spPr>
          <a:xfrm>
            <a:off x="8550107" y="5348669"/>
            <a:ext cx="509048" cy="4619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T’</a:t>
            </a:r>
            <a:r>
              <a:rPr lang="en-US" baseline="-25000" dirty="0" err="1"/>
              <a:t>j</a:t>
            </a:r>
            <a:endParaRPr lang="en-US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B509DB7-80D2-42AB-AFFB-82C8BF344FB7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8804631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DE2699E-887B-481F-893D-74E725489DF4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8804631" y="3458730"/>
            <a:ext cx="1" cy="79747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55B80F4-5B26-42E0-9D92-2D239178E56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9C63C91-E487-4EEA-8B48-EAADD0ED9732}"/>
              </a:ext>
            </a:extLst>
          </p:cNvPr>
          <p:cNvSpPr/>
          <p:nvPr/>
        </p:nvSpPr>
        <p:spPr>
          <a:xfrm>
            <a:off x="7202079" y="1722723"/>
            <a:ext cx="3186258" cy="3424311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3"/>
                </a:solidFill>
              </a:rPr>
              <a:t>Decoder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9387816-5FB1-413D-8FC6-918544358E3C}"/>
              </a:ext>
            </a:extLst>
          </p:cNvPr>
          <p:cNvSpPr txBox="1"/>
          <p:nvPr/>
        </p:nvSpPr>
        <p:spPr>
          <a:xfrm>
            <a:off x="5322732" y="264836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Context vector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6FF8F7C-97F9-407B-9B89-2B20FAF2CD52}"/>
              </a:ext>
            </a:extLst>
          </p:cNvPr>
          <p:cNvSpPr txBox="1"/>
          <p:nvPr/>
        </p:nvSpPr>
        <p:spPr>
          <a:xfrm>
            <a:off x="5322732" y="3089398"/>
            <a:ext cx="157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(Hidden state)</a:t>
            </a:r>
          </a:p>
        </p:txBody>
      </p:sp>
    </p:spTree>
    <p:extLst>
      <p:ext uri="{BB962C8B-B14F-4D97-AF65-F5344CB8AC3E}">
        <p14:creationId xmlns:p14="http://schemas.microsoft.com/office/powerpoint/2010/main" val="123391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747908" y="266452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2545231" y="4256208"/>
            <a:ext cx="1753392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Embedding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4095941" y="3061626"/>
            <a:ext cx="403467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3167403" y="5348669"/>
            <a:ext cx="50904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</a:t>
            </a:r>
            <a:r>
              <a:rPr lang="en-US" baseline="-25000" dirty="0" err="1"/>
              <a:t>i</a:t>
            </a:r>
            <a:endParaRPr lang="en-US" dirty="0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3421927" y="4859523"/>
            <a:ext cx="0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H="1" flipV="1">
            <a:off x="3421925" y="3458730"/>
            <a:ext cx="2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C2082359-291A-4998-9FAE-6F949B77BFDE}"/>
              </a:ext>
            </a:extLst>
          </p:cNvPr>
          <p:cNvSpPr/>
          <p:nvPr/>
        </p:nvSpPr>
        <p:spPr>
          <a:xfrm>
            <a:off x="1809944" y="1722724"/>
            <a:ext cx="3186258" cy="3424311"/>
          </a:xfrm>
          <a:prstGeom prst="roundRect">
            <a:avLst/>
          </a:prstGeom>
          <a:noFill/>
          <a:ln w="38100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chemeClr val="accent4"/>
                </a:solidFill>
              </a:rPr>
              <a:t>Encoder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06633-ED60-46D1-B825-6054B5F51365}"/>
              </a:ext>
            </a:extLst>
          </p:cNvPr>
          <p:cNvSpPr txBox="1"/>
          <p:nvPr/>
        </p:nvSpPr>
        <p:spPr>
          <a:xfrm>
            <a:off x="5312002" y="2664522"/>
            <a:ext cx="1489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Hidden state</a:t>
            </a:r>
          </a:p>
        </p:txBody>
      </p:sp>
    </p:spTree>
    <p:extLst>
      <p:ext uri="{BB962C8B-B14F-4D97-AF65-F5344CB8AC3E}">
        <p14:creationId xmlns:p14="http://schemas.microsoft.com/office/powerpoint/2010/main" val="9521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03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56BF002-F503-4AE9-BB22-411BCD7A0398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6" name="Organigramme : Alternative 15">
            <a:extLst>
              <a:ext uri="{FF2B5EF4-FFF2-40B4-BE49-F238E27FC236}">
                <a16:creationId xmlns:a16="http://schemas.microsoft.com/office/drawing/2014/main" id="{472FAF1D-8DDB-4314-9877-E7EBABF52155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82E28-670D-4C48-BF08-23322AD71577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2CBE975-B500-483B-874A-6DBFB1336AB2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FCF16BB-0E82-4A14-83E4-832406B5476C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48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70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06F362-4E85-4036-A9DE-6558192EF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2354C1-CFB9-4111-B542-3332EDCF1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0" y="1423358"/>
            <a:ext cx="4160363" cy="84406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fr-FR" dirty="0"/>
              <a:t>Je suis du même avis</a:t>
            </a:r>
            <a:r>
              <a:rPr lang="en-US" dirty="0"/>
              <a:t>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B74308F-53AF-45D3-AF95-BBCA0DDBC9AD}"/>
              </a:ext>
            </a:extLst>
          </p:cNvPr>
          <p:cNvSpPr/>
          <p:nvPr/>
        </p:nvSpPr>
        <p:spPr>
          <a:xfrm>
            <a:off x="24037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5" name="Organigramme : Alternative 4">
            <a:extLst>
              <a:ext uri="{FF2B5EF4-FFF2-40B4-BE49-F238E27FC236}">
                <a16:creationId xmlns:a16="http://schemas.microsoft.com/office/drawing/2014/main" id="{9682A71C-30AC-483C-9ECC-E5DE2CEBF229}"/>
              </a:ext>
            </a:extLst>
          </p:cNvPr>
          <p:cNvSpPr/>
          <p:nvPr/>
        </p:nvSpPr>
        <p:spPr>
          <a:xfrm>
            <a:off x="56560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40F08CE-8040-41AB-832D-6897C19D096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88408" y="3031896"/>
            <a:ext cx="1007254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DE74FD4-3728-45CB-9E1A-317C55F70C40}"/>
              </a:ext>
            </a:extLst>
          </p:cNvPr>
          <p:cNvSpPr/>
          <p:nvPr/>
        </p:nvSpPr>
        <p:spPr>
          <a:xfrm>
            <a:off x="44227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&lt;SOS&gt;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E889BB9-35BB-42B4-A7C4-A818EE62A0BA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90457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9CA00A3-B81A-453C-8F1F-F22938FCF43D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90968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AA3968-9F64-4557-A14B-3F2974AC8E76}"/>
              </a:ext>
            </a:extLst>
          </p:cNvPr>
          <p:cNvSpPr/>
          <p:nvPr/>
        </p:nvSpPr>
        <p:spPr>
          <a:xfrm>
            <a:off x="182918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19" name="Organigramme : Alternative 18">
            <a:extLst>
              <a:ext uri="{FF2B5EF4-FFF2-40B4-BE49-F238E27FC236}">
                <a16:creationId xmlns:a16="http://schemas.microsoft.com/office/drawing/2014/main" id="{017B0D83-112B-41E2-A015-5D9B59CD4C1C}"/>
              </a:ext>
            </a:extLst>
          </p:cNvPr>
          <p:cNvSpPr/>
          <p:nvPr/>
        </p:nvSpPr>
        <p:spPr>
          <a:xfrm>
            <a:off x="215441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4677F7-69E4-42DD-A5F1-95C917F81D8B}"/>
              </a:ext>
            </a:extLst>
          </p:cNvPr>
          <p:cNvSpPr/>
          <p:nvPr/>
        </p:nvSpPr>
        <p:spPr>
          <a:xfrm>
            <a:off x="203108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je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AF28864D-7FEC-4FCD-A6CC-8D64B0337149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249338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69393AA5-B5C9-450B-8680-46F2E453073A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249849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D3E4C31-353D-4156-B2A7-FFD590B12B4F}"/>
              </a:ext>
            </a:extLst>
          </p:cNvPr>
          <p:cNvSpPr/>
          <p:nvPr/>
        </p:nvSpPr>
        <p:spPr>
          <a:xfrm>
            <a:off x="3417995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24" name="Organigramme : Alternative 23">
            <a:extLst>
              <a:ext uri="{FF2B5EF4-FFF2-40B4-BE49-F238E27FC236}">
                <a16:creationId xmlns:a16="http://schemas.microsoft.com/office/drawing/2014/main" id="{DC9D988B-D51E-4A5D-89C2-5B5E48C7DCAD}"/>
              </a:ext>
            </a:extLst>
          </p:cNvPr>
          <p:cNvSpPr/>
          <p:nvPr/>
        </p:nvSpPr>
        <p:spPr>
          <a:xfrm>
            <a:off x="3743225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F5C9D-766B-4EBD-A93D-21044862025E}"/>
              </a:ext>
            </a:extLst>
          </p:cNvPr>
          <p:cNvSpPr/>
          <p:nvPr/>
        </p:nvSpPr>
        <p:spPr>
          <a:xfrm>
            <a:off x="3619893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suis</a:t>
            </a:r>
            <a:endParaRPr lang="en-US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1E1EE90-8CCE-4876-9478-36F5A47B5CA6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4082197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8E8151E9-6432-4603-A470-E6ED7AD70D88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4087304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7574D3E-2066-479D-A973-671219D908E5}"/>
              </a:ext>
            </a:extLst>
          </p:cNvPr>
          <p:cNvSpPr/>
          <p:nvPr/>
        </p:nvSpPr>
        <p:spPr>
          <a:xfrm>
            <a:off x="5002097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0" name="Organigramme : Alternative 29">
            <a:extLst>
              <a:ext uri="{FF2B5EF4-FFF2-40B4-BE49-F238E27FC236}">
                <a16:creationId xmlns:a16="http://schemas.microsoft.com/office/drawing/2014/main" id="{F0BD61D2-6BFE-44C3-990E-193DDAAF2094}"/>
              </a:ext>
            </a:extLst>
          </p:cNvPr>
          <p:cNvSpPr/>
          <p:nvPr/>
        </p:nvSpPr>
        <p:spPr>
          <a:xfrm>
            <a:off x="5327327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149E0D6-2995-4D64-8B9C-450EA8774922}"/>
              </a:ext>
            </a:extLst>
          </p:cNvPr>
          <p:cNvSpPr/>
          <p:nvPr/>
        </p:nvSpPr>
        <p:spPr>
          <a:xfrm>
            <a:off x="5203995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C0874D08-E5CD-4A94-851A-9CFB622546EF}"/>
              </a:ext>
            </a:extLst>
          </p:cNvPr>
          <p:cNvCxnSpPr>
            <a:cxnSpLocks/>
            <a:stCxn id="31" idx="0"/>
            <a:endCxn id="30" idx="2"/>
          </p:cNvCxnSpPr>
          <p:nvPr/>
        </p:nvCxnSpPr>
        <p:spPr>
          <a:xfrm flipV="1">
            <a:off x="5666299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C68152A-0B07-4DA3-AFD3-190E59940483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5671406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80B0BC1E-9510-4A2D-81AE-3815F1BE56D5}"/>
              </a:ext>
            </a:extLst>
          </p:cNvPr>
          <p:cNvSpPr/>
          <p:nvPr/>
        </p:nvSpPr>
        <p:spPr>
          <a:xfrm>
            <a:off x="658619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35" name="Organigramme : Alternative 34">
            <a:extLst>
              <a:ext uri="{FF2B5EF4-FFF2-40B4-BE49-F238E27FC236}">
                <a16:creationId xmlns:a16="http://schemas.microsoft.com/office/drawing/2014/main" id="{1403A196-7D0C-4367-9637-20A4460D428F}"/>
              </a:ext>
            </a:extLst>
          </p:cNvPr>
          <p:cNvSpPr/>
          <p:nvPr/>
        </p:nvSpPr>
        <p:spPr>
          <a:xfrm>
            <a:off x="691142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889606-98D9-46F6-8CCB-CB80E3FFA3D0}"/>
              </a:ext>
            </a:extLst>
          </p:cNvPr>
          <p:cNvSpPr/>
          <p:nvPr/>
        </p:nvSpPr>
        <p:spPr>
          <a:xfrm>
            <a:off x="678809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même</a:t>
            </a:r>
            <a:endParaRPr lang="en-US" dirty="0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F219D5F4-577F-4F39-9552-74D0DF03879D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725040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8E7357C-8D40-4A1A-B419-FF548D2FC74D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725550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6FA5BC2-05F7-4BAC-8112-03AD48D90293}"/>
              </a:ext>
            </a:extLst>
          </p:cNvPr>
          <p:cNvSpPr/>
          <p:nvPr/>
        </p:nvSpPr>
        <p:spPr>
          <a:xfrm>
            <a:off x="8156159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0" name="Organigramme : Alternative 39">
            <a:extLst>
              <a:ext uri="{FF2B5EF4-FFF2-40B4-BE49-F238E27FC236}">
                <a16:creationId xmlns:a16="http://schemas.microsoft.com/office/drawing/2014/main" id="{2986A5DF-5E21-416D-A2FB-D3A3442B017B}"/>
              </a:ext>
            </a:extLst>
          </p:cNvPr>
          <p:cNvSpPr/>
          <p:nvPr/>
        </p:nvSpPr>
        <p:spPr>
          <a:xfrm>
            <a:off x="8481389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0801BE-A742-431E-AB14-BA85401CA6A5}"/>
              </a:ext>
            </a:extLst>
          </p:cNvPr>
          <p:cNvSpPr/>
          <p:nvPr/>
        </p:nvSpPr>
        <p:spPr>
          <a:xfrm>
            <a:off x="8358057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avis</a:t>
            </a:r>
            <a:endParaRPr lang="en-US" dirty="0"/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A3FF0854-E38B-45EA-B5F7-9AA5B405E64D}"/>
              </a:ext>
            </a:extLst>
          </p:cNvPr>
          <p:cNvCxnSpPr>
            <a:cxnSpLocks/>
            <a:stCxn id="41" idx="0"/>
            <a:endCxn id="40" idx="2"/>
          </p:cNvCxnSpPr>
          <p:nvPr/>
        </p:nvCxnSpPr>
        <p:spPr>
          <a:xfrm flipV="1">
            <a:off x="8820361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CFE6F495-9911-47D7-AE4B-B9710AF4F39E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8825468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93F4A053-5ABD-4A03-BF52-FA9DFD4C983D}"/>
              </a:ext>
            </a:extLst>
          </p:cNvPr>
          <p:cNvSpPr/>
          <p:nvPr/>
        </p:nvSpPr>
        <p:spPr>
          <a:xfrm>
            <a:off x="9732413" y="2634792"/>
            <a:ext cx="1348033" cy="79420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sp>
        <p:nvSpPr>
          <p:cNvPr id="46" name="Organigramme : Alternative 45">
            <a:extLst>
              <a:ext uri="{FF2B5EF4-FFF2-40B4-BE49-F238E27FC236}">
                <a16:creationId xmlns:a16="http://schemas.microsoft.com/office/drawing/2014/main" id="{D7D814FE-0D40-4EDF-AF9B-CC8DCF70AFE1}"/>
              </a:ext>
            </a:extLst>
          </p:cNvPr>
          <p:cNvSpPr/>
          <p:nvPr/>
        </p:nvSpPr>
        <p:spPr>
          <a:xfrm>
            <a:off x="10057643" y="4226478"/>
            <a:ext cx="688158" cy="603315"/>
          </a:xfrm>
          <a:prstGeom prst="flowChartAlternateProcess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9C824-06A6-445F-8094-E767E0932B40}"/>
              </a:ext>
            </a:extLst>
          </p:cNvPr>
          <p:cNvSpPr/>
          <p:nvPr/>
        </p:nvSpPr>
        <p:spPr>
          <a:xfrm>
            <a:off x="9934311" y="5318939"/>
            <a:ext cx="924608" cy="4619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&lt;EOS&gt;</a:t>
            </a:r>
            <a:endParaRPr lang="en-US" dirty="0"/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F1D3B9E-3278-495E-82CE-E1814081B07E}"/>
              </a:ext>
            </a:extLst>
          </p:cNvPr>
          <p:cNvCxnSpPr>
            <a:cxnSpLocks/>
            <a:stCxn id="47" idx="0"/>
            <a:endCxn id="46" idx="2"/>
          </p:cNvCxnSpPr>
          <p:nvPr/>
        </p:nvCxnSpPr>
        <p:spPr>
          <a:xfrm flipV="1">
            <a:off x="10396615" y="4829793"/>
            <a:ext cx="5107" cy="4891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104C43B0-99BF-4F52-9FBC-F45471115D63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10401722" y="3429000"/>
            <a:ext cx="4708" cy="79747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8070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Grand écran</PresentationFormat>
  <Paragraphs>209</Paragraphs>
  <Slides>23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Raleway</vt:lpstr>
      <vt:lpstr>Thème Office</vt:lpstr>
      <vt:lpstr>Sequence to sequence (seq2seq)</vt:lpstr>
      <vt:lpstr>Outline</vt:lpstr>
      <vt:lpstr>Sequence to sequence</vt:lpstr>
      <vt:lpstr>Encoder/decoder architecture</vt:lpstr>
      <vt:lpstr>Encoder</vt:lpstr>
      <vt:lpstr>Encoder</vt:lpstr>
      <vt:lpstr>Encoder</vt:lpstr>
      <vt:lpstr>Encoder</vt:lpstr>
      <vt:lpstr>Encoder</vt:lpstr>
      <vt:lpstr>Encoder</vt:lpstr>
      <vt:lpstr>Encoder</vt:lpstr>
      <vt:lpstr>Decoder</vt:lpstr>
      <vt:lpstr>Decoder</vt:lpstr>
      <vt:lpstr>Decoder</vt:lpstr>
      <vt:lpstr>Decoder</vt:lpstr>
      <vt:lpstr>Decoder</vt:lpstr>
      <vt:lpstr>Decoder</vt:lpstr>
      <vt:lpstr>Decoder</vt:lpstr>
      <vt:lpstr>Loss function?</vt:lpstr>
      <vt:lpstr>Loss function?</vt:lpstr>
      <vt:lpstr>Loss function?</vt:lpstr>
      <vt:lpstr>And now?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69</cp:revision>
  <dcterms:created xsi:type="dcterms:W3CDTF">2020-06-05T13:14:31Z</dcterms:created>
  <dcterms:modified xsi:type="dcterms:W3CDTF">2024-04-10T10:58:36Z</dcterms:modified>
</cp:coreProperties>
</file>