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9" r:id="rId5"/>
    <p:sldId id="280" r:id="rId6"/>
    <p:sldId id="275" r:id="rId7"/>
    <p:sldId id="276" r:id="rId8"/>
    <p:sldId id="278" r:id="rId9"/>
    <p:sldId id="277" r:id="rId10"/>
    <p:sldId id="273" r:id="rId11"/>
    <p:sldId id="274" r:id="rId12"/>
    <p:sldId id="270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Discrete optimization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math.uwaterloo.ca/tsp/index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Discrete optimization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48896-1C2E-41D1-933E-A86A941A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Mixed-integer linear programming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37A5F0-C5EC-4D05-ADF3-380D6875D4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MILP: Class of problems with different solvers</a:t>
            </a:r>
          </a:p>
          <a:p>
            <a:r>
              <a:rPr lang="en-US" dirty="0"/>
              <a:t>Example: Branch-and-cut</a:t>
            </a:r>
          </a:p>
          <a:p>
            <a:pPr lvl="1"/>
            <a:r>
              <a:rPr lang="en-US" dirty="0"/>
              <a:t>If the result of the optimization does not have all integer values…</a:t>
            </a:r>
          </a:p>
          <a:p>
            <a:pPr lvl="1"/>
            <a:r>
              <a:rPr lang="en-US" dirty="0"/>
              <a:t>Add constraints that force variables to assume integer values</a:t>
            </a:r>
          </a:p>
          <a:p>
            <a:pPr lvl="1"/>
            <a:r>
              <a:rPr lang="en-US" dirty="0"/>
              <a:t>Most solvers allow adding integer variables by default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16282D-0E3A-4211-A923-A25A9EFFC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38" y="3843780"/>
            <a:ext cx="7412723" cy="255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2BA94-9D2C-4CD5-AE56-D5F30435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satisfiability (SAT solvers)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B7D6D5-C846-4BAE-A748-103AC1D0F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expression (binary variables)</a:t>
            </a:r>
          </a:p>
          <a:p>
            <a:r>
              <a:rPr lang="en-US" dirty="0"/>
              <a:t>Existence of a candidate solution that outputs </a:t>
            </a:r>
            <a:r>
              <a:rPr lang="en-US" i="1" dirty="0"/>
              <a:t>true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Complex problem</a:t>
            </a:r>
          </a:p>
          <a:p>
            <a:r>
              <a:rPr lang="en-US" dirty="0"/>
              <a:t>Specialized techniques called SAT solvers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7CE80F-DF07-4AFC-9E02-E61145E4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478" y="2714525"/>
            <a:ext cx="537285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2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43A17-4F1E-4A09-A652-19759750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 (again)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CE075C-893A-4031-8E37-F4AA0FE3D6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representation of a candidate solution mixed integer</a:t>
            </a:r>
          </a:p>
          <a:p>
            <a:pPr lvl="1"/>
            <a:r>
              <a:rPr lang="en-US" dirty="0"/>
              <a:t>Requires problem-specific variators (int for int parameters, …)</a:t>
            </a:r>
          </a:p>
          <a:p>
            <a:pPr lvl="1"/>
            <a:r>
              <a:rPr lang="en-US" dirty="0"/>
              <a:t>But in general, it’s relatively straightforward</a:t>
            </a:r>
          </a:p>
          <a:p>
            <a:pPr lvl="1"/>
            <a:r>
              <a:rPr lang="en-US" dirty="0"/>
              <a:t>No guarantee to find the global optimum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B17C062-F434-4018-AF9F-B5EE58BEF6F9}"/>
              </a:ext>
            </a:extLst>
          </p:cNvPr>
          <p:cNvGrpSpPr/>
          <p:nvPr/>
        </p:nvGrpSpPr>
        <p:grpSpPr>
          <a:xfrm>
            <a:off x="1733684" y="3532695"/>
            <a:ext cx="8724632" cy="2229721"/>
            <a:chOff x="179512" y="479198"/>
            <a:chExt cx="8724632" cy="2229721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43E8566B-4EE9-4998-AFCE-9603B774B33D}"/>
                </a:ext>
              </a:extLst>
            </p:cNvPr>
            <p:cNvSpPr/>
            <p:nvPr/>
          </p:nvSpPr>
          <p:spPr>
            <a:xfrm>
              <a:off x="17951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Generate and evaluate </a:t>
              </a:r>
            </a:p>
            <a:p>
              <a:pPr algn="ctr"/>
              <a:r>
                <a:rPr lang="en-US" sz="1400" dirty="0"/>
                <a:t>initial population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CB10EDA2-A93F-471B-B021-A47653B35034}"/>
                </a:ext>
              </a:extLst>
            </p:cNvPr>
            <p:cNvSpPr/>
            <p:nvPr/>
          </p:nvSpPr>
          <p:spPr>
            <a:xfrm>
              <a:off x="566395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Evaluate new solutions</a:t>
              </a:r>
            </a:p>
          </p:txBody>
        </p:sp>
        <p:sp>
          <p:nvSpPr>
            <p:cNvPr id="7" name="Flowchart: Decision 7">
              <a:extLst>
                <a:ext uri="{FF2B5EF4-FFF2-40B4-BE49-F238E27FC236}">
                  <a16:creationId xmlns:a16="http://schemas.microsoft.com/office/drawing/2014/main" id="{B489FD7B-CD8A-4950-8A51-BB4A59C15A1A}"/>
                </a:ext>
              </a:extLst>
            </p:cNvPr>
            <p:cNvSpPr/>
            <p:nvPr/>
          </p:nvSpPr>
          <p:spPr>
            <a:xfrm>
              <a:off x="1919536" y="1536232"/>
              <a:ext cx="1800200" cy="117268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Stop condition reached?</a:t>
              </a:r>
            </a:p>
          </p:txBody>
        </p:sp>
        <p:sp>
          <p:nvSpPr>
            <p:cNvPr id="8" name="Flowchart: Process 9">
              <a:extLst>
                <a:ext uri="{FF2B5EF4-FFF2-40B4-BE49-F238E27FC236}">
                  <a16:creationId xmlns:a16="http://schemas.microsoft.com/office/drawing/2014/main" id="{F5481FFF-725F-415D-BE86-9902C5118B15}"/>
                </a:ext>
              </a:extLst>
            </p:cNvPr>
            <p:cNvSpPr/>
            <p:nvPr/>
          </p:nvSpPr>
          <p:spPr>
            <a:xfrm>
              <a:off x="3935760" y="1726532"/>
              <a:ext cx="1512168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Select parents and create offspring</a:t>
              </a:r>
            </a:p>
          </p:txBody>
        </p:sp>
        <p:sp>
          <p:nvSpPr>
            <p:cNvPr id="9" name="Flowchart: Process 10">
              <a:extLst>
                <a:ext uri="{FF2B5EF4-FFF2-40B4-BE49-F238E27FC236}">
                  <a16:creationId xmlns:a16="http://schemas.microsoft.com/office/drawing/2014/main" id="{7B12E79D-C5C2-4A1F-9ED3-E23D90E779DC}"/>
                </a:ext>
              </a:extLst>
            </p:cNvPr>
            <p:cNvSpPr/>
            <p:nvPr/>
          </p:nvSpPr>
          <p:spPr>
            <a:xfrm>
              <a:off x="7392144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worst solutions</a:t>
              </a:r>
            </a:p>
          </p:txBody>
        </p:sp>
        <p:sp>
          <p:nvSpPr>
            <p:cNvPr id="10" name="Flowchart: Process 40">
              <a:extLst>
                <a:ext uri="{FF2B5EF4-FFF2-40B4-BE49-F238E27FC236}">
                  <a16:creationId xmlns:a16="http://schemas.microsoft.com/office/drawing/2014/main" id="{703E5D7C-36E0-4B7F-B890-5146B734AC44}"/>
                </a:ext>
              </a:extLst>
            </p:cNvPr>
            <p:cNvSpPr/>
            <p:nvPr/>
          </p:nvSpPr>
          <p:spPr>
            <a:xfrm>
              <a:off x="2063636" y="479198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best solution(s)</a:t>
              </a:r>
            </a:p>
          </p:txBody>
        </p:sp>
        <p:cxnSp>
          <p:nvCxnSpPr>
            <p:cNvPr id="11" name="Straight Arrow Connector 2">
              <a:extLst>
                <a:ext uri="{FF2B5EF4-FFF2-40B4-BE49-F238E27FC236}">
                  <a16:creationId xmlns:a16="http://schemas.microsoft.com/office/drawing/2014/main" id="{46D97A32-890F-44B0-877A-6EC55B51FD41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1691512" y="2122576"/>
              <a:ext cx="22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">
              <a:extLst>
                <a:ext uri="{FF2B5EF4-FFF2-40B4-BE49-F238E27FC236}">
                  <a16:creationId xmlns:a16="http://schemas.microsoft.com/office/drawing/2014/main" id="{4C681EEE-429D-4418-8699-6FF16D60FFB6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3719736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1">
              <a:extLst>
                <a:ext uri="{FF2B5EF4-FFF2-40B4-BE49-F238E27FC236}">
                  <a16:creationId xmlns:a16="http://schemas.microsoft.com/office/drawing/2014/main" id="{6A3639D5-0396-4CEB-9A8D-CCDCC94C9BB1}"/>
                </a:ext>
              </a:extLst>
            </p:cNvPr>
            <p:cNvCxnSpPr>
              <a:stCxn id="7" idx="0"/>
              <a:endCxn id="10" idx="2"/>
            </p:cNvCxnSpPr>
            <p:nvPr/>
          </p:nvCxnSpPr>
          <p:spPr>
            <a:xfrm flipV="1">
              <a:off x="2819636" y="1271286"/>
              <a:ext cx="0" cy="26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5">
              <a:extLst>
                <a:ext uri="{FF2B5EF4-FFF2-40B4-BE49-F238E27FC236}">
                  <a16:creationId xmlns:a16="http://schemas.microsoft.com/office/drawing/2014/main" id="{CE059A3D-884A-434F-95C3-ABC214B11C38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5447928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0">
              <a:extLst>
                <a:ext uri="{FF2B5EF4-FFF2-40B4-BE49-F238E27FC236}">
                  <a16:creationId xmlns:a16="http://schemas.microsoft.com/office/drawing/2014/main" id="{7BA9EA46-1C96-40EE-B5CC-AA6B05E66E75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7175952" y="2122576"/>
              <a:ext cx="2161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27">
              <a:extLst>
                <a:ext uri="{FF2B5EF4-FFF2-40B4-BE49-F238E27FC236}">
                  <a16:creationId xmlns:a16="http://schemas.microsoft.com/office/drawing/2014/main" id="{4263DBE2-98EC-4F7D-9F6F-B6CA21E90E21}"/>
                </a:ext>
              </a:extLst>
            </p:cNvPr>
            <p:cNvCxnSpPr>
              <a:stCxn id="9" idx="2"/>
              <a:endCxn id="7" idx="2"/>
            </p:cNvCxnSpPr>
            <p:nvPr/>
          </p:nvCxnSpPr>
          <p:spPr>
            <a:xfrm rot="5400000">
              <a:off x="5388741" y="-50485"/>
              <a:ext cx="190299" cy="5328508"/>
            </a:xfrm>
            <a:prstGeom prst="bentConnector3">
              <a:avLst>
                <a:gd name="adj1" fmla="val 22012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9">
              <a:extLst>
                <a:ext uri="{FF2B5EF4-FFF2-40B4-BE49-F238E27FC236}">
                  <a16:creationId xmlns:a16="http://schemas.microsoft.com/office/drawing/2014/main" id="{3E022244-1C2A-4250-A9CA-276D601AF4D4}"/>
                </a:ext>
              </a:extLst>
            </p:cNvPr>
            <p:cNvSpPr txBox="1"/>
            <p:nvPr/>
          </p:nvSpPr>
          <p:spPr>
            <a:xfrm>
              <a:off x="2843808" y="12687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Yes</a:t>
              </a:r>
            </a:p>
          </p:txBody>
        </p:sp>
        <p:sp>
          <p:nvSpPr>
            <p:cNvPr id="18" name="TextBox 32">
              <a:extLst>
                <a:ext uri="{FF2B5EF4-FFF2-40B4-BE49-F238E27FC236}">
                  <a16:creationId xmlns:a16="http://schemas.microsoft.com/office/drawing/2014/main" id="{EBADCFA1-9A0A-4226-92DB-3F21389589A8}"/>
                </a:ext>
              </a:extLst>
            </p:cNvPr>
            <p:cNvSpPr txBox="1"/>
            <p:nvPr/>
          </p:nvSpPr>
          <p:spPr>
            <a:xfrm>
              <a:off x="3491880" y="219557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</a:t>
              </a:r>
            </a:p>
          </p:txBody>
        </p:sp>
      </p:grpSp>
      <p:sp>
        <p:nvSpPr>
          <p:cNvPr id="19" name="Bulle narrative : rectangle 18">
            <a:extLst>
              <a:ext uri="{FF2B5EF4-FFF2-40B4-BE49-F238E27FC236}">
                <a16:creationId xmlns:a16="http://schemas.microsoft.com/office/drawing/2014/main" id="{6A302E38-2701-458B-A3D1-467C8B414CE6}"/>
              </a:ext>
            </a:extLst>
          </p:cNvPr>
          <p:cNvSpPr/>
          <p:nvPr/>
        </p:nvSpPr>
        <p:spPr>
          <a:xfrm>
            <a:off x="7381730" y="3372822"/>
            <a:ext cx="3313911" cy="1172687"/>
          </a:xfrm>
          <a:prstGeom prst="wedgeRectCallout">
            <a:avLst>
              <a:gd name="adj1" fmla="val -66558"/>
              <a:gd name="adj2" fmla="val 8069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candidate solutions, must create valid solutions (e.g. integer values)</a:t>
            </a:r>
          </a:p>
        </p:txBody>
      </p:sp>
      <p:sp>
        <p:nvSpPr>
          <p:cNvPr id="20" name="Bulle narrative : rectangle 19">
            <a:extLst>
              <a:ext uri="{FF2B5EF4-FFF2-40B4-BE49-F238E27FC236}">
                <a16:creationId xmlns:a16="http://schemas.microsoft.com/office/drawing/2014/main" id="{59DB4836-D64B-4896-BA5D-BFA54D4625CB}"/>
              </a:ext>
            </a:extLst>
          </p:cNvPr>
          <p:cNvSpPr/>
          <p:nvPr/>
        </p:nvSpPr>
        <p:spPr>
          <a:xfrm>
            <a:off x="252848" y="3563121"/>
            <a:ext cx="2311237" cy="792088"/>
          </a:xfrm>
          <a:prstGeom prst="wedgeRectCallout">
            <a:avLst>
              <a:gd name="adj1" fmla="val 26616"/>
              <a:gd name="adj2" fmla="val 113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Appropriate random sampling</a:t>
            </a:r>
          </a:p>
        </p:txBody>
      </p:sp>
    </p:spTree>
    <p:extLst>
      <p:ext uri="{BB962C8B-B14F-4D97-AF65-F5344CB8AC3E}">
        <p14:creationId xmlns:p14="http://schemas.microsoft.com/office/powerpoint/2010/main" val="321494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Vanderbei</a:t>
            </a:r>
            <a:r>
              <a:rPr lang="en-US" dirty="0"/>
              <a:t>, </a:t>
            </a:r>
            <a:r>
              <a:rPr lang="en-US" i="1" dirty="0"/>
              <a:t>Linear Programming: Foundations and Extensions</a:t>
            </a:r>
            <a:r>
              <a:rPr lang="en-US" dirty="0"/>
              <a:t>, 2014</a:t>
            </a:r>
            <a:br>
              <a:rPr lang="en-US" dirty="0"/>
            </a:br>
            <a:r>
              <a:rPr lang="en-US" dirty="0"/>
              <a:t>- Hamano et al., </a:t>
            </a:r>
            <a:r>
              <a:rPr lang="en-US" i="1" dirty="0"/>
              <a:t>CMA-ES with Margin: Lower-Bounding Marginal Probability for Mixed-Integer Black-Box Optimization</a:t>
            </a:r>
            <a:r>
              <a:rPr lang="en-US" dirty="0"/>
              <a:t>, 2022</a:t>
            </a:r>
            <a:br>
              <a:rPr lang="en-US" dirty="0"/>
            </a:br>
            <a:r>
              <a:rPr lang="en-US" dirty="0"/>
              <a:t>- Applegate et al., </a:t>
            </a:r>
            <a:r>
              <a:rPr lang="en-US" i="1" dirty="0"/>
              <a:t>Solution of a Min-Max Vehicle Routing Problem</a:t>
            </a:r>
            <a:r>
              <a:rPr lang="en-US" dirty="0"/>
              <a:t>, 2002</a:t>
            </a:r>
            <a:endParaRPr lang="en-US" i="1" dirty="0"/>
          </a:p>
          <a:p>
            <a:r>
              <a:rPr lang="en-US" sz="1200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  <a:p>
            <a:r>
              <a:rPr lang="en-US" dirty="0"/>
              <a:t>Combinatorial optimization</a:t>
            </a:r>
          </a:p>
          <a:p>
            <a:r>
              <a:rPr lang="en-US" dirty="0"/>
              <a:t>Mixed-integer linear programming</a:t>
            </a:r>
          </a:p>
          <a:p>
            <a:r>
              <a:rPr lang="en-US" dirty="0"/>
              <a:t>SAT solvers (Boolean satisfiability problem)</a:t>
            </a:r>
          </a:p>
          <a:p>
            <a:r>
              <a:rPr lang="en-US" dirty="0"/>
              <a:t>Evolutionary algorithms (again)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79106-0B5A-4104-8F27-532F8F33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Some (or all) variables values are in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commonly assumed that variable values can be sorted</a:t>
                </a:r>
              </a:p>
              <a:p>
                <a:pPr lvl="1"/>
                <a:r>
                  <a:rPr lang="en-US" dirty="0"/>
                  <a:t>If we can enumerate all candidates, </a:t>
                </a:r>
                <a:r>
                  <a:rPr lang="en-US" b="1" dirty="0"/>
                  <a:t>combinatorial optimization</a:t>
                </a:r>
              </a:p>
              <a:p>
                <a:endParaRPr lang="en-US" dirty="0"/>
              </a:p>
              <a:p>
                <a:r>
                  <a:rPr lang="en-US" dirty="0"/>
                  <a:t>Example: mixed integer sphere</a:t>
                </a:r>
              </a:p>
              <a:p>
                <a:pPr marL="0" indent="0">
                  <a:buNone/>
                </a:pPr>
                <a:r>
                  <a:rPr lang="it-IT" b="0" dirty="0"/>
                  <a:t>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25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79106-0B5A-4104-8F27-532F8F33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Variable values could also be </a:t>
                </a:r>
                <a:r>
                  <a:rPr lang="en-US" b="1" dirty="0"/>
                  <a:t>categorical</a:t>
                </a:r>
              </a:p>
              <a:p>
                <a:pPr lvl="1"/>
                <a:r>
                  <a:rPr lang="en-US" dirty="0"/>
                  <a:t>E.g. x={red, green, blue}; there is no default way of sorting</a:t>
                </a:r>
              </a:p>
              <a:p>
                <a:pPr lvl="1"/>
                <a:r>
                  <a:rPr lang="en-US" dirty="0"/>
                  <a:t>Some algorithms can manage them natively</a:t>
                </a:r>
              </a:p>
              <a:p>
                <a:pPr lvl="1"/>
                <a:r>
                  <a:rPr lang="en-US" dirty="0"/>
                  <a:t>Others encode them as </a:t>
                </a:r>
                <a:r>
                  <a:rPr lang="en-US" b="1" dirty="0"/>
                  <a:t>bitstrings</a:t>
                </a:r>
                <a:r>
                  <a:rPr lang="en-US" dirty="0"/>
                  <a:t> with constraints</a:t>
                </a:r>
              </a:p>
              <a:p>
                <a:pPr lvl="1"/>
                <a:r>
                  <a:rPr lang="en-US" dirty="0"/>
                  <a:t>In ML sometimes called “one-hot encoding”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45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325FB-C901-4A83-97DA-F0FBFDB3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D89480-BBFB-4A67-A0D9-DFEE6C86D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Trivial (and </a:t>
            </a:r>
            <a:r>
              <a:rPr lang="en-US" i="1" dirty="0"/>
              <a:t>ineffective</a:t>
            </a:r>
            <a:r>
              <a:rPr lang="en-US" dirty="0"/>
              <a:t>) solution</a:t>
            </a:r>
          </a:p>
          <a:p>
            <a:pPr lvl="1"/>
            <a:r>
              <a:rPr lang="en-US" dirty="0"/>
              <a:t>“Relax” the problem into a continuous one</a:t>
            </a:r>
          </a:p>
          <a:p>
            <a:pPr lvl="1"/>
            <a:r>
              <a:rPr lang="en-US" dirty="0"/>
              <a:t>Round up variable values of best solution to the closest integer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CCFC91-A39E-4588-BF6A-C3A57F33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18" y="3018346"/>
            <a:ext cx="4204780" cy="308082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CAC742E-8BC5-4BE9-A9D5-CC27CCD071DB}"/>
              </a:ext>
            </a:extLst>
          </p:cNvPr>
          <p:cNvSpPr txBox="1"/>
          <p:nvPr/>
        </p:nvSpPr>
        <p:spPr>
          <a:xfrm>
            <a:off x="2573516" y="3244334"/>
            <a:ext cx="15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Integer values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F1E41ED-FF97-4A45-A083-C5979B608094}"/>
              </a:ext>
            </a:extLst>
          </p:cNvPr>
          <p:cNvCxnSpPr/>
          <p:nvPr/>
        </p:nvCxnSpPr>
        <p:spPr>
          <a:xfrm>
            <a:off x="4138367" y="3429000"/>
            <a:ext cx="405353" cy="143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0CA02D4-DF20-484E-A67B-22A36FCA9DFD}"/>
              </a:ext>
            </a:extLst>
          </p:cNvPr>
          <p:cNvCxnSpPr>
            <a:cxnSpLocks/>
          </p:cNvCxnSpPr>
          <p:nvPr/>
        </p:nvCxnSpPr>
        <p:spPr>
          <a:xfrm>
            <a:off x="4110087" y="3429000"/>
            <a:ext cx="1423447" cy="1039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83BD7DB-01B8-4A27-83CB-9A5E0EE37BD4}"/>
              </a:ext>
            </a:extLst>
          </p:cNvPr>
          <p:cNvSpPr txBox="1"/>
          <p:nvPr/>
        </p:nvSpPr>
        <p:spPr>
          <a:xfrm>
            <a:off x="7957793" y="3017676"/>
            <a:ext cx="385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Area of search space within boundaries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1EF23A0-5F1E-4178-A615-37572AC7200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730739" y="3202342"/>
            <a:ext cx="1227054" cy="37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30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B60FC-8237-4A7A-AE70-9D953CD6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6BCAF-06E4-4B9E-B33F-C1214BA31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you can enumerate all possible solutions of a problem</a:t>
            </a:r>
          </a:p>
          <a:p>
            <a:r>
              <a:rPr lang="en-US" dirty="0"/>
              <a:t>Exhaustive approach: evaluate them all, find global optimum</a:t>
            </a:r>
          </a:p>
          <a:p>
            <a:r>
              <a:rPr lang="en-US" dirty="0"/>
              <a:t>Branch &amp; Bound guarantees to find the global optimum</a:t>
            </a:r>
          </a:p>
          <a:p>
            <a:pPr lvl="1"/>
            <a:r>
              <a:rPr lang="en-US" dirty="0"/>
              <a:t>Without exploring everything, creates a tree</a:t>
            </a:r>
          </a:p>
          <a:p>
            <a:pPr lvl="1"/>
            <a:r>
              <a:rPr lang="en-US" dirty="0"/>
              <a:t>Branch: divide search space into partitions with extra constraints</a:t>
            </a:r>
          </a:p>
          <a:p>
            <a:pPr lvl="1"/>
            <a:r>
              <a:rPr lang="en-US" dirty="0"/>
              <a:t>Bound: compute lower bound for a partition, linear programming</a:t>
            </a:r>
          </a:p>
          <a:p>
            <a:pPr lvl="1"/>
            <a:r>
              <a:rPr lang="en-US" dirty="0"/>
              <a:t>Pruning: decide what branches are not worthy of being explored</a:t>
            </a:r>
          </a:p>
        </p:txBody>
      </p:sp>
    </p:spTree>
    <p:extLst>
      <p:ext uri="{BB962C8B-B14F-4D97-AF65-F5344CB8AC3E}">
        <p14:creationId xmlns:p14="http://schemas.microsoft.com/office/powerpoint/2010/main" val="30577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52F9B2-9043-4AD5-BC6D-2E7791C7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CF0197-4F11-4AC8-B538-7BF4EF2F8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Salesman has to visit multiple cities once, in any order</a:t>
            </a:r>
          </a:p>
          <a:p>
            <a:r>
              <a:rPr lang="en-US" dirty="0"/>
              <a:t>What is the optimal order, to minimize total time?</a:t>
            </a:r>
          </a:p>
        </p:txBody>
      </p:sp>
      <p:pic>
        <p:nvPicPr>
          <p:cNvPr id="4" name="Image 3" descr="TSPmap002g.png">
            <a:extLst>
              <a:ext uri="{FF2B5EF4-FFF2-40B4-BE49-F238E27FC236}">
                <a16:creationId xmlns:a16="http://schemas.microsoft.com/office/drawing/2014/main" id="{8ED019AE-249F-4239-B487-B2F266515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" t="1397" r="1428" b="4925"/>
          <a:stretch/>
        </p:blipFill>
        <p:spPr>
          <a:xfrm>
            <a:off x="3728720" y="2543175"/>
            <a:ext cx="473456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1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F01D1-9060-4812-BE17-1C968169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604BCC16-6233-4BD1-8700-C695E38D23D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Combinatorial: compute total number of possible paths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−1)!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being the number of cities</a:t>
                </a:r>
              </a:p>
              <a:p>
                <a:pPr lvl="1"/>
                <a:r>
                  <a:rPr lang="en-US" dirty="0"/>
                  <a:t>For 30 cities, 4.42 x 10</a:t>
                </a:r>
                <a:r>
                  <a:rPr lang="en-US" baseline="30000" dirty="0"/>
                  <a:t>30</a:t>
                </a:r>
                <a:r>
                  <a:rPr lang="en-US" dirty="0"/>
                  <a:t> possible paths</a:t>
                </a:r>
              </a:p>
              <a:p>
                <a:pPr lvl="1"/>
                <a:r>
                  <a:rPr lang="en-US" dirty="0"/>
                  <a:t>For 100 cities, 4.67 x 10</a:t>
                </a:r>
                <a:r>
                  <a:rPr lang="en-US" baseline="30000" dirty="0"/>
                  <a:t>155</a:t>
                </a:r>
                <a:endParaRPr lang="en-US" dirty="0"/>
              </a:p>
              <a:p>
                <a:pPr lvl="1"/>
                <a:r>
                  <a:rPr lang="en-US" dirty="0"/>
                  <a:t>For 1,000 cities, 2.01 x 10</a:t>
                </a:r>
                <a:r>
                  <a:rPr lang="en-US" baseline="30000" dirty="0"/>
                  <a:t>249</a:t>
                </a:r>
                <a:endParaRPr lang="en-US" dirty="0"/>
              </a:p>
              <a:p>
                <a:r>
                  <a:rPr lang="en-US" dirty="0"/>
                  <a:t>Estimated number of atoms in the universe: 10</a:t>
                </a:r>
                <a:r>
                  <a:rPr lang="en-US" baseline="30000" dirty="0"/>
                  <a:t>78</a:t>
                </a:r>
                <a:r>
                  <a:rPr lang="en-US" dirty="0"/>
                  <a:t> </a:t>
                </a:r>
                <a:r>
                  <a:rPr lang="it-IT" dirty="0"/>
                  <a:t>- 10</a:t>
                </a:r>
                <a:r>
                  <a:rPr lang="it-IT" baseline="30000" dirty="0"/>
                  <a:t>82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604BCC16-6233-4BD1-8700-C695E38D2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230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FE4FC0-E228-4409-ACF7-C2250A42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CE3EDD-D82F-4F96-9376-FD0642271E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algorithm is (arguably) </a:t>
            </a:r>
            <a:r>
              <a:rPr lang="en-US" i="1" dirty="0"/>
              <a:t>heuristic</a:t>
            </a:r>
            <a:endParaRPr lang="en-US" dirty="0"/>
          </a:p>
          <a:p>
            <a:pPr lvl="1"/>
            <a:r>
              <a:rPr lang="en-US" dirty="0"/>
              <a:t>Mix of linear programming, evolutionary algorithms, …</a:t>
            </a:r>
          </a:p>
          <a:p>
            <a:pPr lvl="1"/>
            <a:r>
              <a:rPr lang="en-US" dirty="0"/>
              <a:t>CONCORDE: </a:t>
            </a:r>
            <a:r>
              <a:rPr lang="en-US" dirty="0">
                <a:hlinkClick r:id="rId2"/>
              </a:rPr>
              <a:t>https://www.math.uwaterloo.ca/tsp/index.html</a:t>
            </a:r>
            <a:r>
              <a:rPr lang="en-US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FD9735-5A89-403D-A4D3-F61F4943C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70" y="3188125"/>
            <a:ext cx="3858163" cy="25721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510A92-8C0B-4542-8A8D-DB9BF0B90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695" y="3210882"/>
            <a:ext cx="3781953" cy="23434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66123D9-DFD8-4B11-A217-5C0E7EC93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858" y="3210882"/>
            <a:ext cx="3734321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129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Microsoft Office PowerPoint</Application>
  <PresentationFormat>Grand écran</PresentationFormat>
  <Paragraphs>86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Raleway</vt:lpstr>
      <vt:lpstr>Thème Office</vt:lpstr>
      <vt:lpstr>Discrete optimization</vt:lpstr>
      <vt:lpstr>Outline</vt:lpstr>
      <vt:lpstr>Definition of discrete optimization</vt:lpstr>
      <vt:lpstr>Definition of discrete optimization</vt:lpstr>
      <vt:lpstr>Discrete optimization</vt:lpstr>
      <vt:lpstr>Branch and bound</vt:lpstr>
      <vt:lpstr>Traveling salesman problem</vt:lpstr>
      <vt:lpstr>Traveling salesman problem</vt:lpstr>
      <vt:lpstr>Traveling salesman problem</vt:lpstr>
      <vt:lpstr>Mixed-integer linear programming</vt:lpstr>
      <vt:lpstr>Boolean satisfiability (SAT solvers)</vt:lpstr>
      <vt:lpstr>Evolutionary algorithms (again)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90</cp:revision>
  <dcterms:created xsi:type="dcterms:W3CDTF">2020-06-05T13:14:31Z</dcterms:created>
  <dcterms:modified xsi:type="dcterms:W3CDTF">2024-04-14T21:59:16Z</dcterms:modified>
</cp:coreProperties>
</file>