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4" r:id="rId3"/>
    <p:sldId id="259" r:id="rId4"/>
    <p:sldId id="267" r:id="rId5"/>
    <p:sldId id="299" r:id="rId6"/>
    <p:sldId id="294" r:id="rId7"/>
    <p:sldId id="261" r:id="rId8"/>
    <p:sldId id="262" r:id="rId9"/>
    <p:sldId id="263" r:id="rId10"/>
    <p:sldId id="296" r:id="rId11"/>
    <p:sldId id="297" r:id="rId12"/>
    <p:sldId id="298" r:id="rId13"/>
    <p:sldId id="266" r:id="rId14"/>
    <p:sldId id="295" r:id="rId15"/>
    <p:sldId id="26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52949-E600-4D43-A26B-20271E89D95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0F5F0-C710-453A-93D6-BF09378256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an expert of ALL methods that I am going to present.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CDC94-00AE-4940-AE94-0065ADD840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Introduction to Deep Learning in Practice with pytorch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16515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E1D80-F8E6-49E5-8BDF-3D73F669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3A75A2-DA57-43AE-8350-5F0496191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competing libraries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…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 came out on top, thanks to…</a:t>
            </a:r>
          </a:p>
          <a:p>
            <a:pPr lvl="1"/>
            <a:r>
              <a:rPr lang="en-US" dirty="0"/>
              <a:t>Eager execution, for rapid prototyping</a:t>
            </a:r>
          </a:p>
          <a:p>
            <a:pPr lvl="1"/>
            <a:r>
              <a:rPr lang="en-US" dirty="0"/>
              <a:t>Analysis step by step</a:t>
            </a:r>
          </a:p>
          <a:p>
            <a:pPr lvl="1"/>
            <a:r>
              <a:rPr lang="en-US" dirty="0"/>
              <a:t>Availability of models?</a:t>
            </a:r>
          </a:p>
        </p:txBody>
      </p:sp>
    </p:spTree>
    <p:extLst>
      <p:ext uri="{BB962C8B-B14F-4D97-AF65-F5344CB8AC3E}">
        <p14:creationId xmlns:p14="http://schemas.microsoft.com/office/powerpoint/2010/main" val="353642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48419-2148-4558-8A7E-86D27E04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6DBAF1-9513-4FB1-97FD-3C866E4F8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5815C-F3CD-4D0B-A130-0CF4A482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59" y="1423119"/>
            <a:ext cx="7014083" cy="46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3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42CA5-1B15-479A-9BA4-D9CD3184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r>
              <a:rPr lang="en-US" dirty="0"/>
              <a:t>?	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8CC7A2-6F94-4528-BC3C-43A7EEA11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French-American company</a:t>
            </a:r>
          </a:p>
          <a:p>
            <a:r>
              <a:rPr lang="en-US" dirty="0"/>
              <a:t>Weird name (IMHO), but 4.5 * 10^9$ evaluation</a:t>
            </a:r>
          </a:p>
          <a:p>
            <a:r>
              <a:rPr lang="en-US" dirty="0"/>
              <a:t>Library for deep neural networks (</a:t>
            </a:r>
            <a:r>
              <a:rPr lang="en-US" i="1" dirty="0"/>
              <a:t>transformers</a:t>
            </a:r>
            <a:r>
              <a:rPr lang="en-US" dirty="0"/>
              <a:t>)</a:t>
            </a:r>
          </a:p>
          <a:p>
            <a:r>
              <a:rPr lang="en-US" dirty="0"/>
              <a:t>Hub, to share and discuss trained models</a:t>
            </a:r>
          </a:p>
          <a:p>
            <a:pPr lvl="1"/>
            <a:r>
              <a:rPr lang="en-US" dirty="0"/>
              <a:t>Extremely successful, several useful models</a:t>
            </a:r>
          </a:p>
          <a:p>
            <a:pPr lvl="1"/>
            <a:r>
              <a:rPr lang="en-US" dirty="0"/>
              <a:t>Users can download, fine-tune, change and share</a:t>
            </a:r>
          </a:p>
          <a:p>
            <a:pPr lvl="1"/>
            <a:r>
              <a:rPr lang="en-US" dirty="0"/>
              <a:t>Easy to use</a:t>
            </a:r>
          </a:p>
        </p:txBody>
      </p:sp>
      <p:pic>
        <p:nvPicPr>
          <p:cNvPr id="2050" name="Picture 2" descr="Hugging Face - Current Openings">
            <a:extLst>
              <a:ext uri="{FF2B5EF4-FFF2-40B4-BE49-F238E27FC236}">
                <a16:creationId xmlns:a16="http://schemas.microsoft.com/office/drawing/2014/main" id="{95D9B08C-4DAA-4AAD-A0F6-8326B347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37612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5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Planning: what we will attempt to do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58B45-85FA-4108-AA84-5A31C0552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7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this class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stress is on </a:t>
            </a:r>
            <a:r>
              <a:rPr lang="en-US" b="1" u="sng" dirty="0"/>
              <a:t>practice</a:t>
            </a:r>
          </a:p>
          <a:p>
            <a:r>
              <a:rPr lang="en-US" dirty="0"/>
              <a:t>We are going to use </a:t>
            </a:r>
            <a:r>
              <a:rPr lang="en-US" dirty="0" err="1"/>
              <a:t>pytorch</a:t>
            </a:r>
            <a:r>
              <a:rPr lang="en-US" dirty="0"/>
              <a:t>, but also other libraries (often built on top of </a:t>
            </a:r>
            <a:r>
              <a:rPr lang="en-US" dirty="0" err="1"/>
              <a:t>pytorch</a:t>
            </a:r>
            <a:r>
              <a:rPr lang="en-US" dirty="0"/>
              <a:t>)</a:t>
            </a:r>
          </a:p>
          <a:p>
            <a:r>
              <a:rPr lang="en-US" dirty="0"/>
              <a:t>DL is cool, but comparison with other </a:t>
            </a:r>
            <a:br>
              <a:rPr lang="en-US" dirty="0"/>
            </a:br>
            <a:r>
              <a:rPr lang="en-US" dirty="0"/>
              <a:t>techniques</a:t>
            </a:r>
          </a:p>
          <a:p>
            <a:r>
              <a:rPr lang="en-US" dirty="0"/>
              <a:t>Obtain a “Swiss knife” of tools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586" y="2937752"/>
            <a:ext cx="3706237" cy="3706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87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message(s)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is exceptionally good for </a:t>
            </a:r>
            <a:r>
              <a:rPr lang="en-US" b="1" dirty="0"/>
              <a:t>structured data</a:t>
            </a:r>
          </a:p>
          <a:p>
            <a:pPr lvl="1"/>
            <a:r>
              <a:rPr lang="en-US" dirty="0"/>
              <a:t>Data where </a:t>
            </a:r>
            <a:r>
              <a:rPr lang="en-US" i="1" dirty="0"/>
              <a:t>adjacency</a:t>
            </a:r>
            <a:r>
              <a:rPr lang="en-US" dirty="0"/>
              <a:t> has a meaning</a:t>
            </a:r>
          </a:p>
          <a:p>
            <a:pPr lvl="1"/>
            <a:r>
              <a:rPr lang="en-US" dirty="0"/>
              <a:t>Images, videos, text, graphs, …</a:t>
            </a:r>
          </a:p>
          <a:p>
            <a:r>
              <a:rPr lang="en-US" dirty="0"/>
              <a:t>For </a:t>
            </a:r>
            <a:r>
              <a:rPr lang="en-US" b="1" dirty="0"/>
              <a:t>tabular data</a:t>
            </a:r>
            <a:r>
              <a:rPr lang="en-US" dirty="0"/>
              <a:t>, there are simpler and better techniques</a:t>
            </a:r>
          </a:p>
          <a:p>
            <a:pPr lvl="1"/>
            <a:r>
              <a:rPr lang="en-US" dirty="0"/>
              <a:t>Boosted forests/ensembles of weak predictors</a:t>
            </a:r>
          </a:p>
          <a:p>
            <a:pPr lvl="1"/>
            <a:r>
              <a:rPr lang="en-US" dirty="0"/>
              <a:t>R. Forest, </a:t>
            </a:r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LightGBM</a:t>
            </a:r>
            <a:r>
              <a:rPr lang="en-US" dirty="0"/>
              <a:t> + hyperparameter optimization</a:t>
            </a:r>
          </a:p>
          <a:p>
            <a:r>
              <a:rPr lang="en-US" dirty="0"/>
              <a:t>For </a:t>
            </a:r>
            <a:r>
              <a:rPr lang="en-US" b="1" dirty="0"/>
              <a:t>time series</a:t>
            </a:r>
            <a:r>
              <a:rPr lang="en-US" dirty="0"/>
              <a:t>, it’s really difficult (!)</a:t>
            </a:r>
          </a:p>
          <a:p>
            <a:r>
              <a:rPr lang="en-US" dirty="0"/>
              <a:t>Average application: </a:t>
            </a:r>
            <a:r>
              <a:rPr lang="en-US" b="1" dirty="0"/>
              <a:t>fine-tune existing models</a:t>
            </a:r>
            <a:r>
              <a:rPr lang="en-US" dirty="0"/>
              <a:t> (transfer learning)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this class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7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Existential questions</a:t>
            </a:r>
          </a:p>
          <a:p>
            <a:r>
              <a:rPr lang="it-IT" dirty="0"/>
              <a:t>Current state of the field</a:t>
            </a:r>
          </a:p>
          <a:p>
            <a:r>
              <a:rPr lang="it-IT" dirty="0"/>
              <a:t>Planning</a:t>
            </a:r>
          </a:p>
          <a:p>
            <a:r>
              <a:rPr lang="it-IT" dirty="0"/>
              <a:t>Testing: is everything working properly on your machine?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55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2D00C-B651-4C34-B0C2-F66ACE96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I?</a:t>
            </a:r>
            <a:endParaRPr lang="en-US" dirty="0"/>
          </a:p>
        </p:txBody>
      </p:sp>
      <p:pic>
        <p:nvPicPr>
          <p:cNvPr id="4" name="Picture 2" descr="Image result for polandball italy france">
            <a:extLst>
              <a:ext uri="{FF2B5EF4-FFF2-40B4-BE49-F238E27FC236}">
                <a16:creationId xmlns:a16="http://schemas.microsoft.com/office/drawing/2014/main" id="{83A51F7B-A966-419B-8382-5C79D76BF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930"/>
          <a:stretch/>
        </p:blipFill>
        <p:spPr bwMode="auto">
          <a:xfrm>
            <a:off x="6985262" y="3314571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A5FCD-3509-40BD-A256-54FAD13A5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multi-objective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Biological/agri-food problems</a:t>
            </a:r>
          </a:p>
        </p:txBody>
      </p:sp>
    </p:spTree>
    <p:extLst>
      <p:ext uri="{BB962C8B-B14F-4D97-AF65-F5344CB8AC3E}">
        <p14:creationId xmlns:p14="http://schemas.microsoft.com/office/powerpoint/2010/main" val="109266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E9D0C-31CD-414D-9D52-0F826E9B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deep learning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9EAE10-9220-4D0D-8A1A-3576AA46D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243A0-63F7-4C29-B5A3-EF108BEA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subject relevant now?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CDE297-0DB9-449C-A20F-55D7E3DD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Artificial Intelligence achieved important goals in last decade</a:t>
            </a:r>
          </a:p>
          <a:p>
            <a:pPr lvl="1"/>
            <a:r>
              <a:rPr lang="en-US" dirty="0"/>
              <a:t>Human-competitive* play in difficult games</a:t>
            </a:r>
          </a:p>
          <a:p>
            <a:pPr lvl="1"/>
            <a:r>
              <a:rPr lang="en-US" dirty="0"/>
              <a:t>Improvement in state of the art for image/video classification</a:t>
            </a:r>
          </a:p>
          <a:p>
            <a:pPr lvl="1"/>
            <a:r>
              <a:rPr lang="en-US" dirty="0"/>
              <a:t>Generation of images, text, and sound</a:t>
            </a:r>
          </a:p>
          <a:p>
            <a:r>
              <a:rPr lang="en-US" dirty="0"/>
              <a:t>Availability of data and computing (phones)</a:t>
            </a:r>
          </a:p>
          <a:p>
            <a:r>
              <a:rPr lang="en-US" dirty="0"/>
              <a:t>Attempts at commercial use of AI</a:t>
            </a:r>
          </a:p>
          <a:p>
            <a:pPr lvl="1"/>
            <a:r>
              <a:rPr lang="en-US" dirty="0"/>
              <a:t>Self-driving vehicles</a:t>
            </a:r>
          </a:p>
          <a:p>
            <a:pPr lvl="1"/>
            <a:r>
              <a:rPr lang="en-US" dirty="0"/>
              <a:t>Assistants for text and code generation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A992CC-266B-47B7-9981-292D670B1F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62188" y="3091992"/>
            <a:ext cx="3244097" cy="324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75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4" name="Flèche droite rayée 3"/>
          <p:cNvSpPr/>
          <p:nvPr/>
        </p:nvSpPr>
        <p:spPr>
          <a:xfrm>
            <a:off x="484632" y="5020056"/>
            <a:ext cx="11411712" cy="795528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26000">
                <a:schemeClr val="accent2">
                  <a:lumMod val="75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25" y="3025302"/>
            <a:ext cx="2714017" cy="1491302"/>
          </a:xfrm>
          <a:prstGeom prst="wedgeRectCallout">
            <a:avLst>
              <a:gd name="adj1" fmla="val -32303"/>
              <a:gd name="adj2" fmla="val 1068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October 2022</a:t>
            </a:r>
          </a:p>
          <a:p>
            <a:pPr algn="ctr"/>
            <a:r>
              <a:rPr lang="en-US" sz="2800" dirty="0"/>
              <a:t>I apply to teach this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8125" y="1737030"/>
            <a:ext cx="2714017" cy="1491302"/>
          </a:xfrm>
          <a:prstGeom prst="wedgeRectCallout">
            <a:avLst>
              <a:gd name="adj1" fmla="val -66712"/>
              <a:gd name="adj2" fmla="val 19293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November 2022</a:t>
            </a:r>
          </a:p>
          <a:p>
            <a:pPr algn="ctr"/>
            <a:r>
              <a:rPr lang="en-US" sz="2800" dirty="0" err="1"/>
              <a:t>OpenAI</a:t>
            </a:r>
            <a:r>
              <a:rPr lang="en-US" sz="2800" dirty="0"/>
              <a:t> releases </a:t>
            </a:r>
            <a:r>
              <a:rPr lang="en-US" sz="2800" dirty="0" err="1"/>
              <a:t>ChatGPT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05133" y="3025302"/>
            <a:ext cx="2714017" cy="1491302"/>
          </a:xfrm>
          <a:prstGeom prst="wedgeRectCallout">
            <a:avLst>
              <a:gd name="adj1" fmla="val -78181"/>
              <a:gd name="adj2" fmla="val 1055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December 2022</a:t>
            </a:r>
          </a:p>
          <a:p>
            <a:pPr algn="ctr"/>
            <a:r>
              <a:rPr lang="en-US" sz="2800" dirty="0" err="1"/>
              <a:t>pytorch</a:t>
            </a:r>
            <a:r>
              <a:rPr lang="en-US" sz="2800" dirty="0"/>
              <a:t> 2.0 is announced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17044" y="1534000"/>
            <a:ext cx="3081528" cy="1491302"/>
          </a:xfrm>
          <a:prstGeom prst="wedgeRectCallout">
            <a:avLst>
              <a:gd name="adj1" fmla="val 50023"/>
              <a:gd name="adj2" fmla="val 203626"/>
            </a:avLst>
          </a:prstGeom>
          <a:solidFill>
            <a:srgbClr val="FCBAB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March 2023</a:t>
            </a:r>
          </a:p>
          <a:p>
            <a:pPr algn="ctr"/>
            <a:r>
              <a:rPr lang="en-US" sz="2800" dirty="0"/>
              <a:t>Open letter to slow down AI research</a:t>
            </a:r>
          </a:p>
        </p:txBody>
      </p:sp>
      <p:sp>
        <p:nvSpPr>
          <p:cNvPr id="9" name="Rectangle 8"/>
          <p:cNvSpPr/>
          <p:nvPr/>
        </p:nvSpPr>
        <p:spPr>
          <a:xfrm>
            <a:off x="7003915" y="3025302"/>
            <a:ext cx="4892429" cy="1491302"/>
          </a:xfrm>
          <a:prstGeom prst="wedgeRectCallout">
            <a:avLst>
              <a:gd name="adj1" fmla="val 599"/>
              <a:gd name="adj2" fmla="val 105521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Experiments with autonomous agents (</a:t>
            </a:r>
            <a:r>
              <a:rPr lang="en-US" sz="2800" dirty="0" err="1"/>
              <a:t>babyAGI</a:t>
            </a:r>
            <a:r>
              <a:rPr lang="en-US" sz="2800" dirty="0"/>
              <a:t>, </a:t>
            </a:r>
            <a:r>
              <a:rPr lang="en-US" sz="2800" dirty="0" err="1"/>
              <a:t>AutoGPT</a:t>
            </a:r>
            <a:r>
              <a:rPr lang="en-US" sz="280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4816" y="1534000"/>
            <a:ext cx="3081528" cy="1491302"/>
          </a:xfrm>
          <a:prstGeom prst="wedgeRectCallout">
            <a:avLst>
              <a:gd name="adj1" fmla="val -28019"/>
              <a:gd name="adj2" fmla="val 203013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Meta releases Segment Anything</a:t>
            </a:r>
          </a:p>
        </p:txBody>
      </p:sp>
    </p:spTree>
    <p:extLst>
      <p:ext uri="{BB962C8B-B14F-4D97-AF65-F5344CB8AC3E}">
        <p14:creationId xmlns:p14="http://schemas.microsoft.com/office/powerpoint/2010/main" val="309125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Large availability of open</a:t>
            </a:r>
            <a:r>
              <a:rPr lang="en-US" i="1" dirty="0"/>
              <a:t>-</a:t>
            </a:r>
            <a:r>
              <a:rPr lang="en-US" i="1" dirty="0" err="1"/>
              <a:t>ish</a:t>
            </a:r>
            <a:r>
              <a:rPr lang="en-US" dirty="0"/>
              <a:t> source tools</a:t>
            </a:r>
          </a:p>
          <a:p>
            <a:pPr lvl="1"/>
            <a:r>
              <a:rPr lang="en-US" dirty="0"/>
              <a:t>The open source movement in computer science is strong</a:t>
            </a:r>
          </a:p>
          <a:p>
            <a:pPr lvl="1"/>
            <a:r>
              <a:rPr lang="en-US" dirty="0"/>
              <a:t>It’s useful for companies to have other people use their code</a:t>
            </a:r>
          </a:p>
          <a:p>
            <a:pPr lvl="1"/>
            <a:r>
              <a:rPr lang="en-US" dirty="0"/>
              <a:t>For deep learning, it started with </a:t>
            </a:r>
            <a:r>
              <a:rPr lang="en-US" dirty="0" err="1"/>
              <a:t>Tensorflow</a:t>
            </a:r>
            <a:r>
              <a:rPr lang="en-US" dirty="0"/>
              <a:t>, 2017 (Google)</a:t>
            </a:r>
          </a:p>
          <a:p>
            <a:pPr lvl="1"/>
            <a:r>
              <a:rPr lang="en-US" dirty="0"/>
              <a:t>General Purpose Graphic Processing Units (GPGPUs)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0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unreasonable amount of </a:t>
            </a:r>
            <a:r>
              <a:rPr lang="en-US" i="1" dirty="0"/>
              <a:t>enthusiasm</a:t>
            </a:r>
            <a:r>
              <a:rPr lang="en-US" dirty="0"/>
              <a:t>!</a:t>
            </a:r>
          </a:p>
          <a:p>
            <a:r>
              <a:rPr lang="en-US" dirty="0"/>
              <a:t>Why is that?</a:t>
            </a:r>
          </a:p>
          <a:p>
            <a:pPr lvl="1"/>
            <a:r>
              <a:rPr lang="en-US" dirty="0"/>
              <a:t>Competition between large companies (Microsoft, Meta, Google)</a:t>
            </a:r>
          </a:p>
          <a:p>
            <a:pPr lvl="1"/>
            <a:r>
              <a:rPr lang="en-US" dirty="0"/>
              <a:t>Tools that are relatively accessible to non-experts</a:t>
            </a:r>
          </a:p>
          <a:p>
            <a:pPr lvl="1"/>
            <a:r>
              <a:rPr lang="en-US" dirty="0"/>
              <a:t>Considerable amount of passionate practitioners</a:t>
            </a:r>
          </a:p>
          <a:p>
            <a:pPr lvl="1"/>
            <a:r>
              <a:rPr lang="en-US" dirty="0"/>
              <a:t>Communities </a:t>
            </a:r>
            <a:r>
              <a:rPr lang="en-US" i="1" dirty="0"/>
              <a:t>obsessed </a:t>
            </a:r>
            <a:r>
              <a:rPr lang="en-US" dirty="0"/>
              <a:t>with AI (existential risk, accelerationists, …)</a:t>
            </a:r>
          </a:p>
          <a:p>
            <a:pPr lvl="1"/>
            <a:r>
              <a:rPr lang="en-US" dirty="0"/>
              <a:t>Charismatic influencers (Altman, </a:t>
            </a:r>
            <a:r>
              <a:rPr lang="en-US" dirty="0" err="1"/>
              <a:t>Yudkowsky</a:t>
            </a:r>
            <a:r>
              <a:rPr lang="en-US" dirty="0"/>
              <a:t>, Le </a:t>
            </a:r>
            <a:r>
              <a:rPr lang="en-US" dirty="0" err="1"/>
              <a:t>Cunn</a:t>
            </a:r>
            <a:r>
              <a:rPr lang="en-US" dirty="0"/>
              <a:t>, Marcus,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868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Grand écran</PresentationFormat>
  <Paragraphs>90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Raleway</vt:lpstr>
      <vt:lpstr>Thème Office</vt:lpstr>
      <vt:lpstr>Introduction to Deep Learning in Practice with pytorch</vt:lpstr>
      <vt:lpstr>Objective of this class</vt:lpstr>
      <vt:lpstr>Outline</vt:lpstr>
      <vt:lpstr>Who am I?</vt:lpstr>
      <vt:lpstr>What is deep learning?</vt:lpstr>
      <vt:lpstr>Why is this subject relevant now?</vt:lpstr>
      <vt:lpstr>Current state of the field</vt:lpstr>
      <vt:lpstr>Current state of the field</vt:lpstr>
      <vt:lpstr>Current state of the field</vt:lpstr>
      <vt:lpstr>Why pytorch?</vt:lpstr>
      <vt:lpstr>Why pytorch?</vt:lpstr>
      <vt:lpstr>HuggingFace? </vt:lpstr>
      <vt:lpstr>Planning: what we will attempt to do</vt:lpstr>
      <vt:lpstr>Objective of this class</vt:lpstr>
      <vt:lpstr>Take home message(s)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61</cp:revision>
  <dcterms:created xsi:type="dcterms:W3CDTF">2020-06-05T13:14:31Z</dcterms:created>
  <dcterms:modified xsi:type="dcterms:W3CDTF">2023-12-05T10:57:30Z</dcterms:modified>
</cp:coreProperties>
</file>