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258" r:id="rId3"/>
    <p:sldId id="259" r:id="rId4"/>
    <p:sldId id="273" r:id="rId5"/>
    <p:sldId id="281" r:id="rId6"/>
    <p:sldId id="284" r:id="rId7"/>
    <p:sldId id="260" r:id="rId8"/>
    <p:sldId id="261" r:id="rId9"/>
    <p:sldId id="262" r:id="rId10"/>
    <p:sldId id="263" r:id="rId11"/>
    <p:sldId id="268" r:id="rId12"/>
    <p:sldId id="264" r:id="rId13"/>
    <p:sldId id="267" r:id="rId14"/>
    <p:sldId id="265" r:id="rId15"/>
    <p:sldId id="266" r:id="rId16"/>
    <p:sldId id="269" r:id="rId17"/>
    <p:sldId id="270" r:id="rId18"/>
    <p:sldId id="283" r:id="rId19"/>
    <p:sldId id="282" r:id="rId20"/>
    <p:sldId id="275" r:id="rId21"/>
    <p:sldId id="272" r:id="rId22"/>
    <p:sldId id="271" r:id="rId23"/>
    <p:sldId id="274" r:id="rId24"/>
    <p:sldId id="277" r:id="rId25"/>
    <p:sldId id="278" r:id="rId26"/>
    <p:sldId id="279" r:id="rId27"/>
    <p:sldId id="280" r:id="rId28"/>
    <p:sldId id="276"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7/1/2023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26</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algorithms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algorithms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«When a non-biological being successfully completes a task commonly believed to require biological intelligence»</a:t>
            </a:r>
          </a:p>
          <a:p>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536355"/>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86906271-83A6-4970-ACD1-1D1DE4451C73}"/>
              </a:ext>
            </a:extLst>
          </p:cNvPr>
          <p:cNvSpPr>
            <a:spLocks noGrp="1"/>
          </p:cNvSpPr>
          <p:nvPr>
            <p:ph type="body" sz="quarter" idx="10"/>
          </p:nvPr>
        </p:nvSpPr>
        <p:spPr/>
        <p:txBody>
          <a:bodyPr/>
          <a:lstStyle/>
          <a:p>
            <a:endParaRPr lang="en-US" dirty="0"/>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(model)</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(variables 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81" t="26625" r="66310" b="23968"/>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extLst>
              <p:ext uri="{D42A27DB-BD31-4B8C-83A1-F6EECF244321}">
                <p14:modId xmlns:p14="http://schemas.microsoft.com/office/powerpoint/2010/main" val="2012967353"/>
              </p:ext>
            </p:extLst>
          </p:nvPr>
        </p:nvGraphicFramePr>
        <p:xfrm>
          <a:off x="7971603" y="2919535"/>
          <a:ext cx="1379787" cy="2225040"/>
        </p:xfrm>
        <a:graphic>
          <a:graphicData uri="http://schemas.openxmlformats.org/drawingml/2006/table">
            <a:tbl>
              <a:tblPr firstRow="1" bandRow="1">
                <a:tableStyleId>{073A0DAA-6AF3-43AB-8588-CEC1D06C72B9}</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dirty="0"/>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2076451484"/>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087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lnSpcReduction="10000"/>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pPr marL="457200" lvl="1" indent="0">
              <a:buNone/>
            </a:pPr>
            <a:endParaRPr lang="en-US" dirty="0"/>
          </a:p>
          <a:p>
            <a:r>
              <a:rPr lang="en-US" dirty="0"/>
              <a:t>Dominant paradigm since the 90s</a:t>
            </a:r>
          </a:p>
          <a:p>
            <a:r>
              <a:rPr lang="en-US" dirty="0"/>
              <a:t>Feature engineering</a:t>
            </a:r>
          </a:p>
          <a:p>
            <a:r>
              <a:rPr lang="en-US" dirty="0"/>
              <a:t>Trade-off between effectiveness and interpretability</a:t>
            </a:r>
          </a:p>
          <a:p>
            <a:r>
              <a:rPr lang="en-US" dirty="0"/>
              <a:t>Black-box effects</a:t>
            </a:r>
          </a:p>
          <a:p>
            <a:r>
              <a:rPr lang="en-US"/>
              <a:t>Deep learning</a:t>
            </a:r>
            <a:endParaRPr lang="en-US" dirty="0"/>
          </a:p>
        </p:txBody>
      </p:sp>
    </p:spTree>
    <p:extLst>
      <p:ext uri="{BB962C8B-B14F-4D97-AF65-F5344CB8AC3E}">
        <p14:creationId xmlns:p14="http://schemas.microsoft.com/office/powerpoint/2010/main" val="3127305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spTree>
    <p:extLst>
      <p:ext uri="{BB962C8B-B14F-4D97-AF65-F5344CB8AC3E}">
        <p14:creationId xmlns:p14="http://schemas.microsoft.com/office/powerpoint/2010/main" val="1214248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r>
              <a:rPr lang="en-US" dirty="0"/>
              <a:t>Interestingly, some of the biggest ML successes are </a:t>
            </a:r>
            <a:r>
              <a:rPr lang="en-US" dirty="0" err="1"/>
              <a:t>NeSy</a:t>
            </a:r>
            <a:endParaRPr lang="en-US" dirty="0"/>
          </a:p>
          <a:p>
            <a:pPr lvl="1"/>
            <a:r>
              <a:rPr lang="en-US" dirty="0"/>
              <a:t>AlphaGo uses a mix of symbolic</a:t>
            </a:r>
          </a:p>
          <a:p>
            <a:pPr lvl="1"/>
            <a:r>
              <a:rPr lang="en-US" dirty="0" err="1"/>
              <a:t>AlphaFold</a:t>
            </a:r>
            <a:endParaRPr lang="en-US" dirty="0"/>
          </a:p>
        </p:txBody>
      </p:sp>
    </p:spTree>
    <p:extLst>
      <p:ext uri="{BB962C8B-B14F-4D97-AF65-F5344CB8AC3E}">
        <p14:creationId xmlns:p14="http://schemas.microsoft.com/office/powerpoint/2010/main" val="3820875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lstStyle/>
          <a:p>
            <a:r>
              <a:rPr lang="en-US" dirty="0"/>
              <a:t>Hypothetical artificial intelligent agent</a:t>
            </a:r>
          </a:p>
          <a:p>
            <a:pPr lvl="1"/>
            <a:r>
              <a:rPr lang="en-US" dirty="0"/>
              <a:t>“It can learn (rapidly and cheaply) to perform any task that a human or another animal could perform, with minimal amounts of errors”</a:t>
            </a:r>
          </a:p>
          <a:p>
            <a:pPr lvl="1"/>
            <a:r>
              <a:rPr lang="en-US" dirty="0"/>
              <a:t>It does not exist</a:t>
            </a:r>
          </a:p>
        </p:txBody>
      </p:sp>
    </p:spTree>
    <p:extLst>
      <p:ext uri="{BB962C8B-B14F-4D97-AF65-F5344CB8AC3E}">
        <p14:creationId xmlns:p14="http://schemas.microsoft.com/office/powerpoint/2010/main" val="2533195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a:t>
            </a:r>
          </a:p>
        </p:txBody>
      </p:sp>
    </p:spTree>
    <p:extLst>
      <p:ext uri="{BB962C8B-B14F-4D97-AF65-F5344CB8AC3E}">
        <p14:creationId xmlns:p14="http://schemas.microsoft.com/office/powerpoint/2010/main" val="3233463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971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for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2355023283"/>
              </p:ext>
            </p:extLst>
          </p:nvPr>
        </p:nvGraphicFramePr>
        <p:xfrm>
          <a:off x="838200" y="1423358"/>
          <a:ext cx="3265864" cy="40538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Discrete optimization</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r h="370840">
                <a:tc>
                  <a:txBody>
                    <a:bodyPr/>
                    <a:lstStyle/>
                    <a:p>
                      <a:r>
                        <a:rPr lang="en-US" sz="2000" dirty="0"/>
                        <a:t>- Optimizing structures</a:t>
                      </a:r>
                    </a:p>
                  </a:txBody>
                  <a:tcPr/>
                </a:tc>
                <a:extLst>
                  <a:ext uri="{0D108BD9-81ED-4DB2-BD59-A6C34878D82A}">
                    <a16:rowId xmlns:a16="http://schemas.microsoft.com/office/drawing/2014/main" val="1487472631"/>
                  </a:ext>
                </a:extLst>
              </a:tr>
              <a:tr h="370840">
                <a:tc>
                  <a:txBody>
                    <a:bodyPr/>
                    <a:lstStyle/>
                    <a:p>
                      <a:r>
                        <a:rPr lang="en-US" sz="2000" dirty="0"/>
                        <a:t>Exercises</a:t>
                      </a:r>
                    </a:p>
                  </a:txBody>
                  <a:tcPr/>
                </a:tc>
                <a:extLst>
                  <a:ext uri="{0D108BD9-81ED-4DB2-BD59-A6C34878D82A}">
                    <a16:rowId xmlns:a16="http://schemas.microsoft.com/office/drawing/2014/main" val="3402187916"/>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2044803039"/>
              </p:ext>
            </p:extLst>
          </p:nvPr>
        </p:nvGraphicFramePr>
        <p:xfrm>
          <a:off x="4463068" y="1423358"/>
          <a:ext cx="3265864" cy="32613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Optimization in symbolic AI</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Optimization in neuro-symbolic AI</a:t>
                      </a:r>
                    </a:p>
                  </a:txBody>
                  <a:tcPr/>
                </a:tc>
                <a:extLst>
                  <a:ext uri="{0D108BD9-81ED-4DB2-BD59-A6C34878D82A}">
                    <a16:rowId xmlns:a16="http://schemas.microsoft.com/office/drawing/2014/main" val="3792733092"/>
                  </a:ext>
                </a:extLst>
              </a:tr>
              <a:tr h="370840">
                <a:tc>
                  <a:txBody>
                    <a:bodyPr/>
                    <a:lstStyle/>
                    <a:p>
                      <a:r>
                        <a:rPr lang="en-US" sz="2000" dirty="0"/>
                        <a:t>Exercises (?)</a:t>
                      </a:r>
                    </a:p>
                  </a:txBody>
                  <a:tcPr/>
                </a:tc>
                <a:extLst>
                  <a:ext uri="{0D108BD9-81ED-4DB2-BD59-A6C34878D82A}">
                    <a16:rowId xmlns:a16="http://schemas.microsoft.com/office/drawing/2014/main" val="1641919525"/>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1581025270"/>
              </p:ext>
            </p:extLst>
          </p:nvPr>
        </p:nvGraphicFramePr>
        <p:xfrm>
          <a:off x="8087936" y="3289538"/>
          <a:ext cx="3265864" cy="97536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Project</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8959D8-242A-4ECD-AE54-458183744F7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755F0941-E310-4045-8B66-D823812F0C22}"/>
              </a:ext>
            </a:extLst>
          </p:cNvPr>
          <p:cNvSpPr>
            <a:spLocks noGrp="1"/>
          </p:cNvSpPr>
          <p:nvPr>
            <p:ph type="body" sz="quarter" idx="10"/>
          </p:nvPr>
        </p:nvSpPr>
        <p:spPr/>
        <p:txBody>
          <a:bodyPr/>
          <a:lstStyle/>
          <a:p>
            <a:r>
              <a:rPr lang="en-US" b="1" dirty="0"/>
              <a:t>General ideas</a:t>
            </a:r>
            <a:r>
              <a:rPr lang="en-US" dirty="0"/>
              <a:t> are relatively easy to grasp</a:t>
            </a:r>
          </a:p>
          <a:p>
            <a:r>
              <a:rPr lang="en-US" b="1" dirty="0"/>
              <a:t>Details</a:t>
            </a:r>
            <a:r>
              <a:rPr lang="en-US" dirty="0"/>
              <a:t> are complicated and require longer study</a:t>
            </a:r>
          </a:p>
        </p:txBody>
      </p:sp>
    </p:spTree>
    <p:extLst>
      <p:ext uri="{BB962C8B-B14F-4D97-AF65-F5344CB8AC3E}">
        <p14:creationId xmlns:p14="http://schemas.microsoft.com/office/powerpoint/2010/main" val="21338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Mostly applied research</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1541</Words>
  <Application>Microsoft Office PowerPoint</Application>
  <PresentationFormat>Grand écran</PresentationFormat>
  <Paragraphs>233</Paragraphs>
  <Slides>28</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28</vt:i4>
      </vt:variant>
    </vt:vector>
  </HeadingPairs>
  <TitlesOfParts>
    <vt:vector size="34" baseType="lpstr">
      <vt:lpstr>Arial</vt:lpstr>
      <vt:lpstr>Calibri</vt:lpstr>
      <vt:lpstr>Calibri Light</vt:lpstr>
      <vt:lpstr>Cambria Math</vt:lpstr>
      <vt:lpstr>Raleway</vt:lpstr>
      <vt:lpstr>Thème Office</vt:lpstr>
      <vt:lpstr>Optimization algorithms for Artificial Intelligence: Introduction</vt:lpstr>
      <vt:lpstr>Outline</vt:lpstr>
      <vt:lpstr>What is this class about?</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Machine learning</vt:lpstr>
      <vt:lpstr>Machine learning</vt:lpstr>
      <vt:lpstr>Machine learning</vt:lpstr>
      <vt:lpstr>Reinforcement learning</vt:lpstr>
      <vt:lpstr>Neuro-symbolic AI</vt:lpstr>
      <vt:lpstr>Artificial General Intelligence</vt:lpstr>
      <vt:lpstr>Is optimization a kind of AI?</vt:lpstr>
      <vt:lpstr>Relationship between AI and optimization?</vt:lpstr>
      <vt:lpstr>Relationship between AI and optimization?</vt:lpstr>
      <vt:lpstr>Relationship between AI and optimization?</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163</cp:revision>
  <dcterms:created xsi:type="dcterms:W3CDTF">2020-06-05T13:14:31Z</dcterms:created>
  <dcterms:modified xsi:type="dcterms:W3CDTF">2023-07-01T15:43:02Z</dcterms:modified>
</cp:coreProperties>
</file>