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9" r:id="rId5"/>
    <p:sldId id="275" r:id="rId6"/>
    <p:sldId id="276" r:id="rId7"/>
    <p:sldId id="278" r:id="rId8"/>
    <p:sldId id="277" r:id="rId9"/>
    <p:sldId id="273" r:id="rId10"/>
    <p:sldId id="274" r:id="rId11"/>
    <p:sldId id="270" r:id="rId12"/>
    <p:sldId id="271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Discrete optimization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math.uwaterloo.ca/tsp/index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Discrete optimization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2BA94-9D2C-4CD5-AE56-D5F30435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 (SAT solvers)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B7D6D5-C846-4BAE-A748-103AC1D0F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43A17-4F1E-4A09-A652-19759750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 (again)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CE075C-893A-4031-8E37-F4AA0FE3D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representation of a candidate solution mixed integer</a:t>
            </a:r>
          </a:p>
          <a:p>
            <a:pPr lvl="1"/>
            <a:r>
              <a:rPr lang="en-US" dirty="0"/>
              <a:t>Requires problem-specific mutations (int for int parameters, …)</a:t>
            </a:r>
          </a:p>
          <a:p>
            <a:pPr lvl="1"/>
            <a:r>
              <a:rPr lang="en-US" dirty="0"/>
              <a:t>Might require problem-specific cross-overs</a:t>
            </a:r>
          </a:p>
          <a:p>
            <a:pPr lvl="1"/>
            <a:r>
              <a:rPr lang="en-US" dirty="0"/>
              <a:t>But in general, it’s relatively straightforward</a:t>
            </a:r>
          </a:p>
        </p:txBody>
      </p:sp>
    </p:spTree>
    <p:extLst>
      <p:ext uri="{BB962C8B-B14F-4D97-AF65-F5344CB8AC3E}">
        <p14:creationId xmlns:p14="http://schemas.microsoft.com/office/powerpoint/2010/main" val="321494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5804AD-8A64-471F-B00C-4F440CA6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Matrix Adaptation (again)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53BB99-9F93-46F6-A7A5-1DAA79FCFD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Classic CMA-ES with continuous variables</a:t>
            </a:r>
          </a:p>
          <a:p>
            <a:r>
              <a:rPr lang="en-US" dirty="0"/>
              <a:t>Round up the discrete variables to the closest integer</a:t>
            </a:r>
          </a:p>
        </p:txBody>
      </p:sp>
    </p:spTree>
    <p:extLst>
      <p:ext uri="{BB962C8B-B14F-4D97-AF65-F5344CB8AC3E}">
        <p14:creationId xmlns:p14="http://schemas.microsoft.com/office/powerpoint/2010/main" val="478420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Vanderbei</a:t>
            </a:r>
            <a:r>
              <a:rPr lang="en-US" dirty="0"/>
              <a:t>, </a:t>
            </a:r>
            <a:r>
              <a:rPr lang="en-US" i="1" dirty="0"/>
              <a:t>Linear Programming: Foundations and Extensions</a:t>
            </a:r>
            <a:r>
              <a:rPr lang="en-US" dirty="0"/>
              <a:t>, 2014</a:t>
            </a:r>
            <a:br>
              <a:rPr lang="en-US" dirty="0"/>
            </a:br>
            <a:r>
              <a:rPr lang="en-US" dirty="0"/>
              <a:t>- Hamano et al., </a:t>
            </a:r>
            <a:r>
              <a:rPr lang="en-US" i="1" dirty="0"/>
              <a:t>CMA-ES with Margin: Lower-Bounding Marginal Probability for Mixed-Integer Black-Box Optimization</a:t>
            </a:r>
            <a:r>
              <a:rPr lang="en-US" dirty="0"/>
              <a:t>, 2022</a:t>
            </a:r>
            <a:br>
              <a:rPr lang="en-US" dirty="0"/>
            </a:br>
            <a:r>
              <a:rPr lang="en-US" dirty="0"/>
              <a:t>- Applegate et al., </a:t>
            </a:r>
            <a:r>
              <a:rPr lang="en-US" i="1" dirty="0"/>
              <a:t>Solution of a Min-Max Vehicle Routing Problem</a:t>
            </a:r>
            <a:r>
              <a:rPr lang="en-US" dirty="0"/>
              <a:t>, 2002</a:t>
            </a:r>
            <a:endParaRPr lang="en-US" i="1" dirty="0"/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  <a:p>
            <a:r>
              <a:rPr lang="en-US" dirty="0"/>
              <a:t>Combinatorial optimization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SAT solvers (Boolean satisfiability problem)</a:t>
            </a:r>
          </a:p>
          <a:p>
            <a:r>
              <a:rPr lang="en-US" dirty="0"/>
              <a:t>Evolutionary algorithms (again)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9106-0B5A-4104-8F27-532F8F3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Some (or all) variables values are in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commonly assumed that variable values can be sorted</a:t>
                </a:r>
              </a:p>
              <a:p>
                <a:pPr lvl="1"/>
                <a:r>
                  <a:rPr lang="en-US" dirty="0"/>
                  <a:t>If we can enumerate all candidates, </a:t>
                </a:r>
                <a:r>
                  <a:rPr lang="en-US" b="1" dirty="0"/>
                  <a:t>combinatorial optimization</a:t>
                </a:r>
              </a:p>
              <a:p>
                <a:endParaRPr lang="en-US" dirty="0"/>
              </a:p>
              <a:p>
                <a:r>
                  <a:rPr lang="en-US" dirty="0"/>
                  <a:t>Example: mixed integer sphere</a:t>
                </a:r>
              </a:p>
              <a:p>
                <a:pPr marL="0" indent="0">
                  <a:buNone/>
                </a:pPr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2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9106-0B5A-4104-8F27-532F8F3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Variable values could also be </a:t>
                </a:r>
                <a:r>
                  <a:rPr lang="en-US" b="1" dirty="0"/>
                  <a:t>categorical</a:t>
                </a:r>
              </a:p>
              <a:p>
                <a:pPr lvl="1"/>
                <a:r>
                  <a:rPr lang="en-US" dirty="0"/>
                  <a:t>E.g. x={red, green, blue}; there is no default way of sorting</a:t>
                </a:r>
              </a:p>
              <a:p>
                <a:pPr lvl="1"/>
                <a:r>
                  <a:rPr lang="en-US" dirty="0"/>
                  <a:t>Some algorithms can manage them natively</a:t>
                </a:r>
              </a:p>
              <a:p>
                <a:pPr lvl="1"/>
                <a:r>
                  <a:rPr lang="en-US" dirty="0"/>
                  <a:t>Others encode them as </a:t>
                </a:r>
                <a:r>
                  <a:rPr lang="en-US" b="1" dirty="0"/>
                  <a:t>bitstrings</a:t>
                </a:r>
                <a:r>
                  <a:rPr lang="en-US" dirty="0"/>
                  <a:t> with constraints</a:t>
                </a:r>
              </a:p>
              <a:p>
                <a:pPr lvl="1"/>
                <a:r>
                  <a:rPr lang="en-US" dirty="0"/>
                  <a:t>In ML sometimes called “one-hot encoding”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45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B60FC-8237-4A7A-AE70-9D953CD6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6BCAF-06E4-4B9E-B33F-C1214BA31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2F9B2-9043-4AD5-BC6D-2E7791C7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CF0197-4F11-4AC8-B538-7BF4EF2F8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Salesman has to visit multiple cities once, in any order</a:t>
            </a:r>
          </a:p>
          <a:p>
            <a:r>
              <a:rPr lang="en-US" dirty="0"/>
              <a:t>What is the optimal order, to minimize total time?</a:t>
            </a:r>
          </a:p>
        </p:txBody>
      </p:sp>
      <p:pic>
        <p:nvPicPr>
          <p:cNvPr id="4" name="Image 3" descr="TSPmap002g.png">
            <a:extLst>
              <a:ext uri="{FF2B5EF4-FFF2-40B4-BE49-F238E27FC236}">
                <a16:creationId xmlns:a16="http://schemas.microsoft.com/office/drawing/2014/main" id="{8ED019AE-249F-4239-B487-B2F266515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" t="1397" r="1428" b="4925"/>
          <a:stretch/>
        </p:blipFill>
        <p:spPr>
          <a:xfrm>
            <a:off x="3728720" y="2543175"/>
            <a:ext cx="473456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1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F01D1-9060-4812-BE17-1C968169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04BCC16-6233-4BD1-8700-C695E38D23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Combinatorial: compute total number of possible paths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−1)!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being the number of cities</a:t>
                </a:r>
              </a:p>
              <a:p>
                <a:pPr lvl="1"/>
                <a:r>
                  <a:rPr lang="en-US" dirty="0"/>
                  <a:t>For 30 cities, 4.42 x 10</a:t>
                </a:r>
                <a:r>
                  <a:rPr lang="en-US" baseline="30000" dirty="0"/>
                  <a:t>30</a:t>
                </a:r>
                <a:r>
                  <a:rPr lang="en-US" dirty="0"/>
                  <a:t> possible paths</a:t>
                </a:r>
              </a:p>
              <a:p>
                <a:pPr lvl="1"/>
                <a:r>
                  <a:rPr lang="en-US" dirty="0"/>
                  <a:t>For 100 cities, 4.67 x 10</a:t>
                </a:r>
                <a:r>
                  <a:rPr lang="en-US" baseline="30000" dirty="0"/>
                  <a:t>155</a:t>
                </a:r>
                <a:endParaRPr lang="en-US" dirty="0"/>
              </a:p>
              <a:p>
                <a:pPr lvl="1"/>
                <a:r>
                  <a:rPr lang="en-US" dirty="0"/>
                  <a:t>For 1,000 cities, 2.01 x 10</a:t>
                </a:r>
                <a:r>
                  <a:rPr lang="en-US" baseline="30000" dirty="0"/>
                  <a:t>249</a:t>
                </a:r>
                <a:endParaRPr lang="en-US" dirty="0"/>
              </a:p>
              <a:p>
                <a:r>
                  <a:rPr lang="en-US" dirty="0"/>
                  <a:t>Estimated number of atoms in the universe: 10</a:t>
                </a:r>
                <a:r>
                  <a:rPr lang="en-US" baseline="30000" dirty="0"/>
                  <a:t>78</a:t>
                </a:r>
                <a:r>
                  <a:rPr lang="en-US" dirty="0"/>
                  <a:t> </a:t>
                </a:r>
                <a:r>
                  <a:rPr lang="it-IT" dirty="0"/>
                  <a:t>- 10</a:t>
                </a:r>
                <a:r>
                  <a:rPr lang="it-IT" baseline="30000" dirty="0"/>
                  <a:t>82</a:t>
                </a:r>
                <a:endParaRPr lang="en-US" baseline="30000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04BCC16-6233-4BD1-8700-C695E38D2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23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E4FC0-E228-4409-ACF7-C2250A42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CE3EDD-D82F-4F96-9376-FD0642271E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algorithm is (arguably) </a:t>
            </a:r>
            <a:r>
              <a:rPr lang="en-US" i="1" dirty="0"/>
              <a:t>heuristic</a:t>
            </a:r>
            <a:endParaRPr lang="en-US" dirty="0"/>
          </a:p>
          <a:p>
            <a:pPr lvl="1"/>
            <a:r>
              <a:rPr lang="en-US" dirty="0"/>
              <a:t>Mix of linear programming, evolutionary algorithms, …</a:t>
            </a:r>
          </a:p>
          <a:p>
            <a:pPr lvl="1"/>
            <a:r>
              <a:rPr lang="en-US" dirty="0"/>
              <a:t>CONCORDE: </a:t>
            </a:r>
            <a:r>
              <a:rPr lang="en-US" dirty="0">
                <a:hlinkClick r:id="rId2"/>
              </a:rPr>
              <a:t>https://www.math.uwaterloo.ca/tsp/index.html</a:t>
            </a:r>
            <a:r>
              <a:rPr lang="en-US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FD9735-5A89-403D-A4D3-F61F4943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70" y="3188125"/>
            <a:ext cx="3858163" cy="25721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510A92-8C0B-4542-8A8D-DB9BF0B90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695" y="3210882"/>
            <a:ext cx="3781953" cy="23434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6123D9-DFD8-4B11-A217-5C0E7EC9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858" y="3210882"/>
            <a:ext cx="373432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12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48896-1C2E-41D1-933E-A86A941A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Mixed-integer linear programming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37A5F0-C5EC-4D05-ADF3-380D6875D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MILP: Starts from classical linear programming</a:t>
            </a:r>
          </a:p>
          <a:p>
            <a:r>
              <a:rPr lang="en-US" dirty="0"/>
              <a:t>Add constraints that force variables to assume integer values</a:t>
            </a:r>
          </a:p>
          <a:p>
            <a:r>
              <a:rPr lang="en-US" dirty="0"/>
              <a:t>Most solvers allow integer variables by default</a:t>
            </a:r>
          </a:p>
        </p:txBody>
      </p:sp>
    </p:spTree>
    <p:extLst>
      <p:ext uri="{BB962C8B-B14F-4D97-AF65-F5344CB8AC3E}">
        <p14:creationId xmlns:p14="http://schemas.microsoft.com/office/powerpoint/2010/main" val="1453896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Grand écran</PresentationFormat>
  <Paragraphs>57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Raleway</vt:lpstr>
      <vt:lpstr>Thème Office</vt:lpstr>
      <vt:lpstr>Discrete optimization</vt:lpstr>
      <vt:lpstr>Outline</vt:lpstr>
      <vt:lpstr>Definition of discrete optimization</vt:lpstr>
      <vt:lpstr>Definition of discrete optimization</vt:lpstr>
      <vt:lpstr>Branch and bound</vt:lpstr>
      <vt:lpstr>Traveling salesman problem</vt:lpstr>
      <vt:lpstr>Traveling salesman problem</vt:lpstr>
      <vt:lpstr>Traveling salesman problem</vt:lpstr>
      <vt:lpstr>Mixed-integer linear programming</vt:lpstr>
      <vt:lpstr>Boolean satisfiability (SAT solvers)</vt:lpstr>
      <vt:lpstr>Evolutionary algorithms (again)</vt:lpstr>
      <vt:lpstr>Covariance Matrix Adaptation (again)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73</cp:revision>
  <dcterms:created xsi:type="dcterms:W3CDTF">2020-06-05T13:14:31Z</dcterms:created>
  <dcterms:modified xsi:type="dcterms:W3CDTF">2023-07-09T21:28:42Z</dcterms:modified>
</cp:coreProperties>
</file>