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Hyperparameter optimization and AutoML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pistasislab.github.io/tpo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Hyperparameter optimization and AutoML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1527-A918-47E9-B0E9-87A04CE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E7316-07E3-4987-A57B-BC6750C0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 of a candidate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B8A22-E38F-4F7B-8A47-6D78B460E26A}"/>
              </a:ext>
            </a:extLst>
          </p:cNvPr>
          <p:cNvSpPr/>
          <p:nvPr/>
        </p:nvSpPr>
        <p:spPr>
          <a:xfrm>
            <a:off x="2875179" y="2660688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1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5CC11-9FB8-498E-875D-20871C6B29F9}"/>
              </a:ext>
            </a:extLst>
          </p:cNvPr>
          <p:cNvSpPr/>
          <p:nvPr/>
        </p:nvSpPr>
        <p:spPr>
          <a:xfrm>
            <a:off x="2875178" y="4194900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N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1D8ED-7E15-40D0-B342-1C75F09D1DAF}"/>
              </a:ext>
            </a:extLst>
          </p:cNvPr>
          <p:cNvSpPr txBox="1"/>
          <p:nvPr/>
        </p:nvSpPr>
        <p:spPr>
          <a:xfrm>
            <a:off x="3300171" y="3446980"/>
            <a:ext cx="159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EA24E-1EB1-484C-8EBE-E2180E37B803}"/>
              </a:ext>
            </a:extLst>
          </p:cNvPr>
          <p:cNvSpPr/>
          <p:nvPr/>
        </p:nvSpPr>
        <p:spPr>
          <a:xfrm>
            <a:off x="5911394" y="3360189"/>
            <a:ext cx="2460396" cy="88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2634-C39D-40E0-987B-56220E29D687}"/>
              </a:ext>
            </a:extLst>
          </p:cNvPr>
          <p:cNvSpPr/>
          <p:nvPr/>
        </p:nvSpPr>
        <p:spPr>
          <a:xfrm>
            <a:off x="9003387" y="3360189"/>
            <a:ext cx="2460396" cy="8861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3DC47A3-C385-42D9-B3B9-BBBB083CC72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335575" y="3103748"/>
            <a:ext cx="575819" cy="699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17C81D-3FAE-4347-AD7F-8E426315AD1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335574" y="3803249"/>
            <a:ext cx="575820" cy="834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784A51C-E094-4C8C-82F6-767B180B130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371790" y="3803249"/>
            <a:ext cx="63159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re 16">
            <a:extLst>
              <a:ext uri="{FF2B5EF4-FFF2-40B4-BE49-F238E27FC236}">
                <a16:creationId xmlns:a16="http://schemas.microsoft.com/office/drawing/2014/main" id="{5618FEC1-D0CC-446F-8045-498297DCE206}"/>
              </a:ext>
            </a:extLst>
          </p:cNvPr>
          <p:cNvSpPr/>
          <p:nvPr/>
        </p:nvSpPr>
        <p:spPr>
          <a:xfrm>
            <a:off x="923045" y="3131620"/>
            <a:ext cx="1263977" cy="13386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B911FFA-5876-43A4-9123-838525F40F94}"/>
              </a:ext>
            </a:extLst>
          </p:cNvPr>
          <p:cNvCxnSpPr>
            <a:cxnSpLocks/>
            <a:stCxn id="17" idx="4"/>
            <a:endCxn id="4" idx="1"/>
          </p:cNvCxnSpPr>
          <p:nvPr/>
        </p:nvCxnSpPr>
        <p:spPr>
          <a:xfrm flipV="1">
            <a:off x="2187022" y="3103748"/>
            <a:ext cx="688157" cy="697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EEE072-C632-4F8A-9D7D-43FEEAF9A3FC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>
          <a:xfrm>
            <a:off x="2187022" y="3800923"/>
            <a:ext cx="688156" cy="837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484D0-DB70-4417-990B-E56B62DF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FB063-C1A1-4790-9602-A1796033E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Genetic Programming!</a:t>
            </a:r>
          </a:p>
        </p:txBody>
      </p:sp>
      <p:pic>
        <p:nvPicPr>
          <p:cNvPr id="4" name="Picture 2" descr="An example TPOT pipeline">
            <a:extLst>
              <a:ext uri="{FF2B5EF4-FFF2-40B4-BE49-F238E27FC236}">
                <a16:creationId xmlns:a16="http://schemas.microsoft.com/office/drawing/2014/main" id="{D4381E9B-E46B-4E48-ACC4-33AD85EE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39" y="2403837"/>
            <a:ext cx="7370321" cy="34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1048-9DB1-4EFD-8976-811B65E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BD0E99-DCFE-4157-94C2-2980FCE6D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TPOT/TPOT-2 is just one example of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Auto-WEKA (Java)</a:t>
            </a:r>
          </a:p>
          <a:p>
            <a:pPr lvl="1"/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 (variants of Bayesian optimization)</a:t>
            </a:r>
          </a:p>
          <a:p>
            <a:pPr lvl="1"/>
            <a:r>
              <a:rPr lang="en-US" dirty="0" err="1"/>
              <a:t>DataRobot</a:t>
            </a:r>
            <a:r>
              <a:rPr lang="en-US" dirty="0"/>
              <a:t> (company, offers an online service)</a:t>
            </a:r>
          </a:p>
          <a:p>
            <a:pPr lvl="1"/>
            <a:r>
              <a:rPr lang="en-US" dirty="0" err="1"/>
              <a:t>AutoGluon</a:t>
            </a:r>
            <a:endParaRPr lang="en-US" dirty="0"/>
          </a:p>
          <a:p>
            <a:pPr lvl="1"/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b="1" dirty="0"/>
              <a:t>Auto-</a:t>
            </a:r>
            <a:r>
              <a:rPr lang="en-US" b="1" dirty="0" err="1"/>
              <a:t>Pytorch</a:t>
            </a:r>
            <a:r>
              <a:rPr lang="en-US" b="1" dirty="0"/>
              <a:t>: Neural Architecture Search</a:t>
            </a:r>
          </a:p>
          <a:p>
            <a:r>
              <a:rPr lang="en-US" dirty="0"/>
              <a:t>Take a look at the bibliography to know more</a:t>
            </a:r>
          </a:p>
        </p:txBody>
      </p:sp>
    </p:spTree>
    <p:extLst>
      <p:ext uri="{BB962C8B-B14F-4D97-AF65-F5344CB8AC3E}">
        <p14:creationId xmlns:p14="http://schemas.microsoft.com/office/powerpoint/2010/main" val="91965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James et al., </a:t>
            </a:r>
            <a:r>
              <a:rPr lang="en-US" i="1" dirty="0"/>
              <a:t>An Introduction to Statistical Learning with Applications in Python</a:t>
            </a:r>
            <a:r>
              <a:rPr lang="en-US" dirty="0"/>
              <a:t>, 2023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Feurer</a:t>
            </a:r>
            <a:r>
              <a:rPr lang="en-US" dirty="0"/>
              <a:t> et al., </a:t>
            </a:r>
            <a:r>
              <a:rPr lang="en-US" i="1" dirty="0"/>
              <a:t>Efficient and Robust Automated Machine Learning</a:t>
            </a:r>
            <a:r>
              <a:rPr lang="en-US" dirty="0"/>
              <a:t>, 2015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Hutter</a:t>
            </a:r>
            <a:r>
              <a:rPr lang="en-US" dirty="0"/>
              <a:t> et al., </a:t>
            </a:r>
            <a:r>
              <a:rPr lang="en-US" i="1" dirty="0"/>
              <a:t>Automated Machine Learning</a:t>
            </a:r>
            <a:r>
              <a:rPr lang="en-US" dirty="0"/>
              <a:t>, 2019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Hyperparameter optimization</a:t>
            </a:r>
          </a:p>
          <a:p>
            <a:r>
              <a:rPr lang="it-IT" dirty="0"/>
              <a:t>Common strategies</a:t>
            </a:r>
          </a:p>
          <a:p>
            <a:r>
              <a:rPr lang="it-IT" dirty="0"/>
              <a:t>Advanced strategies</a:t>
            </a:r>
          </a:p>
          <a:p>
            <a:r>
              <a:rPr lang="it-IT" dirty="0"/>
              <a:t>AutoML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8CA8C-F00C-49F2-A2CF-FCDBCFBD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E6625-536F-4E42-8EB5-A047DAB3D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</p:txBody>
      </p:sp>
    </p:spTree>
    <p:extLst>
      <p:ext uri="{BB962C8B-B14F-4D97-AF65-F5344CB8AC3E}">
        <p14:creationId xmlns:p14="http://schemas.microsoft.com/office/powerpoint/2010/main" val="37966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0890B-A092-4E7E-B40C-61CC0E7D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1E8221-BA8D-4FD5-BDA5-16ACD1E10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frame it as an optimization problem</a:t>
            </a:r>
          </a:p>
          <a:p>
            <a:pPr lvl="1"/>
            <a:r>
              <a:rPr lang="en-US" b="1" dirty="0"/>
              <a:t>Mixed</a:t>
            </a:r>
            <a:r>
              <a:rPr lang="en-US" dirty="0"/>
              <a:t> integer/floating point/categorical</a:t>
            </a:r>
          </a:p>
          <a:p>
            <a:pPr lvl="1"/>
            <a:r>
              <a:rPr lang="en-US" b="1" dirty="0"/>
              <a:t>Candidate solution</a:t>
            </a:r>
            <a:r>
              <a:rPr lang="en-US" dirty="0"/>
              <a:t>: set of hyperparameter values</a:t>
            </a:r>
          </a:p>
          <a:p>
            <a:pPr lvl="1"/>
            <a:r>
              <a:rPr lang="en-US" b="1" dirty="0"/>
              <a:t>Objective function</a:t>
            </a:r>
            <a:r>
              <a:rPr lang="en-US" dirty="0"/>
              <a:t>: performance (in a cross-validation)</a:t>
            </a:r>
          </a:p>
          <a:p>
            <a:pPr lvl="1"/>
            <a:r>
              <a:rPr lang="en-US" dirty="0"/>
              <a:t>Objective function is </a:t>
            </a:r>
            <a:r>
              <a:rPr lang="en-US" b="1" dirty="0"/>
              <a:t>expensive</a:t>
            </a:r>
            <a:r>
              <a:rPr lang="en-US" dirty="0"/>
              <a:t> to evaluate</a:t>
            </a:r>
          </a:p>
          <a:p>
            <a:pPr lvl="1"/>
            <a:endParaRPr lang="en-US" dirty="0"/>
          </a:p>
          <a:p>
            <a:r>
              <a:rPr lang="en-US" dirty="0"/>
              <a:t>What types of optimization algorithms could work here?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(exhaustive) search</a:t>
            </a:r>
          </a:p>
          <a:p>
            <a:pPr lvl="1"/>
            <a:r>
              <a:rPr lang="en-US" dirty="0"/>
              <a:t>Select a few meaningful values of parameters</a:t>
            </a:r>
          </a:p>
          <a:p>
            <a:pPr lvl="1"/>
            <a:r>
              <a:rPr lang="en-US" dirty="0"/>
              <a:t>Try all possible combinations</a:t>
            </a:r>
          </a:p>
          <a:p>
            <a:pPr lvl="1"/>
            <a:r>
              <a:rPr lang="en-US" i="1" dirty="0" err="1"/>
              <a:t>sklearn.model_selection.GridSearchCV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Lists for discrete parameters and distributions for continuous</a:t>
            </a:r>
          </a:p>
          <a:p>
            <a:pPr lvl="1"/>
            <a:r>
              <a:rPr lang="en-US" dirty="0"/>
              <a:t>Makes a user-specified number of attempts and returns best</a:t>
            </a:r>
          </a:p>
          <a:p>
            <a:pPr lvl="1"/>
            <a:r>
              <a:rPr lang="en-US" i="1" dirty="0" err="1"/>
              <a:t>sklearn.model_selection.RandomizedSearchCV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71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Evaluate candidate solutions on a few samples</a:t>
            </a:r>
          </a:p>
          <a:p>
            <a:pPr lvl="1"/>
            <a:r>
              <a:rPr lang="en-US" dirty="0"/>
              <a:t>Remove the ones that are clearly among the worst</a:t>
            </a:r>
          </a:p>
          <a:p>
            <a:pPr lvl="1"/>
            <a:r>
              <a:rPr lang="en-US" i="1" dirty="0" err="1"/>
              <a:t>sklearn.model_selection.HalvingGridSearchCV</a:t>
            </a:r>
            <a:endParaRPr lang="en-US" i="1" dirty="0"/>
          </a:p>
          <a:p>
            <a:pPr lvl="1"/>
            <a:r>
              <a:rPr lang="en-US" i="1" dirty="0" err="1"/>
              <a:t>sklearn.model_selection.HalvingRandomSearchCV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Luckily, </a:t>
            </a:r>
            <a:r>
              <a:rPr lang="en-US" b="1" dirty="0"/>
              <a:t>some other people</a:t>
            </a:r>
            <a:r>
              <a:rPr lang="en-US" dirty="0"/>
              <a:t> know optimization!</a:t>
            </a:r>
          </a:p>
        </p:txBody>
      </p:sp>
    </p:spTree>
    <p:extLst>
      <p:ext uri="{BB962C8B-B14F-4D97-AF65-F5344CB8AC3E}">
        <p14:creationId xmlns:p14="http://schemas.microsoft.com/office/powerpoint/2010/main" val="304147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10C3E-F316-4C13-A4BB-392203A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00805-41D6-4A0C-8FC7-232DFB101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Optimization!</a:t>
            </a:r>
          </a:p>
          <a:p>
            <a:r>
              <a:rPr lang="en-US" dirty="0"/>
              <a:t>Surrogate models!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4C11F0-F5B4-4CF9-A3A4-9A0222D04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4"/>
          <a:stretch/>
        </p:blipFill>
        <p:spPr>
          <a:xfrm>
            <a:off x="5395528" y="1423358"/>
            <a:ext cx="6127956" cy="48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F05A-DD61-4C7A-A863-927C68D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B62E07-25E6-4F44-880A-5A5ABB611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  <a:p>
            <a:r>
              <a:rPr lang="en-US" dirty="0"/>
              <a:t>Here we are selecting best hyperparameters for a model…</a:t>
            </a:r>
          </a:p>
          <a:p>
            <a:r>
              <a:rPr lang="en-US" dirty="0"/>
              <a:t>…but we already chose a specific model/algorithm</a:t>
            </a:r>
          </a:p>
          <a:p>
            <a:r>
              <a:rPr lang="en-US" dirty="0"/>
              <a:t>Not to mention, preprocessing!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Feature construction (e.g. polynomial features)</a:t>
            </a:r>
          </a:p>
          <a:p>
            <a:pPr lvl="1"/>
            <a:r>
              <a:rPr lang="en-US" dirty="0"/>
              <a:t>Normalization (several different possibilities)</a:t>
            </a:r>
          </a:p>
          <a:p>
            <a:r>
              <a:rPr lang="en-US" dirty="0"/>
              <a:t>Can we optimize </a:t>
            </a:r>
            <a:r>
              <a:rPr lang="en-US" b="1" dirty="0"/>
              <a:t>all this</a:t>
            </a:r>
            <a:r>
              <a:rPr lang="en-US" dirty="0"/>
              <a:t>? If so, what kind of 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20073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B2CD9-DF8A-4CCA-852E-9E146484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439077-729D-4A12-B29D-FADF3D23D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of optimizing </a:t>
            </a:r>
            <a:r>
              <a:rPr lang="en-US" i="1" dirty="0"/>
              <a:t>all choices</a:t>
            </a:r>
          </a:p>
          <a:p>
            <a:pPr lvl="1"/>
            <a:r>
              <a:rPr lang="en-US" dirty="0"/>
              <a:t>Candidate solution: preprocessing, algorithm, hyperparameters…</a:t>
            </a:r>
          </a:p>
          <a:p>
            <a:pPr lvl="1"/>
            <a:r>
              <a:rPr lang="en-US" dirty="0"/>
              <a:t>Objective function: performance in a cross-validation</a:t>
            </a:r>
          </a:p>
          <a:p>
            <a:r>
              <a:rPr lang="en-US" dirty="0"/>
              <a:t>Several different approaches, budding field</a:t>
            </a:r>
          </a:p>
          <a:p>
            <a:r>
              <a:rPr lang="en-US" dirty="0"/>
              <a:t>Example: TPOT (and TPOT-2)</a:t>
            </a:r>
          </a:p>
          <a:p>
            <a:pPr lvl="1"/>
            <a:r>
              <a:rPr lang="en-US" sz="3200" dirty="0"/>
              <a:t>Tree-based Pipeline Optimization Tool</a:t>
            </a:r>
            <a:endParaRPr lang="fr-FR" sz="3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fr-FR" dirty="0">
                <a:hlinkClick r:id="rId2"/>
              </a:rPr>
              <a:t>https://epistasislab.github.io/tpot/</a:t>
            </a:r>
            <a:r>
              <a:rPr lang="fr-FR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Thème Office</vt:lpstr>
      <vt:lpstr>Hyperparameter optimization and AutoML</vt:lpstr>
      <vt:lpstr>Outline</vt:lpstr>
      <vt:lpstr>Hyperparameter optimization</vt:lpstr>
      <vt:lpstr>Hyperparameter optimization</vt:lpstr>
      <vt:lpstr>Common strategies</vt:lpstr>
      <vt:lpstr>Common strategies</vt:lpstr>
      <vt:lpstr>Advanced strategies </vt:lpstr>
      <vt:lpstr>Advanced strategies</vt:lpstr>
      <vt:lpstr>AutoML</vt:lpstr>
      <vt:lpstr>AutoML</vt:lpstr>
      <vt:lpstr>AutoML</vt:lpstr>
      <vt:lpstr>AutoML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63</cp:revision>
  <dcterms:created xsi:type="dcterms:W3CDTF">2020-06-05T13:14:31Z</dcterms:created>
  <dcterms:modified xsi:type="dcterms:W3CDTF">2023-07-11T18:52:38Z</dcterms:modified>
</cp:coreProperties>
</file>