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7" r:id="rId13"/>
    <p:sldId id="275" r:id="rId14"/>
    <p:sldId id="290" r:id="rId15"/>
    <p:sldId id="292" r:id="rId16"/>
    <p:sldId id="264" r:id="rId17"/>
    <p:sldId id="265" r:id="rId18"/>
    <p:sldId id="266" r:id="rId19"/>
    <p:sldId id="263" r:id="rId20"/>
    <p:sldId id="276" r:id="rId21"/>
    <p:sldId id="291" r:id="rId22"/>
    <p:sldId id="262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3A6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0.pn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638"/>
            <a:ext cx="4076700" cy="2790825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308" y="2862269"/>
            <a:ext cx="314325" cy="42862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2767207"/>
            <a:ext cx="9144000" cy="105770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3600"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3634445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27566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A136EC-F916-4BA0-840B-3A2D3BEC36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7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000" y="1018800"/>
            <a:ext cx="752657" cy="919914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0DB0872A-BB4A-4EE2-9A56-0F99099C2B9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9225937B-EC8E-4D79-AB1F-033EA440FC8F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323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 - Version 2">
    <p:bg>
      <p:bgPr>
        <a:solidFill>
          <a:srgbClr val="00A3A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8F33C8C-4663-47F8-AAC2-AA7669DF27C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1852" y="1272218"/>
            <a:ext cx="1546667" cy="41777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405A067-B49C-4F11-A938-80BC29FEEB6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" y="2837638"/>
            <a:ext cx="4076190" cy="2790476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C5A9449-A06C-4EA1-A540-CB2DC3C4934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962" y="2109006"/>
            <a:ext cx="379159" cy="5170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A9A26A8-F041-4097-AF69-174D33070FC9}"/>
              </a:ext>
            </a:extLst>
          </p:cNvPr>
          <p:cNvSpPr/>
          <p:nvPr userDrawn="1"/>
        </p:nvSpPr>
        <p:spPr>
          <a:xfrm>
            <a:off x="0" y="5994603"/>
            <a:ext cx="12192000" cy="864524"/>
          </a:xfrm>
          <a:prstGeom prst="rect">
            <a:avLst/>
          </a:prstGeom>
          <a:solidFill>
            <a:srgbClr val="00A3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fr-FR" sz="1800">
              <a:ln>
                <a:noFill/>
              </a:ln>
              <a:solidFill>
                <a:schemeClr val="bg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BF5AA71-3F4D-4E9E-BA5E-688B6C5A5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01843" y="1985871"/>
            <a:ext cx="9144000" cy="3106438"/>
          </a:xfrm>
          <a:prstGeom prst="rect">
            <a:avLst/>
          </a:prstGeom>
        </p:spPr>
        <p:txBody>
          <a:bodyPr anchor="t" anchorCtr="0">
            <a:normAutofit/>
          </a:bodyPr>
          <a:lstStyle>
            <a:lvl1pPr marL="0" indent="0" algn="l">
              <a:buFontTx/>
              <a:buNone/>
              <a:defRPr sz="6000">
                <a:solidFill>
                  <a:schemeClr val="bg1"/>
                </a:solidFill>
              </a:defRPr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4FC2D0F-6FA4-4470-9D28-7A04906292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01843" y="5092309"/>
            <a:ext cx="9144000" cy="65492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 dirty="0"/>
              <a:t>Modifiez le style des sous-titres du masque</a:t>
            </a:r>
            <a:endParaRPr lang="en-US" dirty="0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7" y="1020307"/>
            <a:ext cx="754036" cy="921600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B11E0E85-32C3-4940-B7AF-CD3F0802CB2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2283" b="75673" l="54554" r="9098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15610" r="4463" b="17653"/>
          <a:stretch/>
        </p:blipFill>
        <p:spPr bwMode="auto">
          <a:xfrm>
            <a:off x="4938382" y="1037974"/>
            <a:ext cx="1295445" cy="884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A246D40-A200-4021-90C4-4F0A4D1A103B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6383826" y="1073027"/>
            <a:ext cx="1642424" cy="5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34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assic slide,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4675817"/>
          </a:xfrm>
        </p:spPr>
        <p:txBody>
          <a:bodyPr/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330623"/>
            <a:ext cx="752657" cy="91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415981"/>
            <a:ext cx="10515600" cy="4660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Modifiez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8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8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85EF67C-DB3C-4ADC-829F-14D87A8664F8}"/>
              </a:ext>
            </a:extLst>
          </p:cNvPr>
          <p:cNvSpPr txBox="1"/>
          <p:nvPr userDrawn="1"/>
        </p:nvSpPr>
        <p:spPr>
          <a:xfrm>
            <a:off x="9923119" y="6337738"/>
            <a:ext cx="20889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="0" dirty="0">
                <a:solidFill>
                  <a:srgbClr val="00A3A6"/>
                </a:solidFill>
                <a:latin typeface="Raleway" panose="020B0503030101060003" pitchFamily="34" charset="0"/>
              </a:rPr>
              <a:t>p. </a:t>
            </a:r>
            <a:fld id="{10B4F56D-375A-4CA4-ABA3-E73F3ECBB440}" type="slidenum">
              <a:rPr lang="fr-FR" sz="1200" b="0" smtClean="0">
                <a:solidFill>
                  <a:srgbClr val="00A3A6"/>
                </a:solidFill>
                <a:latin typeface="Raleway" panose="020B0503030101060003" pitchFamily="34" charset="0"/>
              </a:rPr>
              <a:pPr algn="r"/>
              <a:t>‹N°›</a:t>
            </a:fld>
            <a:endParaRPr lang="fr-FR" sz="1200" b="0" dirty="0">
              <a:solidFill>
                <a:srgbClr val="00A3A6"/>
              </a:solidFill>
              <a:latin typeface="Raleway" panose="020B0503030101060003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C31A273F-8B3B-4FFA-A6A7-5A556F5FD6D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76187"/>
            <a:ext cx="2000250" cy="800100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DB30FD33-E435-4A46-B168-E07C4F5FE24A}"/>
              </a:ext>
            </a:extLst>
          </p:cNvPr>
          <p:cNvSpPr txBox="1"/>
          <p:nvPr userDrawn="1"/>
        </p:nvSpPr>
        <p:spPr>
          <a:xfrm>
            <a:off x="1142999" y="6350734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275662"/>
                </a:solidFill>
                <a:latin typeface="+mn-lt"/>
              </a:rPr>
              <a:t>TITLE OF THE PRESENTATION HERE (MODIFY IN VIEW -&gt; MASK</a:t>
            </a:r>
            <a:r>
              <a:rPr lang="it-IT" sz="1000" baseline="0" dirty="0">
                <a:solidFill>
                  <a:srgbClr val="275662"/>
                </a:solidFill>
                <a:latin typeface="+mn-lt"/>
              </a:rPr>
              <a:t> / AFFICHAGE -&gt; MASQUE DE DIAPOSITIVES) </a:t>
            </a:r>
            <a:endParaRPr lang="fr-FR" sz="1000" dirty="0">
              <a:solidFill>
                <a:srgbClr val="275662"/>
              </a:solidFill>
              <a:latin typeface="+mn-lt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EB41401-1E18-450D-B56F-5BE5E627703C}"/>
              </a:ext>
            </a:extLst>
          </p:cNvPr>
          <p:cNvSpPr txBox="1"/>
          <p:nvPr userDrawn="1"/>
        </p:nvSpPr>
        <p:spPr>
          <a:xfrm>
            <a:off x="1142999" y="6533137"/>
            <a:ext cx="671611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00" dirty="0">
                <a:solidFill>
                  <a:srgbClr val="00A3A6"/>
                </a:solidFill>
                <a:latin typeface="+mj-lt"/>
              </a:rPr>
              <a:t>Alberto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 TONDA</a:t>
            </a:r>
            <a:r>
              <a:rPr lang="it-IT" sz="1000" baseline="0">
                <a:solidFill>
                  <a:srgbClr val="00A3A6"/>
                </a:solidFill>
                <a:latin typeface="+mj-lt"/>
              </a:rPr>
              <a:t>, Team EKINOCS</a:t>
            </a:r>
            <a:r>
              <a:rPr lang="it-IT" sz="1000" baseline="0" dirty="0">
                <a:solidFill>
                  <a:srgbClr val="00A3A6"/>
                </a:solidFill>
                <a:latin typeface="+mj-lt"/>
              </a:rPr>
              <a:t>, UMR 518 MIA-PS, INRAE, Université Paris-Saclay</a:t>
            </a:r>
            <a:endParaRPr lang="fr-FR" sz="1000" dirty="0">
              <a:solidFill>
                <a:srgbClr val="00A3A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962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0" r:id="rId2"/>
    <p:sldLayoutId id="2147483662" r:id="rId3"/>
  </p:sldLayoutIdLst>
  <p:txStyles>
    <p:titleStyle>
      <a:lvl1pPr marL="571500" indent="-571500" algn="l" defTabSz="914400" rtl="0" eaLnBrk="1" latinLnBrk="0" hangingPunct="1">
        <a:lnSpc>
          <a:spcPct val="90000"/>
        </a:lnSpc>
        <a:spcBef>
          <a:spcPct val="0"/>
        </a:spcBef>
        <a:buFontTx/>
        <a:buBlip>
          <a:blip r:embed="rId6"/>
        </a:buBlip>
        <a:defRPr sz="4400" b="1" kern="1200" baseline="0">
          <a:solidFill>
            <a:srgbClr val="00A3A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simovinstitute.org/neural-network-zoo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notes/randomness.html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docs/stable/notes/faq.htm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sz="8800" dirty="0"/>
              <a:t>Intermediate pytorch concepts</a:t>
            </a:r>
            <a:endParaRPr lang="fr-FR" sz="8800" dirty="0"/>
          </a:p>
        </p:txBody>
      </p:sp>
      <p:sp>
        <p:nvSpPr>
          <p:cNvPr id="5" name="Sous-titre 4"/>
          <p:cNvSpPr>
            <a:spLocks noGrp="1"/>
          </p:cNvSpPr>
          <p:nvPr>
            <p:ph type="subTitle" idx="1"/>
          </p:nvPr>
        </p:nvSpPr>
        <p:spPr>
          <a:xfrm>
            <a:off x="2401843" y="5544796"/>
            <a:ext cx="9144000" cy="654923"/>
          </a:xfrm>
        </p:spPr>
        <p:txBody>
          <a:bodyPr>
            <a:noAutofit/>
          </a:bodyPr>
          <a:lstStyle/>
          <a:p>
            <a:r>
              <a:rPr lang="fr-FR" dirty="0"/>
              <a:t>Alberto TONDA, </a:t>
            </a:r>
            <a:r>
              <a:rPr lang="fr-FR" dirty="0" err="1"/>
              <a:t>Ph.D</a:t>
            </a:r>
            <a:r>
              <a:rPr lang="fr-FR" dirty="0"/>
              <a:t>. (Senior permanent </a:t>
            </a:r>
            <a:r>
              <a:rPr lang="fr-FR" dirty="0" err="1"/>
              <a:t>researcher</a:t>
            </a:r>
            <a:r>
              <a:rPr lang="fr-FR" dirty="0"/>
              <a:t>, DR)</a:t>
            </a:r>
          </a:p>
          <a:p>
            <a:r>
              <a:rPr lang="fr-FR" sz="2000" i="1" dirty="0"/>
              <a:t>UMR 518 MIA-PS, INRAE, AgroParisTech, Université Paris-Saclay</a:t>
            </a:r>
            <a:br>
              <a:rPr lang="fr-FR" sz="2000" i="1" dirty="0"/>
            </a:br>
            <a:r>
              <a:rPr lang="fr-FR" sz="2000" i="1" dirty="0"/>
              <a:t>UAR 3611, Institut des Systèmes Complexes de Paris Île-de-France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56445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649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Output tensors interpreted as (approximately) </a:t>
            </a:r>
            <a:r>
              <a:rPr lang="en-US" i="1" dirty="0"/>
              <a:t>anything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Example: video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3E0261C-4ED1-4A18-A7FB-8A1F0B19E65C}"/>
              </a:ext>
            </a:extLst>
          </p:cNvPr>
          <p:cNvSpPr/>
          <p:nvPr/>
        </p:nvSpPr>
        <p:spPr>
          <a:xfrm>
            <a:off x="245884" y="3490994"/>
            <a:ext cx="1772239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(t*c*w*h)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EA68-0304-421D-B32A-071A459630F9}"/>
              </a:ext>
            </a:extLst>
          </p:cNvPr>
          <p:cNvSpPr/>
          <p:nvPr/>
        </p:nvSpPr>
        <p:spPr>
          <a:xfrm>
            <a:off x="3592399" y="3490994"/>
            <a:ext cx="1348033" cy="1211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9D241-7A96-4867-890B-A5961ACB16EA}"/>
              </a:ext>
            </a:extLst>
          </p:cNvPr>
          <p:cNvSpPr/>
          <p:nvPr/>
        </p:nvSpPr>
        <p:spPr>
          <a:xfrm>
            <a:off x="3446282" y="3637896"/>
            <a:ext cx="1348033" cy="1211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330F0-738F-45FE-8294-C80F919EF3FA}"/>
              </a:ext>
            </a:extLst>
          </p:cNvPr>
          <p:cNvSpPr/>
          <p:nvPr/>
        </p:nvSpPr>
        <p:spPr>
          <a:xfrm>
            <a:off x="3300954" y="3827676"/>
            <a:ext cx="1348033" cy="1211373"/>
          </a:xfrm>
          <a:prstGeom prst="rect">
            <a:avLst/>
          </a:prstGeom>
          <a:solidFill>
            <a:srgbClr val="F4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channel</a:t>
            </a:r>
            <a:br>
              <a:rPr lang="en-US" dirty="0"/>
            </a:br>
            <a:r>
              <a:rPr lang="en-US" dirty="0"/>
              <a:t>(w * h)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A329563-3BC1-4F23-8B5D-12DE783B4554}"/>
              </a:ext>
            </a:extLst>
          </p:cNvPr>
          <p:cNvSpPr/>
          <p:nvPr/>
        </p:nvSpPr>
        <p:spPr>
          <a:xfrm>
            <a:off x="2190162" y="4165039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/>
              <p:nvPr/>
            </p:nvSpPr>
            <p:spPr>
              <a:xfrm>
                <a:off x="8279090" y="3369456"/>
                <a:ext cx="3843780" cy="16586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</m:oMath>
                </a14:m>
                <a:r>
                  <a:rPr lang="en-US" sz="2400" dirty="0"/>
                  <a:t>inside each channel indicates the level or red, blue, or green for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for the frame at time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90" y="3369456"/>
                <a:ext cx="3843780" cy="1658659"/>
              </a:xfrm>
              <a:prstGeom prst="rect">
                <a:avLst/>
              </a:prstGeom>
              <a:blipFill>
                <a:blip r:embed="rId2"/>
                <a:stretch>
                  <a:fillRect l="-2377" t="-1838" r="-2853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e 13">
            <a:extLst>
              <a:ext uri="{FF2B5EF4-FFF2-40B4-BE49-F238E27FC236}">
                <a16:creationId xmlns:a16="http://schemas.microsoft.com/office/drawing/2014/main" id="{77C64E4C-53CF-4D2E-82FF-FC9E776745E3}"/>
              </a:ext>
            </a:extLst>
          </p:cNvPr>
          <p:cNvGrpSpPr/>
          <p:nvPr/>
        </p:nvGrpSpPr>
        <p:grpSpPr>
          <a:xfrm>
            <a:off x="6096000" y="3490994"/>
            <a:ext cx="1639478" cy="1548055"/>
            <a:chOff x="5395275" y="3473710"/>
            <a:chExt cx="1639478" cy="154805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1399527-6233-4969-8AE6-D5729E000C9C}"/>
                </a:ext>
              </a:extLst>
            </p:cNvPr>
            <p:cNvSpPr/>
            <p:nvPr/>
          </p:nvSpPr>
          <p:spPr>
            <a:xfrm>
              <a:off x="5686720" y="3473710"/>
              <a:ext cx="1348033" cy="1211373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1D1A16E-3CFE-4230-83FE-5D2415A52F9B}"/>
                </a:ext>
              </a:extLst>
            </p:cNvPr>
            <p:cNvSpPr/>
            <p:nvPr/>
          </p:nvSpPr>
          <p:spPr>
            <a:xfrm>
              <a:off x="5540603" y="3620612"/>
              <a:ext cx="1348033" cy="1211373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5A5C3CE-6771-4A6B-9F6C-B676B4D5FC1F}"/>
                </a:ext>
              </a:extLst>
            </p:cNvPr>
            <p:cNvSpPr/>
            <p:nvPr/>
          </p:nvSpPr>
          <p:spPr>
            <a:xfrm>
              <a:off x="5395275" y="3810392"/>
              <a:ext cx="1348033" cy="1211373"/>
            </a:xfrm>
            <a:prstGeom prst="rect">
              <a:avLst/>
            </a:prstGeom>
            <a:solidFill>
              <a:srgbClr val="F4969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Image channel</a:t>
              </a:r>
              <a:br>
                <a:rPr lang="en-US" dirty="0"/>
              </a:br>
              <a:r>
                <a:rPr lang="en-US" dirty="0"/>
                <a:t>(w * h)</a:t>
              </a:r>
            </a:p>
          </p:txBody>
        </p:sp>
      </p:grpSp>
      <p:sp>
        <p:nvSpPr>
          <p:cNvPr id="15" name="ZoneTexte 14">
            <a:extLst>
              <a:ext uri="{FF2B5EF4-FFF2-40B4-BE49-F238E27FC236}">
                <a16:creationId xmlns:a16="http://schemas.microsoft.com/office/drawing/2014/main" id="{C86E93BE-C815-4F1E-9DCA-A6E5D1E20F31}"/>
              </a:ext>
            </a:extLst>
          </p:cNvPr>
          <p:cNvSpPr txBox="1"/>
          <p:nvPr/>
        </p:nvSpPr>
        <p:spPr>
          <a:xfrm>
            <a:off x="5061409" y="3994481"/>
            <a:ext cx="8452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/>
              <a:t>…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B67B5173-4709-4AF3-90F1-6216617BE79A}"/>
              </a:ext>
            </a:extLst>
          </p:cNvPr>
          <p:cNvSpPr txBox="1"/>
          <p:nvPr/>
        </p:nvSpPr>
        <p:spPr>
          <a:xfrm>
            <a:off x="3300954" y="5164609"/>
            <a:ext cx="134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t=0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D441B71D-5D31-401E-B00F-3C12062A1CE2}"/>
              </a:ext>
            </a:extLst>
          </p:cNvPr>
          <p:cNvSpPr txBox="1"/>
          <p:nvPr/>
        </p:nvSpPr>
        <p:spPr>
          <a:xfrm>
            <a:off x="6095999" y="5164608"/>
            <a:ext cx="13480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t=T</a:t>
            </a:r>
          </a:p>
        </p:txBody>
      </p:sp>
    </p:spTree>
    <p:extLst>
      <p:ext uri="{BB962C8B-B14F-4D97-AF65-F5344CB8AC3E}">
        <p14:creationId xmlns:p14="http://schemas.microsoft.com/office/powerpoint/2010/main" val="2631467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when we have to choose between </a:t>
            </a:r>
            <a:r>
              <a:rPr lang="en-US" i="1" dirty="0"/>
              <a:t>n </a:t>
            </a:r>
            <a:r>
              <a:rPr lang="en-US" dirty="0"/>
              <a:t>discrete values?</a:t>
            </a:r>
          </a:p>
        </p:txBody>
      </p:sp>
    </p:spTree>
    <p:extLst>
      <p:ext uri="{BB962C8B-B14F-4D97-AF65-F5344CB8AC3E}">
        <p14:creationId xmlns:p14="http://schemas.microsoft.com/office/powerpoint/2010/main" val="385744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 is interpreted as a </a:t>
            </a:r>
            <a:r>
              <a:rPr lang="en-US" i="1" dirty="0"/>
              <a:t>probability distribution</a:t>
            </a:r>
          </a:p>
          <a:p>
            <a:r>
              <a:rPr lang="en-US" dirty="0"/>
              <a:t>Each cell in output tensor is “probability” of picking element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E957AD8-2C97-44FB-BA51-A1374F668F8C}"/>
              </a:ext>
            </a:extLst>
          </p:cNvPr>
          <p:cNvSpPr/>
          <p:nvPr/>
        </p:nvSpPr>
        <p:spPr>
          <a:xfrm>
            <a:off x="1311114" y="3429000"/>
            <a:ext cx="1111576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(1 * n)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AD8B6B3-CBAD-4A33-A078-AA985245F449}"/>
              </a:ext>
            </a:extLst>
          </p:cNvPr>
          <p:cNvSpPr/>
          <p:nvPr/>
        </p:nvSpPr>
        <p:spPr>
          <a:xfrm>
            <a:off x="2793478" y="4146186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How to Get Better Outputs from Your Large Language Model | NVIDIA Technical  Blog">
            <a:extLst>
              <a:ext uri="{FF2B5EF4-FFF2-40B4-BE49-F238E27FC236}">
                <a16:creationId xmlns:a16="http://schemas.microsoft.com/office/drawing/2014/main" id="{A99C3C0B-98C8-44D7-974A-F8F592F0A0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818224" y="2917423"/>
            <a:ext cx="7449582" cy="2672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2896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Tensor is interpreted as a </a:t>
            </a:r>
            <a:r>
              <a:rPr lang="en-US" i="1" dirty="0"/>
              <a:t>probability distribution</a:t>
            </a:r>
          </a:p>
          <a:p>
            <a:r>
              <a:rPr lang="en-US" dirty="0"/>
              <a:t>Each cell in output tensor is “probability” of picking element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1E957AD8-2C97-44FB-BA51-A1374F668F8C}"/>
              </a:ext>
            </a:extLst>
          </p:cNvPr>
          <p:cNvSpPr/>
          <p:nvPr/>
        </p:nvSpPr>
        <p:spPr>
          <a:xfrm>
            <a:off x="1311114" y="3429000"/>
            <a:ext cx="1111576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(1 * n)</a:t>
            </a:r>
          </a:p>
        </p:txBody>
      </p:sp>
      <p:sp>
        <p:nvSpPr>
          <p:cNvPr id="5" name="Flèche : droite 4">
            <a:extLst>
              <a:ext uri="{FF2B5EF4-FFF2-40B4-BE49-F238E27FC236}">
                <a16:creationId xmlns:a16="http://schemas.microsoft.com/office/drawing/2014/main" id="{FAD8B6B3-CBAD-4A33-A078-AA985245F449}"/>
              </a:ext>
            </a:extLst>
          </p:cNvPr>
          <p:cNvSpPr/>
          <p:nvPr/>
        </p:nvSpPr>
        <p:spPr>
          <a:xfrm>
            <a:off x="2793478" y="4146186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3B777ED-C1F5-4E40-B9DF-206D96B12B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470561" y="2561594"/>
            <a:ext cx="2892659" cy="33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0430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EBE9E1-A15C-4224-9272-736E1767F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1340D47-F59D-463F-9B9E-CFE1CAC4A3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Transfer learning</a:t>
            </a:r>
          </a:p>
          <a:p>
            <a:pPr lvl="1"/>
            <a:r>
              <a:rPr lang="en-US" dirty="0"/>
              <a:t>Somehow, using multiple layers </a:t>
            </a:r>
          </a:p>
        </p:txBody>
      </p:sp>
    </p:spTree>
    <p:extLst>
      <p:ext uri="{BB962C8B-B14F-4D97-AF65-F5344CB8AC3E}">
        <p14:creationId xmlns:p14="http://schemas.microsoft.com/office/powerpoint/2010/main" val="25936524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AF75AC-EA5D-4573-8604-E794E0D55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FD6FB9-AD0F-4E3B-9C1D-F5F2E5364A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809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3883CBF-4872-41DE-9E68-63B9B296A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16D8B43-958B-42A1-80EE-469723338A2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numCol="2"/>
          <a:lstStyle/>
          <a:p>
            <a:pPr marL="0" indent="0" algn="ctr">
              <a:buNone/>
            </a:pPr>
            <a:r>
              <a:rPr lang="en-US" sz="4800" dirty="0"/>
              <a:t>Space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Time</a:t>
            </a:r>
          </a:p>
        </p:txBody>
      </p:sp>
      <p:pic>
        <p:nvPicPr>
          <p:cNvPr id="1026" name="Picture 2" descr="What is time? | Space">
            <a:extLst>
              <a:ext uri="{FF2B5EF4-FFF2-40B4-BE49-F238E27FC236}">
                <a16:creationId xmlns:a16="http://schemas.microsoft.com/office/drawing/2014/main" id="{B1E70EBD-0569-4EAF-8853-F3EEA776F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2036" y="2198890"/>
            <a:ext cx="5945015" cy="3344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'espace | Il y a quoi dans l'espace | Qu'est-ce qu'on trouve dans l'espace  | Star Walk">
            <a:extLst>
              <a:ext uri="{FF2B5EF4-FFF2-40B4-BE49-F238E27FC236}">
                <a16:creationId xmlns:a16="http://schemas.microsoft.com/office/drawing/2014/main" id="{FA41CA6D-BBF5-4B78-88A1-C26301AE8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706" y="2198891"/>
            <a:ext cx="5945013" cy="3344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ello world! | hololive English 1st Concert - Connect the World - Supported  By Bushiroad | hololive production">
            <a:extLst>
              <a:ext uri="{FF2B5EF4-FFF2-40B4-BE49-F238E27FC236}">
                <a16:creationId xmlns:a16="http://schemas.microsoft.com/office/drawing/2014/main" id="{40C25DE9-614D-4C68-81FC-C830F53379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091" y="2498103"/>
            <a:ext cx="4603720" cy="7030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Tsukumo Sana (Hololive) Render by TheGreatKaio on DeviantArt">
            <a:extLst>
              <a:ext uri="{FF2B5EF4-FFF2-40B4-BE49-F238E27FC236}">
                <a16:creationId xmlns:a16="http://schemas.microsoft.com/office/drawing/2014/main" id="{EA9DF239-FF82-4C79-9076-711D3BBC70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r="15619"/>
          <a:stretch/>
        </p:blipFill>
        <p:spPr bwMode="auto">
          <a:xfrm>
            <a:off x="0" y="2291965"/>
            <a:ext cx="4544462" cy="6285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8540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178487-21D2-4119-B6A2-CDA059BD5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B3F25C9-C9B4-44C8-9A0E-1B9AA75395A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(Disk) Space</a:t>
            </a:r>
          </a:p>
          <a:p>
            <a:pPr lvl="1"/>
            <a:r>
              <a:rPr lang="en-US" dirty="0"/>
              <a:t>Modern DL models contain </a:t>
            </a:r>
            <a:r>
              <a:rPr lang="en-US" b="1" dirty="0"/>
              <a:t>billions</a:t>
            </a:r>
            <a:r>
              <a:rPr lang="en-US" dirty="0"/>
              <a:t> (10</a:t>
            </a:r>
            <a:r>
              <a:rPr lang="en-US" baseline="30000" dirty="0"/>
              <a:t>9</a:t>
            </a:r>
            <a:r>
              <a:rPr lang="en-US" dirty="0"/>
              <a:t>) of parameters</a:t>
            </a:r>
          </a:p>
          <a:p>
            <a:pPr lvl="1"/>
            <a:r>
              <a:rPr lang="en-US" dirty="0"/>
              <a:t>GPT-4 has ~220 billion parameters</a:t>
            </a:r>
          </a:p>
          <a:p>
            <a:pPr lvl="1"/>
            <a:r>
              <a:rPr lang="en-US" dirty="0"/>
              <a:t>If a single parameter is a floating point represented on 32 bits…</a:t>
            </a:r>
          </a:p>
          <a:p>
            <a:pPr lvl="1"/>
            <a:r>
              <a:rPr lang="en-US" dirty="0"/>
              <a:t>…that is 220 * 10</a:t>
            </a:r>
            <a:r>
              <a:rPr lang="en-US" baseline="30000" dirty="0"/>
              <a:t>9</a:t>
            </a:r>
            <a:r>
              <a:rPr lang="en-US" dirty="0"/>
              <a:t> * 32 / 8 = 880 Giga Bytes (!!!)</a:t>
            </a:r>
          </a:p>
          <a:p>
            <a:pPr lvl="1"/>
            <a:r>
              <a:rPr lang="en-US" dirty="0"/>
              <a:t>They have to be stored on a hard drive and IN MEMORY!</a:t>
            </a:r>
          </a:p>
          <a:p>
            <a:pPr lvl="1"/>
            <a:r>
              <a:rPr lang="en-US" dirty="0"/>
              <a:t>During training, you’ll need to also </a:t>
            </a:r>
            <a:r>
              <a:rPr lang="en-US" u="sng" dirty="0"/>
              <a:t>store the gradient</a:t>
            </a:r>
            <a:r>
              <a:rPr lang="en-US" dirty="0"/>
              <a:t> IN MEMORY!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22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CBC317-2889-4ADC-9D07-47EE7E39E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enemies of DL (in this class, at least)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C016B1E-4FBB-41EE-9A71-17A49DA367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(Training) Time</a:t>
            </a:r>
          </a:p>
          <a:p>
            <a:pPr lvl="1"/>
            <a:r>
              <a:rPr lang="en-US" dirty="0"/>
              <a:t>Training iterations take a lot of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002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26C41E-F5B5-46E1-9300-CDF4D0CDB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issues with neural networks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8C8B6D5-CEBE-4093-B9A8-58ADC56A92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Size of parameters (</a:t>
            </a:r>
            <a:r>
              <a:rPr lang="en-US" dirty="0" err="1"/>
              <a:t>downcasting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9619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Outline</a:t>
            </a:r>
            <a:endParaRPr lang="fr-FR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/>
              <a:t>Neural Networks vs Deep Learning?</a:t>
            </a:r>
          </a:p>
          <a:p>
            <a:r>
              <a:rPr lang="it-IT" dirty="0"/>
              <a:t>Monitor performance on validation</a:t>
            </a:r>
          </a:p>
          <a:p>
            <a:r>
              <a:rPr lang="it-IT" dirty="0"/>
              <a:t>(Really) Stochastic Gradient Descent</a:t>
            </a:r>
          </a:p>
          <a:p>
            <a:r>
              <a:rPr lang="it-IT" dirty="0"/>
              <a:t>Save training checkpoints</a:t>
            </a:r>
          </a:p>
          <a:p>
            <a:r>
              <a:rPr lang="it-IT" dirty="0"/>
              <a:t>Tensorboard</a:t>
            </a:r>
          </a:p>
          <a:p>
            <a:r>
              <a:rPr lang="it-IT" dirty="0"/>
              <a:t>pytorch lightning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543497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557231-BED8-4C0D-A1CE-832FAC500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architectures!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30C26C1-12EE-4478-B0A9-C039178414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C8AFBE-4906-4889-A0CF-79DD8A95BE9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996201"/>
            <a:ext cx="6096000" cy="5043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8629F70-8095-4E31-B431-BE68378844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096000" y="1423358"/>
            <a:ext cx="5472319" cy="478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DDDE84F-F755-4BA2-B645-C3CA58DACC82}"/>
              </a:ext>
            </a:extLst>
          </p:cNvPr>
          <p:cNvSpPr/>
          <p:nvPr/>
        </p:nvSpPr>
        <p:spPr>
          <a:xfrm>
            <a:off x="5881481" y="6099175"/>
            <a:ext cx="5472319" cy="4804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hlinkClick r:id="rId4"/>
              </a:rPr>
              <a:t>https://www.asimovinstitute.org/neural-network-zoo/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65730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67B2FE-95FF-4919-841B-B4EC1E6CF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Pseudo-random number generation in </a:t>
            </a:r>
            <a:r>
              <a:rPr lang="en-US" dirty="0" err="1"/>
              <a:t>pytorch</a:t>
            </a:r>
            <a:endParaRPr lang="en-US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9205BCD-2FEE-456E-93BC-62FA819BC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Unfortunately, it’s not easy</a:t>
            </a:r>
          </a:p>
          <a:p>
            <a:r>
              <a:rPr lang="en-US" dirty="0"/>
              <a:t>Computing on GPUs makes consistent PRNG difficult</a:t>
            </a:r>
          </a:p>
          <a:p>
            <a:r>
              <a:rPr lang="en-US" dirty="0"/>
              <a:t>Libraries optimized for </a:t>
            </a:r>
            <a:r>
              <a:rPr lang="en-US" i="1" dirty="0"/>
              <a:t>speed</a:t>
            </a:r>
            <a:r>
              <a:rPr lang="en-US" dirty="0"/>
              <a:t>, not consistent behavior</a:t>
            </a:r>
          </a:p>
          <a:p>
            <a:endParaRPr lang="en-US" dirty="0"/>
          </a:p>
          <a:p>
            <a:r>
              <a:rPr lang="en-US" dirty="0"/>
              <a:t>Still, a few good practices: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https://pytorch.org/docs/stable/notes/randomness.html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58211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56F1EB6-DAD9-457F-9439-B1EFD2194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FAQ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CEC01E-0BD0-4703-9F2F-562C1722F7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Excellent resource for most common issues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https://pytorch.org/docs/stable/notes/faq.html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053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3324F-68C0-45A4-900E-F031DCD8B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DB60D56-9073-4957-8709-091F289D8D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56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BA421-A47D-4390-AE7D-8C8E05611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DE82577-6413-462A-8039-0AA88B95D48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What is the difference?</a:t>
            </a:r>
          </a:p>
        </p:txBody>
      </p:sp>
    </p:spTree>
    <p:extLst>
      <p:ext uri="{BB962C8B-B14F-4D97-AF65-F5344CB8AC3E}">
        <p14:creationId xmlns:p14="http://schemas.microsoft.com/office/powerpoint/2010/main" val="96439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2002E-F6A8-404A-AB15-0A3F841F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vs Deep Learning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C943E4A-0036-4418-A6A6-339F75DDAD7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(1) Considerable </a:t>
            </a:r>
            <a:r>
              <a:rPr lang="en-US" b="1" dirty="0"/>
              <a:t>improvements</a:t>
            </a:r>
            <a:r>
              <a:rPr lang="en-US" dirty="0"/>
              <a:t> over classic Neural Networks</a:t>
            </a:r>
          </a:p>
          <a:p>
            <a:pPr lvl="1"/>
            <a:r>
              <a:rPr lang="en-US" dirty="0"/>
              <a:t>New (more effective!) </a:t>
            </a:r>
            <a:r>
              <a:rPr lang="en-US" b="1" dirty="0"/>
              <a:t>algorithms to optimize</a:t>
            </a:r>
            <a:r>
              <a:rPr lang="en-US" dirty="0"/>
              <a:t> parameters</a:t>
            </a:r>
          </a:p>
          <a:p>
            <a:pPr lvl="1"/>
            <a:r>
              <a:rPr lang="en-US" dirty="0"/>
              <a:t>New architectures to deal with </a:t>
            </a:r>
            <a:r>
              <a:rPr lang="en-US" b="1" dirty="0"/>
              <a:t>structured data</a:t>
            </a:r>
          </a:p>
          <a:p>
            <a:pPr lvl="1"/>
            <a:r>
              <a:rPr lang="en-US" dirty="0"/>
              <a:t>Better </a:t>
            </a:r>
            <a:r>
              <a:rPr lang="en-US" b="1" dirty="0"/>
              <a:t>software engineering</a:t>
            </a:r>
          </a:p>
          <a:p>
            <a:pPr lvl="1"/>
            <a:r>
              <a:rPr lang="en-US" dirty="0"/>
              <a:t>More </a:t>
            </a:r>
            <a:r>
              <a:rPr lang="en-US" b="1" dirty="0"/>
              <a:t>computing power</a:t>
            </a:r>
            <a:r>
              <a:rPr lang="en-US" dirty="0"/>
              <a:t> available, better results</a:t>
            </a:r>
          </a:p>
          <a:p>
            <a:r>
              <a:rPr lang="en-US" dirty="0"/>
              <a:t>(2) Rebranding</a:t>
            </a:r>
          </a:p>
          <a:p>
            <a:pPr lvl="1"/>
            <a:r>
              <a:rPr lang="en-US" dirty="0"/>
              <a:t>Interest for Neural Networks declined in the 1990s</a:t>
            </a:r>
          </a:p>
          <a:p>
            <a:pPr lvl="1"/>
            <a:r>
              <a:rPr lang="en-US" dirty="0"/>
              <a:t>At the time, considered less effective than other methods</a:t>
            </a:r>
          </a:p>
          <a:p>
            <a:r>
              <a:rPr lang="en-US" dirty="0"/>
              <a:t>Any network with more than one hidden layer is “deep”</a:t>
            </a:r>
          </a:p>
        </p:txBody>
      </p:sp>
    </p:spTree>
    <p:extLst>
      <p:ext uri="{BB962C8B-B14F-4D97-AF65-F5344CB8AC3E}">
        <p14:creationId xmlns:p14="http://schemas.microsoft.com/office/powerpoint/2010/main" val="409344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Lots of competitors! Why is Deep Learning so dominant?</a:t>
            </a:r>
          </a:p>
        </p:txBody>
      </p:sp>
    </p:spTree>
    <p:extLst>
      <p:ext uri="{BB962C8B-B14F-4D97-AF65-F5344CB8AC3E}">
        <p14:creationId xmlns:p14="http://schemas.microsoft.com/office/powerpoint/2010/main" val="9872757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</a:t>
            </a:r>
            <a:r>
              <a:rPr lang="en-US" b="1" dirty="0"/>
              <a:t>tabular data</a:t>
            </a:r>
            <a:r>
              <a:rPr lang="en-US" dirty="0"/>
              <a:t>, they are not winning</a:t>
            </a:r>
          </a:p>
          <a:p>
            <a:pPr lvl="1"/>
            <a:r>
              <a:rPr lang="en-US" dirty="0"/>
              <a:t>Current consensus is that ensembles of boosted trees are better</a:t>
            </a:r>
          </a:p>
          <a:p>
            <a:pPr lvl="1"/>
            <a:r>
              <a:rPr lang="en-US" dirty="0"/>
              <a:t>See </a:t>
            </a:r>
            <a:r>
              <a:rPr lang="en-US" dirty="0" err="1"/>
              <a:t>Grinsztajn</a:t>
            </a:r>
            <a:r>
              <a:rPr lang="en-US" dirty="0"/>
              <a:t> et al. (2022) </a:t>
            </a:r>
            <a:r>
              <a:rPr lang="en-US" i="1" dirty="0"/>
              <a:t>Why do tree-based models still outperform deep learning on tabular data?</a:t>
            </a:r>
          </a:p>
          <a:p>
            <a:endParaRPr lang="en-US" dirty="0"/>
          </a:p>
          <a:p>
            <a:r>
              <a:rPr lang="en-US" dirty="0"/>
              <a:t>On </a:t>
            </a:r>
            <a:r>
              <a:rPr lang="en-US" b="1" dirty="0"/>
              <a:t>structured data</a:t>
            </a:r>
            <a:r>
              <a:rPr lang="en-US" dirty="0"/>
              <a:t>, they are </a:t>
            </a:r>
            <a:r>
              <a:rPr lang="en-US" i="1" dirty="0"/>
              <a:t>massively</a:t>
            </a:r>
            <a:r>
              <a:rPr lang="en-US" dirty="0"/>
              <a:t> dominant</a:t>
            </a:r>
          </a:p>
          <a:p>
            <a:pPr lvl="1"/>
            <a:r>
              <a:rPr lang="en-US" dirty="0"/>
              <a:t>Remove the need for feature construction (and maybe selection)</a:t>
            </a:r>
          </a:p>
          <a:p>
            <a:pPr lvl="1"/>
            <a:r>
              <a:rPr lang="en-US" dirty="0"/>
              <a:t>Any type of structure: sequences, graphs, images, videos, …</a:t>
            </a:r>
          </a:p>
        </p:txBody>
      </p:sp>
    </p:spTree>
    <p:extLst>
      <p:ext uri="{BB962C8B-B14F-4D97-AF65-F5344CB8AC3E}">
        <p14:creationId xmlns:p14="http://schemas.microsoft.com/office/powerpoint/2010/main" val="208806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Generative models: how can a NNs output an </a:t>
            </a:r>
            <a:r>
              <a:rPr lang="en-US" i="1" dirty="0"/>
              <a:t>image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24308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778B1-F7A4-4B62-AC08-8BD2E73DB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neural networks winning?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6C715F-29DF-4532-9EA2-EA702412B6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423358"/>
            <a:ext cx="10515600" cy="16496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Output tensors interpreted as (approximately) </a:t>
            </a:r>
            <a:r>
              <a:rPr lang="en-US" i="1" dirty="0"/>
              <a:t>anything</a:t>
            </a:r>
            <a:r>
              <a:rPr lang="en-US" dirty="0"/>
              <a:t>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Example: image</a:t>
            </a:r>
          </a:p>
        </p:txBody>
      </p:sp>
      <p:sp>
        <p:nvSpPr>
          <p:cNvPr id="4" name="Cube 3">
            <a:extLst>
              <a:ext uri="{FF2B5EF4-FFF2-40B4-BE49-F238E27FC236}">
                <a16:creationId xmlns:a16="http://schemas.microsoft.com/office/drawing/2014/main" id="{A3E0261C-4ED1-4A18-A7FB-8A1F0B19E65C}"/>
              </a:ext>
            </a:extLst>
          </p:cNvPr>
          <p:cNvSpPr/>
          <p:nvPr/>
        </p:nvSpPr>
        <p:spPr>
          <a:xfrm>
            <a:off x="1537356" y="3490994"/>
            <a:ext cx="1772239" cy="1649689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</a:t>
            </a:r>
            <a:br>
              <a:rPr lang="en-US" dirty="0"/>
            </a:br>
            <a:r>
              <a:rPr lang="en-US" dirty="0"/>
              <a:t>(c * w * h)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CEEA68-0304-421D-B32A-071A459630F9}"/>
              </a:ext>
            </a:extLst>
          </p:cNvPr>
          <p:cNvSpPr/>
          <p:nvPr/>
        </p:nvSpPr>
        <p:spPr>
          <a:xfrm>
            <a:off x="4883871" y="3490994"/>
            <a:ext cx="1348033" cy="121137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B69D241-7A96-4867-890B-A5961ACB16EA}"/>
              </a:ext>
            </a:extLst>
          </p:cNvPr>
          <p:cNvSpPr/>
          <p:nvPr/>
        </p:nvSpPr>
        <p:spPr>
          <a:xfrm>
            <a:off x="4737754" y="3637896"/>
            <a:ext cx="1348033" cy="12113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7330F0-738F-45FE-8294-C80F919EF3FA}"/>
              </a:ext>
            </a:extLst>
          </p:cNvPr>
          <p:cNvSpPr/>
          <p:nvPr/>
        </p:nvSpPr>
        <p:spPr>
          <a:xfrm>
            <a:off x="4592426" y="3827676"/>
            <a:ext cx="1348033" cy="1211373"/>
          </a:xfrm>
          <a:prstGeom prst="rect">
            <a:avLst/>
          </a:prstGeom>
          <a:solidFill>
            <a:srgbClr val="F4969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 channel</a:t>
            </a:r>
            <a:br>
              <a:rPr lang="en-US" dirty="0"/>
            </a:br>
            <a:r>
              <a:rPr lang="en-US" dirty="0"/>
              <a:t>(w * h)</a:t>
            </a:r>
          </a:p>
        </p:txBody>
      </p:sp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A329563-3BC1-4F23-8B5D-12DE783B4554}"/>
              </a:ext>
            </a:extLst>
          </p:cNvPr>
          <p:cNvSpPr/>
          <p:nvPr/>
        </p:nvSpPr>
        <p:spPr>
          <a:xfrm>
            <a:off x="3481634" y="4165039"/>
            <a:ext cx="938752" cy="537328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/>
              <p:nvPr/>
            </p:nvSpPr>
            <p:spPr>
              <a:xfrm>
                <a:off x="7088170" y="3429000"/>
                <a:ext cx="4265630" cy="1629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Each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inside each channel indicates the level or red, blue, or green for pixel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respectively</a:t>
                </a:r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AFAD42F5-649B-498B-9493-A1468FAE79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170" y="3429000"/>
                <a:ext cx="4265630" cy="1629164"/>
              </a:xfrm>
              <a:prstGeom prst="rect">
                <a:avLst/>
              </a:prstGeom>
              <a:blipFill>
                <a:blip r:embed="rId2"/>
                <a:stretch>
                  <a:fillRect l="-2286" t="-2622" b="-7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4155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700</Words>
  <Application>Microsoft Office PowerPoint</Application>
  <PresentationFormat>Grand écran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Raleway</vt:lpstr>
      <vt:lpstr>Thème Office</vt:lpstr>
      <vt:lpstr>Intermediate pytorch concepts</vt:lpstr>
      <vt:lpstr>Outline</vt:lpstr>
      <vt:lpstr>Outline</vt:lpstr>
      <vt:lpstr>Neural Networks vs Deep Learning</vt:lpstr>
      <vt:lpstr>Neural Networks vs Deep Learning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Why are neural networks winning?</vt:lpstr>
      <vt:lpstr>Présentation PowerPoint</vt:lpstr>
      <vt:lpstr>Worst enemies of DL (in this class, at least)</vt:lpstr>
      <vt:lpstr>Worst enemies of DL (in this class, at least)</vt:lpstr>
      <vt:lpstr>Worst enemies of DL (in this class, at least)</vt:lpstr>
      <vt:lpstr>Practical issues with neural networks</vt:lpstr>
      <vt:lpstr>Multiple architectures!</vt:lpstr>
      <vt:lpstr>Pseudo-random number generation in pytorch</vt:lpstr>
      <vt:lpstr>pytorch FAQ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Alberto Tonda</dc:creator>
  <cp:lastModifiedBy>Alberto Tonda</cp:lastModifiedBy>
  <cp:revision>34</cp:revision>
  <dcterms:created xsi:type="dcterms:W3CDTF">2020-06-05T13:14:31Z</dcterms:created>
  <dcterms:modified xsi:type="dcterms:W3CDTF">2024-04-02T19:32:04Z</dcterms:modified>
</cp:coreProperties>
</file>