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325" r:id="rId15"/>
    <p:sldId id="32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1" r:id="rId35"/>
    <p:sldId id="312" r:id="rId36"/>
    <p:sldId id="313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7" r:id="rId48"/>
    <p:sldId id="328" r:id="rId49"/>
    <p:sldId id="329" r:id="rId50"/>
    <p:sldId id="330" r:id="rId51"/>
    <p:sldId id="331" r:id="rId52"/>
    <p:sldId id="332" r:id="rId53"/>
    <p:sldId id="334" r:id="rId54"/>
    <p:sldId id="333" r:id="rId55"/>
    <p:sldId id="335" r:id="rId56"/>
    <p:sldId id="336" r:id="rId57"/>
    <p:sldId id="310" r:id="rId58"/>
    <p:sldId id="337" r:id="rId59"/>
    <p:sldId id="406" r:id="rId60"/>
    <p:sldId id="407" r:id="rId61"/>
    <p:sldId id="260" r:id="rId62"/>
    <p:sldId id="338" r:id="rId63"/>
    <p:sldId id="339" r:id="rId64"/>
    <p:sldId id="405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  <a:srgbClr val="E7E6E6"/>
    <a:srgbClr val="D6DCE5"/>
    <a:srgbClr val="FFC000"/>
    <a:srgbClr val="F4969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E7E8-8E6A-4A61-AD3D-CF5126251B6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E2C5-71DD-4260-BB6A-8A331DF35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REFRESHER ON NEURAL NETWORKS AND PHILOSOPHY OF PYTORCH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tutorials/beginner/basics/intro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and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</p:spTree>
    <p:extLst>
      <p:ext uri="{BB962C8B-B14F-4D97-AF65-F5344CB8AC3E}">
        <p14:creationId xmlns:p14="http://schemas.microsoft.com/office/powerpoint/2010/main" val="20771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4548"/>
              </p:ext>
            </p:extLst>
          </p:nvPr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58963"/>
              <a:gd name="adj2" fmla="val -121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the case of a neural network, what are the </a:t>
            </a:r>
            <a:r>
              <a:rPr lang="en-US" b="1" dirty="0">
                <a:solidFill>
                  <a:srgbClr val="FFC000"/>
                </a:solidFill>
              </a:rPr>
              <a:t>parameters</a:t>
            </a:r>
            <a:r>
              <a:rPr lang="en-US" dirty="0"/>
              <a:t> to be optimized?</a:t>
            </a:r>
          </a:p>
        </p:txBody>
      </p: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/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example, with 5 inputs and 10 neurons in the hidden layer, we will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=5⋅10+10=60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/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…and with 3 outputs, we will 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=10⋅3+3=33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/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a remarkable total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blipFill>
                <a:blip r:embed="rId6"/>
                <a:stretch>
                  <a:fillRect t="-469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3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Prediction is performed with a </a:t>
            </a:r>
            <a:r>
              <a:rPr lang="en-US" b="1" dirty="0">
                <a:solidFill>
                  <a:schemeClr val="accent6"/>
                </a:solidFill>
              </a:rPr>
              <a:t>forward pass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86920C6-F1F6-4B43-954B-26DD08BC6159}"/>
              </a:ext>
            </a:extLst>
          </p:cNvPr>
          <p:cNvSpPr/>
          <p:nvPr/>
        </p:nvSpPr>
        <p:spPr>
          <a:xfrm>
            <a:off x="3198697" y="2809329"/>
            <a:ext cx="5693789" cy="5506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is performed with a </a:t>
            </a:r>
            <a:r>
              <a:rPr lang="en-US" b="1" dirty="0">
                <a:solidFill>
                  <a:schemeClr val="accent2"/>
                </a:solidFill>
              </a:rPr>
              <a:t>backward pass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86920C6-F1F6-4B43-954B-26DD08BC6159}"/>
              </a:ext>
            </a:extLst>
          </p:cNvPr>
          <p:cNvSpPr/>
          <p:nvPr/>
        </p:nvSpPr>
        <p:spPr>
          <a:xfrm>
            <a:off x="3198697" y="2809329"/>
            <a:ext cx="5693789" cy="5506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C143DAAC-2827-4AD7-AC93-64B3C715958E}"/>
              </a:ext>
            </a:extLst>
          </p:cNvPr>
          <p:cNvSpPr/>
          <p:nvPr/>
        </p:nvSpPr>
        <p:spPr>
          <a:xfrm flipH="1">
            <a:off x="5223494" y="4054459"/>
            <a:ext cx="3668990" cy="55068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86A91DC-C8FB-4A69-933C-290572096299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0C70073-A459-4BFE-93C0-191816B34DE0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7061AD-54A9-430B-B2BD-A40A552A731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3FD2C92-8165-4493-9BBC-6853A7CBD544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CD825B-0910-4BFF-8CFA-672A083A2C82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8D1A203-F168-490F-BA93-2F84B4EBCD12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72771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4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4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=0.0⋅0.2+0.1⋅0.9+0.2⋅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−0.13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=0.4675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=0.3⋅0.2+0.4⋅0.9+0.5⋅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0.07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=0.5175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2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a neural network?</a:t>
            </a:r>
          </a:p>
          <a:p>
            <a:r>
              <a:rPr lang="it-IT" dirty="0"/>
              <a:t>Forward pass</a:t>
            </a:r>
          </a:p>
          <a:p>
            <a:r>
              <a:rPr lang="it-IT" dirty="0"/>
              <a:t>Backward pass</a:t>
            </a:r>
          </a:p>
          <a:p>
            <a:r>
              <a:rPr lang="it-IT" dirty="0"/>
              <a:t>Philosophy of pytorch</a:t>
            </a:r>
          </a:p>
          <a:p>
            <a:r>
              <a:rPr lang="it-IT" dirty="0"/>
              <a:t>Tensors</a:t>
            </a:r>
          </a:p>
          <a:p>
            <a:r>
              <a:rPr lang="it-IT" dirty="0"/>
              <a:t>Modules</a:t>
            </a:r>
          </a:p>
          <a:p>
            <a:r>
              <a:rPr lang="it-IT" dirty="0"/>
              <a:t>Optimizers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/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=0.6⋅0.4675+0.7⋅0.5175+0.0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0.6428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9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5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6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47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8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chemin : horizontal 3">
            <a:extLst>
              <a:ext uri="{FF2B5EF4-FFF2-40B4-BE49-F238E27FC236}">
                <a16:creationId xmlns:a16="http://schemas.microsoft.com/office/drawing/2014/main" id="{84D040A4-9B23-4918-AAF2-C9A0FD9D9DE3}"/>
              </a:ext>
            </a:extLst>
          </p:cNvPr>
          <p:cNvSpPr/>
          <p:nvPr/>
        </p:nvSpPr>
        <p:spPr>
          <a:xfrm rot="19851604">
            <a:off x="1823709" y="2251327"/>
            <a:ext cx="8938707" cy="2310597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Matrix multiplications (and additions)</a:t>
            </a:r>
          </a:p>
          <a:p>
            <a:pPr algn="ctr"/>
            <a:r>
              <a:rPr lang="en-US" sz="4000" dirty="0"/>
              <a:t>with </a:t>
            </a:r>
            <a:r>
              <a:rPr lang="en-US" sz="4000" b="1" dirty="0"/>
              <a:t>several possible notations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318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41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/>
                  <a:t>Final vector of shape=(1,1)</a:t>
                </a:r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blipFill>
                <a:blip r:embed="rId7"/>
                <a:stretch>
                  <a:fillRect r="-1033" b="-7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/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blipFill>
                <a:blip r:embed="rId9"/>
                <a:stretch>
                  <a:fillRect r="-1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07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881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42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3046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0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32C49930-D37E-4765-A2BF-2A9916E3973E}"/>
              </a:ext>
            </a:extLst>
          </p:cNvPr>
          <p:cNvSpPr/>
          <p:nvPr/>
        </p:nvSpPr>
        <p:spPr>
          <a:xfrm>
            <a:off x="6540044" y="4478927"/>
            <a:ext cx="2359341" cy="2338696"/>
          </a:xfrm>
          <a:prstGeom prst="wedgeRectCallout">
            <a:avLst>
              <a:gd name="adj1" fmla="val -21397"/>
              <a:gd name="adj2" fmla="val -8253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 is a column vector of shape=(2,N)</a:t>
            </a:r>
          </a:p>
        </p:txBody>
      </p: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C0563E5A-7DE2-49F6-8425-F184C809D654}"/>
              </a:ext>
            </a:extLst>
          </p:cNvPr>
          <p:cNvSpPr/>
          <p:nvPr/>
        </p:nvSpPr>
        <p:spPr>
          <a:xfrm>
            <a:off x="9733450" y="4474486"/>
            <a:ext cx="2359341" cy="2338696"/>
          </a:xfrm>
          <a:prstGeom prst="wedgeRectCallout">
            <a:avLst>
              <a:gd name="adj1" fmla="val -65348"/>
              <a:gd name="adj2" fmla="val -841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Output is a row vector, shape=(1,N)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3046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7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11DC9-4CD2-41CF-9713-FEA164B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flow of tensors through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6AF3B-A4E3-48AF-B0FB-886CAA1DE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generic name for n-dimensional arrays is </a:t>
            </a:r>
            <a:r>
              <a:rPr lang="en-US" b="1" dirty="0"/>
              <a:t>tensors</a:t>
            </a:r>
          </a:p>
          <a:p>
            <a:r>
              <a:rPr lang="en-US" dirty="0"/>
              <a:t>The high-level view of NNs (shared by multiple libraries)</a:t>
            </a:r>
          </a:p>
          <a:p>
            <a:pPr lvl="1"/>
            <a:r>
              <a:rPr lang="en-US" dirty="0"/>
              <a:t>Each network is a sequence of </a:t>
            </a:r>
            <a:r>
              <a:rPr lang="en-US" b="1" dirty="0"/>
              <a:t>layers</a:t>
            </a:r>
            <a:r>
              <a:rPr lang="en-US" dirty="0"/>
              <a:t> (or better, </a:t>
            </a:r>
            <a:r>
              <a:rPr lang="en-US" b="1" dirty="0"/>
              <a:t>modules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and output of each layer/module: </a:t>
            </a:r>
            <a:r>
              <a:rPr lang="en-US" b="1" dirty="0"/>
              <a:t>tensors</a:t>
            </a:r>
            <a:r>
              <a:rPr lang="en-US" dirty="0"/>
              <a:t> of a certain shape</a:t>
            </a:r>
          </a:p>
          <a:p>
            <a:pPr lvl="1"/>
            <a:r>
              <a:rPr lang="en-US" dirty="0"/>
              <a:t>The shape of the tensors is modified as data flows through NN</a:t>
            </a:r>
          </a:p>
          <a:p>
            <a:pPr lvl="1"/>
            <a:r>
              <a:rPr lang="en-US" dirty="0"/>
              <a:t>The output tensor is interpreted in a human-readable way</a:t>
            </a:r>
          </a:p>
        </p:txBody>
      </p:sp>
      <p:pic>
        <p:nvPicPr>
          <p:cNvPr id="4" name="Picture 16" descr="Tensorflow logo - Icônes Médias sociaux et logos">
            <a:extLst>
              <a:ext uri="{FF2B5EF4-FFF2-40B4-BE49-F238E27FC236}">
                <a16:creationId xmlns:a16="http://schemas.microsoft.com/office/drawing/2014/main" id="{CD12AFE8-DF64-4C66-A2A3-E6C52247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55" y="4304542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7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8B64-6848-458D-BCE8-A3DFDF3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Other possible notations to describe matrix multiplications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of a neuron are seen as column vectors</a:t>
                </a:r>
              </a:p>
              <a:p>
                <a:pPr lvl="1"/>
                <a:r>
                  <a:rPr lang="en-US" dirty="0"/>
                  <a:t>It is thus necessary to transpose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before multiplying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are seen as row vectors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3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21313"/>
              <a:gd name="adj2" fmla="val -1379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we are </a:t>
            </a:r>
            <a:r>
              <a:rPr lang="en-US" b="1" dirty="0"/>
              <a:t>learning</a:t>
            </a:r>
            <a:r>
              <a:rPr lang="en-US" dirty="0"/>
              <a:t>, how do we get the feedback to optimize the parameters?</a:t>
            </a:r>
          </a:p>
        </p:txBody>
      </p:sp>
    </p:spTree>
    <p:extLst>
      <p:ext uri="{BB962C8B-B14F-4D97-AF65-F5344CB8AC3E}">
        <p14:creationId xmlns:p14="http://schemas.microsoft.com/office/powerpoint/2010/main" val="129771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E332B-7372-4E26-A97E-E7F8F6A6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First, a </a:t>
                </a:r>
                <a:r>
                  <a:rPr lang="en-US" b="1" dirty="0"/>
                  <a:t>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to be defined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prediction</a:t>
                </a:r>
                <a:r>
                  <a:rPr lang="en-US" dirty="0"/>
                  <a:t> of the model;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ground truth</a:t>
                </a:r>
              </a:p>
              <a:p>
                <a:pPr lvl="1"/>
                <a:r>
                  <a:rPr lang="en-US" dirty="0"/>
                  <a:t>Typical choice for regression is mean/sum of squared errors</a:t>
                </a:r>
              </a:p>
              <a:p>
                <a:pPr lvl="1"/>
                <a:r>
                  <a:rPr lang="en-US" dirty="0"/>
                  <a:t>For classification is the scarily-named </a:t>
                </a:r>
                <a:r>
                  <a:rPr lang="en-US" i="1" dirty="0"/>
                  <a:t>categorical cross-entropy</a:t>
                </a:r>
              </a:p>
              <a:p>
                <a:pPr lvl="1"/>
                <a:r>
                  <a:rPr lang="en-US" dirty="0"/>
                  <a:t>We want to </a:t>
                </a:r>
                <a:r>
                  <a:rPr lang="en-US" b="1" dirty="0"/>
                  <a:t>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if zero, perfect predictions</a:t>
                </a:r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parameters of the network</a:t>
                </a:r>
              </a:p>
              <a:p>
                <a:pPr lvl="1"/>
                <a:r>
                  <a:rPr lang="en-US" dirty="0"/>
                  <a:t>Modify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do that?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22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FB383-A35B-49E0-A962-31E81E3E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CB74-03A3-4F0E-923A-D631A4026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classic optimization algorithm is </a:t>
            </a:r>
            <a:r>
              <a:rPr lang="en-US" b="1" dirty="0"/>
              <a:t>gradient descent</a:t>
            </a:r>
          </a:p>
          <a:p>
            <a:pPr lvl="1"/>
            <a:r>
              <a:rPr lang="en-US" dirty="0"/>
              <a:t>If the derivative of the target function can be computed</a:t>
            </a:r>
          </a:p>
          <a:p>
            <a:pPr lvl="1"/>
            <a:r>
              <a:rPr lang="en-US" dirty="0"/>
              <a:t>Compute partial derivative </a:t>
            </a:r>
            <a:r>
              <a:rPr lang="en-US" dirty="0" err="1"/>
              <a:t>w.r.t.</a:t>
            </a:r>
            <a:r>
              <a:rPr lang="en-US" dirty="0"/>
              <a:t> each weight</a:t>
            </a:r>
          </a:p>
          <a:p>
            <a:pPr lvl="1"/>
            <a:r>
              <a:rPr lang="en-US" dirty="0"/>
              <a:t>Push each weight in the “right direction” by a bit (</a:t>
            </a:r>
            <a:r>
              <a:rPr lang="en-US" b="1" dirty="0"/>
              <a:t>learning rate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Evaluate loss function again, compute derivative, iterate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9D3CC-7EB3-48BA-AA5A-51981AD7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" y="3940376"/>
            <a:ext cx="4334480" cy="1838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9737CF-9925-4F2D-8479-4321E1089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80" y="4081778"/>
            <a:ext cx="645885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1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8FF5-9E9F-4C09-BA1C-91DD130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in a single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at which the value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changes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Can be visualized as the slope of a tangent line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747DAA4-1E16-48F3-9D3F-10F1FA01B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5" y="3075828"/>
            <a:ext cx="4138366" cy="2902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/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/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59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28E61-D0F6-43FE-88B3-B3D7EB53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Derivative in multiple dimensions is the </a:t>
                </a:r>
                <a:r>
                  <a:rPr lang="en-US" b="1" dirty="0"/>
                  <a:t>gradient</a:t>
                </a:r>
                <a:r>
                  <a:rPr lang="en-US" dirty="0"/>
                  <a:t> (</a:t>
                </a:r>
                <a:r>
                  <a:rPr lang="en-US" b="1" dirty="0"/>
                  <a:t>Jacobian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23A0C3D9-8CE7-40B4-A709-750B1B4D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70" y="3429000"/>
            <a:ext cx="4423730" cy="2357767"/>
          </a:xfrm>
          <a:prstGeom prst="rect">
            <a:avLst/>
          </a:prstGeom>
        </p:spPr>
      </p:pic>
      <p:pic>
        <p:nvPicPr>
          <p:cNvPr id="5" name="Picture 2" descr="Stochastic gradient descent | sciencesprings">
            <a:extLst>
              <a:ext uri="{FF2B5EF4-FFF2-40B4-BE49-F238E27FC236}">
                <a16:creationId xmlns:a16="http://schemas.microsoft.com/office/drawing/2014/main" id="{03388517-1E8F-4967-BE36-2915F7EA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69" y="3076875"/>
            <a:ext cx="3598289" cy="33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7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6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149C1797-1209-4F45-865D-0990C74388B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50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6347898" y="5247001"/>
                <a:ext cx="2226700" cy="1319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98" y="5247001"/>
                <a:ext cx="2226700" cy="1319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5068477" y="5238978"/>
                <a:ext cx="4317144" cy="138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77" y="5238978"/>
                <a:ext cx="4317144" cy="1384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59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1018095" y="5312724"/>
                <a:ext cx="9947955" cy="1203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5312724"/>
                <a:ext cx="9947955" cy="120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69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308646" y="5413182"/>
                <a:ext cx="11389471" cy="1319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 ⋅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6" y="5413182"/>
                <a:ext cx="11389471" cy="1319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99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697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what about weights in the first layer?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17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Chain rule!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/>
              <p:nvPr/>
            </p:nvSpPr>
            <p:spPr>
              <a:xfrm>
                <a:off x="2177592" y="4675695"/>
                <a:ext cx="4760678" cy="13092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2" y="4675695"/>
                <a:ext cx="4760678" cy="13092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39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Chain rule!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/>
              <p:nvPr/>
            </p:nvSpPr>
            <p:spPr>
              <a:xfrm>
                <a:off x="2177592" y="4675696"/>
                <a:ext cx="4745642" cy="1559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2" y="4675696"/>
                <a:ext cx="4745642" cy="15591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18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F619B5A-9AC1-41AB-B7E8-47271EFD748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At the end of the backward pass (or backpropagation)</a:t>
                </a:r>
              </a:p>
              <a:p>
                <a:pPr lvl="1"/>
                <a:r>
                  <a:rPr lang="en-US" dirty="0"/>
                  <a:t>We have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that we can use to update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gives us the direction in which we should go to minimize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take a step (learning rate) in that direction, updating weights</a:t>
                </a:r>
              </a:p>
              <a:p>
                <a:pPr lvl="1"/>
                <a:r>
                  <a:rPr lang="en-US" dirty="0"/>
                  <a:t>Another forward pass, another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another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another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(unlikely), or run out of time (or other)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F619B5A-9AC1-41AB-B7E8-47271EFD7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462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remarks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19B5A-9AC1-41AB-B7E8-47271EFD7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Computing the gradient is a fundamental operation</a:t>
            </a:r>
          </a:p>
          <a:p>
            <a:pPr lvl="1"/>
            <a:r>
              <a:rPr lang="it-IT" dirty="0"/>
              <a:t>Luckily, we don’t have to do it by hand</a:t>
            </a:r>
          </a:p>
          <a:p>
            <a:pPr lvl="1"/>
            <a:r>
              <a:rPr lang="en-US" dirty="0"/>
              <a:t>Automatic computation of gradients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highly parallelizable</a:t>
            </a:r>
            <a:r>
              <a:rPr lang="en-US" dirty="0"/>
              <a:t> operation!</a:t>
            </a:r>
          </a:p>
          <a:p>
            <a:pPr lvl="1"/>
            <a:endParaRPr lang="en-US" dirty="0"/>
          </a:p>
          <a:p>
            <a:r>
              <a:rPr lang="en-US" dirty="0"/>
              <a:t>The NN representation with layers is a bit inconsistent</a:t>
            </a:r>
          </a:p>
          <a:p>
            <a:pPr lvl="1"/>
            <a:r>
              <a:rPr lang="en-US" dirty="0"/>
              <a:t>What does a </a:t>
            </a:r>
            <a:r>
              <a:rPr lang="en-US" i="1" dirty="0"/>
              <a:t>single neuron</a:t>
            </a:r>
            <a:r>
              <a:rPr lang="en-US" dirty="0"/>
              <a:t> represent?</a:t>
            </a:r>
          </a:p>
          <a:p>
            <a:pPr lvl="1"/>
            <a:r>
              <a:rPr lang="en-US" dirty="0"/>
              <a:t>Sometimes it’s a weighted sum, sometimes + activation function</a:t>
            </a:r>
          </a:p>
          <a:p>
            <a:pPr lvl="1"/>
            <a:r>
              <a:rPr lang="en-US" dirty="0"/>
              <a:t>Where are weights and biases stored? On the arcs? Even biases?</a:t>
            </a:r>
          </a:p>
        </p:txBody>
      </p:sp>
    </p:spTree>
    <p:extLst>
      <p:ext uri="{BB962C8B-B14F-4D97-AF65-F5344CB8AC3E}">
        <p14:creationId xmlns:p14="http://schemas.microsoft.com/office/powerpoint/2010/main" val="200885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5AEB41D0-823A-45FF-BDD6-A08D7EADC833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089B0838-8899-4623-B53B-71468B76A287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CE3C0A31-1042-46BC-AE3C-75BA6D890634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5295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2F5F-2E62-43B4-81C8-FC621E5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DAA6F-49F8-4823-9106-ACE0A559B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Like other libraries, </a:t>
            </a:r>
            <a:r>
              <a:rPr lang="en-US" b="1" dirty="0"/>
              <a:t>tensors</a:t>
            </a:r>
            <a:r>
              <a:rPr lang="en-US" dirty="0"/>
              <a:t> flow through </a:t>
            </a:r>
            <a:r>
              <a:rPr lang="en-US" b="1" dirty="0"/>
              <a:t>modules</a:t>
            </a:r>
          </a:p>
          <a:p>
            <a:r>
              <a:rPr lang="en-US" dirty="0"/>
              <a:t>Tensors (</a:t>
            </a:r>
            <a:r>
              <a:rPr lang="en-US" dirty="0" err="1"/>
              <a:t>torch.Tensor</a:t>
            </a:r>
            <a:r>
              <a:rPr lang="en-US" dirty="0"/>
              <a:t>) are specific data structures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numpy</a:t>
            </a:r>
            <a:r>
              <a:rPr lang="en-US" dirty="0"/>
              <a:t> arrays, multi-dimensional matrices</a:t>
            </a:r>
          </a:p>
          <a:p>
            <a:pPr lvl="1"/>
            <a:r>
              <a:rPr lang="en-US" dirty="0"/>
              <a:t>They can easily be assigned to run on GPUs for quick computations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store information</a:t>
            </a:r>
            <a:r>
              <a:rPr lang="en-US" dirty="0"/>
              <a:t> about gradients! </a:t>
            </a:r>
            <a:r>
              <a:rPr lang="en-US" dirty="0" err="1"/>
              <a:t>torch.Tensor.grad</a:t>
            </a:r>
            <a:endParaRPr lang="en-US" dirty="0"/>
          </a:p>
          <a:p>
            <a:pPr lvl="1"/>
            <a:r>
              <a:rPr lang="en-US" dirty="0"/>
              <a:t>Compute a graph of the derivatives in forward pass</a:t>
            </a:r>
          </a:p>
          <a:p>
            <a:pPr lvl="1"/>
            <a:r>
              <a:rPr lang="en-US" dirty="0"/>
              <a:t>Context </a:t>
            </a:r>
            <a:r>
              <a:rPr lang="en-US" dirty="0" err="1"/>
              <a:t>torch.no_grad</a:t>
            </a:r>
            <a:r>
              <a:rPr lang="en-US" dirty="0"/>
              <a:t>() or </a:t>
            </a:r>
            <a:r>
              <a:rPr lang="en-US" dirty="0" err="1"/>
              <a:t>Tensor.detach</a:t>
            </a:r>
            <a:r>
              <a:rPr lang="en-US" dirty="0"/>
              <a:t>() to deactivate</a:t>
            </a:r>
          </a:p>
        </p:txBody>
      </p:sp>
    </p:spTree>
    <p:extLst>
      <p:ext uri="{BB962C8B-B14F-4D97-AF65-F5344CB8AC3E}">
        <p14:creationId xmlns:p14="http://schemas.microsoft.com/office/powerpoint/2010/main" val="3435809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2F5F-2E62-43B4-81C8-FC621E5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DAA6F-49F8-4823-9106-ACE0A559B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 err="1"/>
              <a:t>torch.nn.Module</a:t>
            </a:r>
            <a:r>
              <a:rPr lang="en-US" dirty="0"/>
              <a:t> represents a (unitary*) operation on a tensor</a:t>
            </a:r>
          </a:p>
          <a:p>
            <a:pPr lvl="1"/>
            <a:r>
              <a:rPr lang="en-US" dirty="0"/>
              <a:t>Implements both forward() and backward()</a:t>
            </a:r>
          </a:p>
          <a:p>
            <a:pPr lvl="1"/>
            <a:r>
              <a:rPr lang="en-US" dirty="0"/>
              <a:t>Expects a </a:t>
            </a:r>
            <a:r>
              <a:rPr lang="en-US" b="1" dirty="0"/>
              <a:t>tensor of given shape</a:t>
            </a:r>
            <a:r>
              <a:rPr lang="en-US" dirty="0"/>
              <a:t> in input</a:t>
            </a:r>
          </a:p>
          <a:p>
            <a:pPr lvl="1"/>
            <a:r>
              <a:rPr lang="en-US" dirty="0"/>
              <a:t>Gives </a:t>
            </a:r>
            <a:r>
              <a:rPr lang="en-US" b="1" dirty="0"/>
              <a:t>tensor of another shape</a:t>
            </a:r>
            <a:r>
              <a:rPr lang="en-US" dirty="0"/>
              <a:t> in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*this is true for most Modules found in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23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3B916-E388-458C-9FE5-2498C11A3EED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F05821-E16B-45E6-A9D1-5117EDA6B1D8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FE5F17-7415-4FAB-B84F-C48A4A9C268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587C43-5FA1-4975-B3D9-B8F1C3FDF2E3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7B3D2-3273-44D1-B85A-9355255DB438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4A1C2F-3BDD-4613-8169-74D6557F0A8B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452020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112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8 (6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</p:spTree>
    <p:extLst>
      <p:ext uri="{BB962C8B-B14F-4D97-AF65-F5344CB8AC3E}">
        <p14:creationId xmlns:p14="http://schemas.microsoft.com/office/powerpoint/2010/main" val="1457292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8 (6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54B9-5D12-45DE-BEE9-885C04AAD37C}"/>
              </a:ext>
            </a:extLst>
          </p:cNvPr>
          <p:cNvSpPr/>
          <p:nvPr/>
        </p:nvSpPr>
        <p:spPr>
          <a:xfrm>
            <a:off x="8092123" y="2693893"/>
            <a:ext cx="1655975" cy="21642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(?, ?)</a:t>
            </a:r>
          </a:p>
          <a:p>
            <a:pPr algn="ctr"/>
            <a:r>
              <a:rPr lang="en-US" dirty="0"/>
              <a:t>Output: (?, ?)</a:t>
            </a:r>
          </a:p>
          <a:p>
            <a:pPr algn="ctr"/>
            <a:r>
              <a:rPr lang="en-US" dirty="0"/>
              <a:t>Parameters: ? (? weights, </a:t>
            </a:r>
            <a:br>
              <a:rPr lang="en-US" dirty="0"/>
            </a:br>
            <a:r>
              <a:rPr lang="en-US" dirty="0"/>
              <a:t>? biases)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733C92-6D68-4BF1-A306-7ADC52502325}"/>
              </a:ext>
            </a:extLst>
          </p:cNvPr>
          <p:cNvSpPr txBox="1"/>
          <p:nvPr/>
        </p:nvSpPr>
        <p:spPr>
          <a:xfrm>
            <a:off x="7750204" y="2007110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Module 3: Linear (weighted sum)</a:t>
            </a:r>
          </a:p>
        </p:txBody>
      </p:sp>
    </p:spTree>
    <p:extLst>
      <p:ext uri="{BB962C8B-B14F-4D97-AF65-F5344CB8AC3E}">
        <p14:creationId xmlns:p14="http://schemas.microsoft.com/office/powerpoint/2010/main" val="767058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8 (6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54B9-5D12-45DE-BEE9-885C04AAD37C}"/>
              </a:ext>
            </a:extLst>
          </p:cNvPr>
          <p:cNvSpPr/>
          <p:nvPr/>
        </p:nvSpPr>
        <p:spPr>
          <a:xfrm>
            <a:off x="8092123" y="2693893"/>
            <a:ext cx="1655975" cy="21642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(2, N)</a:t>
            </a:r>
          </a:p>
          <a:p>
            <a:pPr algn="ctr"/>
            <a:r>
              <a:rPr lang="en-US" dirty="0"/>
              <a:t>Output: (1, N)</a:t>
            </a:r>
          </a:p>
          <a:p>
            <a:pPr algn="ctr"/>
            <a:r>
              <a:rPr lang="en-US" dirty="0"/>
              <a:t>Parameters: 3 (2 weights, </a:t>
            </a:r>
            <a:br>
              <a:rPr lang="en-US" dirty="0"/>
            </a:br>
            <a:r>
              <a:rPr lang="en-US" dirty="0"/>
              <a:t>1 bias)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733C92-6D68-4BF1-A306-7ADC52502325}"/>
              </a:ext>
            </a:extLst>
          </p:cNvPr>
          <p:cNvSpPr txBox="1"/>
          <p:nvPr/>
        </p:nvSpPr>
        <p:spPr>
          <a:xfrm>
            <a:off x="7750204" y="2007110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Module 3: Linear (weighted sum)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A55F88C-CEE5-4398-8029-90619B2BC905}"/>
                  </a:ext>
                </a:extLst>
              </p:cNvPr>
              <p:cNvSpPr txBox="1"/>
              <p:nvPr/>
            </p:nvSpPr>
            <p:spPr>
              <a:xfrm>
                <a:off x="10196483" y="3247095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A55F88C-CEE5-4398-8029-90619B2BC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483" y="3247095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FCC294D-7226-4092-8414-8291DCFEBC77}"/>
              </a:ext>
            </a:extLst>
          </p:cNvPr>
          <p:cNvCxnSpPr>
            <a:cxnSpLocks/>
          </p:cNvCxnSpPr>
          <p:nvPr/>
        </p:nvCxnSpPr>
        <p:spPr>
          <a:xfrm>
            <a:off x="9713752" y="3676059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61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5FB54-63DF-40DA-88B0-694C25BB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582F1-7BFA-41AC-9FFF-9FEED42D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Considerable number of different Modules</a:t>
            </a:r>
          </a:p>
          <a:p>
            <a:pPr lvl="1"/>
            <a:r>
              <a:rPr lang="en-US" dirty="0"/>
              <a:t>Implementing layers of different type (convolutional, recurrent, …)</a:t>
            </a:r>
          </a:p>
          <a:p>
            <a:pPr lvl="1"/>
            <a:r>
              <a:rPr lang="en-US" dirty="0"/>
              <a:t>Different activation functions (Sigmoid, Tanh, </a:t>
            </a:r>
            <a:r>
              <a:rPr lang="en-US" dirty="0" err="1"/>
              <a:t>ReLU</a:t>
            </a:r>
            <a:r>
              <a:rPr lang="en-US" dirty="0"/>
              <a:t>, …)</a:t>
            </a:r>
          </a:p>
          <a:p>
            <a:r>
              <a:rPr lang="en-US" dirty="0"/>
              <a:t>Adding new Modules is relatively easy</a:t>
            </a:r>
          </a:p>
          <a:p>
            <a:pPr lvl="1"/>
            <a:r>
              <a:rPr lang="en-US" dirty="0"/>
              <a:t>Need to implement forward() and backward()</a:t>
            </a:r>
          </a:p>
        </p:txBody>
      </p:sp>
    </p:spTree>
    <p:extLst>
      <p:ext uri="{BB962C8B-B14F-4D97-AF65-F5344CB8AC3E}">
        <p14:creationId xmlns:p14="http://schemas.microsoft.com/office/powerpoint/2010/main" val="666877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8F7C-2ED1-4B95-A57B-E9523A5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r>
              <a:rPr lang="en-US" dirty="0"/>
              <a:t>: inheritance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0C489-9F76-4B7C-9E31-C1CC237F5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wants users to create new Classes</a:t>
            </a:r>
          </a:p>
          <a:p>
            <a:pPr lvl="1"/>
            <a:r>
              <a:rPr lang="en-US" dirty="0"/>
              <a:t>Classes that inherit from existing classes</a:t>
            </a:r>
          </a:p>
          <a:p>
            <a:pPr lvl="1"/>
            <a:r>
              <a:rPr lang="en-US" dirty="0"/>
              <a:t>For example, Neural Networks inherit from Module</a:t>
            </a:r>
          </a:p>
          <a:p>
            <a:pPr lvl="1"/>
            <a:r>
              <a:rPr lang="en-US" dirty="0"/>
              <a:t>Load data efficiently, creating a Class that inherits from Dataset</a:t>
            </a:r>
          </a:p>
        </p:txBody>
      </p:sp>
    </p:spTree>
    <p:extLst>
      <p:ext uri="{BB962C8B-B14F-4D97-AF65-F5344CB8AC3E}">
        <p14:creationId xmlns:p14="http://schemas.microsoft.com/office/powerpoint/2010/main" val="2697436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2586B-9BAA-4EDA-BF1A-AB4AEB8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r>
              <a:rPr lang="en-US" dirty="0"/>
              <a:t>: inheritance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D2F8DC5-DAC3-4210-B875-4DA62EBD2DC7}"/>
              </a:ext>
            </a:extLst>
          </p:cNvPr>
          <p:cNvGrpSpPr/>
          <p:nvPr/>
        </p:nvGrpSpPr>
        <p:grpSpPr>
          <a:xfrm>
            <a:off x="3979680" y="1147536"/>
            <a:ext cx="1442301" cy="1612073"/>
            <a:chOff x="1875934" y="2045617"/>
            <a:chExt cx="1442301" cy="16120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893EC-651E-4111-96C5-352DAE87472D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Attributes1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B16F5B-36C1-4111-9D26-A9728586B476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A1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4682109-174C-4752-A5C0-1C5DEE91DE40}"/>
              </a:ext>
            </a:extLst>
          </p:cNvPr>
          <p:cNvGrpSpPr/>
          <p:nvPr/>
        </p:nvGrpSpPr>
        <p:grpSpPr>
          <a:xfrm>
            <a:off x="3979679" y="2966999"/>
            <a:ext cx="1442301" cy="1612073"/>
            <a:chOff x="1875934" y="2045617"/>
            <a:chExt cx="1442301" cy="16120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C114ED-CF98-47F5-8141-D18E578A3ED9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Attributes2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CF34FC-59CE-44BD-A3BA-3FB708385B19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A2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D068493-C63C-4886-BF54-B73EC25B2526}"/>
              </a:ext>
            </a:extLst>
          </p:cNvPr>
          <p:cNvGrpSpPr/>
          <p:nvPr/>
        </p:nvGrpSpPr>
        <p:grpSpPr>
          <a:xfrm>
            <a:off x="3979678" y="4727722"/>
            <a:ext cx="1442301" cy="1612073"/>
            <a:chOff x="1875934" y="2045617"/>
            <a:chExt cx="1442301" cy="1612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1493E5-2F89-48E2-B7F8-813C2A878329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Attributes3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BF133D-8180-4CC9-BB87-278BF8FDB03A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A3</a:t>
              </a:r>
            </a:p>
          </p:txBody>
        </p:sp>
      </p:grp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AF4A756-AFB1-41B5-8E51-A5DE9B8B986B}"/>
              </a:ext>
            </a:extLst>
          </p:cNvPr>
          <p:cNvSpPr/>
          <p:nvPr/>
        </p:nvSpPr>
        <p:spPr>
          <a:xfrm rot="20338905">
            <a:off x="2338105" y="2317568"/>
            <a:ext cx="1767703" cy="46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13F475E7-F95D-44F1-AAD6-1DC68E0250BE}"/>
              </a:ext>
            </a:extLst>
          </p:cNvPr>
          <p:cNvSpPr/>
          <p:nvPr/>
        </p:nvSpPr>
        <p:spPr>
          <a:xfrm>
            <a:off x="2362455" y="3360672"/>
            <a:ext cx="1767703" cy="46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F00F679-2E1D-433C-ADF2-AC6DD5118138}"/>
              </a:ext>
            </a:extLst>
          </p:cNvPr>
          <p:cNvSpPr/>
          <p:nvPr/>
        </p:nvSpPr>
        <p:spPr>
          <a:xfrm rot="1732692">
            <a:off x="2388033" y="4242442"/>
            <a:ext cx="1767703" cy="46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D7E79D6-4179-4AE5-B951-46868F8A45ED}"/>
              </a:ext>
            </a:extLst>
          </p:cNvPr>
          <p:cNvGrpSpPr/>
          <p:nvPr/>
        </p:nvGrpSpPr>
        <p:grpSpPr>
          <a:xfrm>
            <a:off x="1121790" y="2575742"/>
            <a:ext cx="1442301" cy="1612073"/>
            <a:chOff x="1875934" y="2045617"/>
            <a:chExt cx="1442301" cy="16120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B07BA-0823-409D-A2B7-7F72D8BC97AE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49CA71-59BD-497A-9FBB-B4F8844776C1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4FD691A-598C-4926-A2B3-ACAF7AC25926}"/>
              </a:ext>
            </a:extLst>
          </p:cNvPr>
          <p:cNvSpPr txBox="1"/>
          <p:nvPr/>
        </p:nvSpPr>
        <p:spPr>
          <a:xfrm>
            <a:off x="6096000" y="1688666"/>
            <a:ext cx="5128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A1…A3 are also called </a:t>
            </a:r>
            <a:r>
              <a:rPr lang="en-US" sz="2800" b="1" dirty="0"/>
              <a:t>instances</a:t>
            </a:r>
            <a:r>
              <a:rPr lang="en-US" sz="2800" dirty="0"/>
              <a:t> of Class 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631C4B-7AD7-49FE-9520-7784338D6A25}"/>
              </a:ext>
            </a:extLst>
          </p:cNvPr>
          <p:cNvSpPr txBox="1"/>
          <p:nvPr/>
        </p:nvSpPr>
        <p:spPr>
          <a:xfrm>
            <a:off x="2313755" y="1468549"/>
            <a:ext cx="162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Builder()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C6558BD-703F-4779-9492-C18CDFC71EBF}"/>
              </a:ext>
            </a:extLst>
          </p:cNvPr>
          <p:cNvCxnSpPr>
            <a:stCxn id="20" idx="2"/>
          </p:cNvCxnSpPr>
          <p:nvPr/>
        </p:nvCxnSpPr>
        <p:spPr>
          <a:xfrm>
            <a:off x="3124461" y="2053324"/>
            <a:ext cx="14665" cy="361218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3097D9D-CC4F-4D71-8A54-3B04BE94ECA4}"/>
              </a:ext>
            </a:extLst>
          </p:cNvPr>
          <p:cNvSpPr txBox="1"/>
          <p:nvPr/>
        </p:nvSpPr>
        <p:spPr>
          <a:xfrm>
            <a:off x="6095999" y="3104843"/>
            <a:ext cx="5128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syntax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Attributes: </a:t>
            </a:r>
            <a:r>
              <a:rPr lang="en-US" sz="2800" dirty="0" err="1"/>
              <a:t>object.attribute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Methods: </a:t>
            </a:r>
            <a:r>
              <a:rPr lang="en-US" sz="2800" dirty="0" err="1"/>
              <a:t>object.method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556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E84D28B7-151E-41BD-BCD1-57B573A5E9D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14A2E14-CB2D-4639-83A8-E99A05562812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0BBC969-0468-47F3-92C1-7BD5B40A1761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2482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2586B-9BAA-4EDA-BF1A-AB4AEB8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r>
              <a:rPr lang="en-US" dirty="0"/>
              <a:t>: inheritance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D7E79D6-4179-4AE5-B951-46868F8A45ED}"/>
              </a:ext>
            </a:extLst>
          </p:cNvPr>
          <p:cNvGrpSpPr/>
          <p:nvPr/>
        </p:nvGrpSpPr>
        <p:grpSpPr>
          <a:xfrm>
            <a:off x="1121790" y="2575742"/>
            <a:ext cx="1442301" cy="1612073"/>
            <a:chOff x="1875934" y="2045617"/>
            <a:chExt cx="1442301" cy="16120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B07BA-0823-409D-A2B7-7F72D8BC97AE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49CA71-59BD-497A-9FBB-B4F8844776C1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</p:grp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2F8469D-FA9D-46D9-905E-7DBD611B5110}"/>
              </a:ext>
            </a:extLst>
          </p:cNvPr>
          <p:cNvSpPr/>
          <p:nvPr/>
        </p:nvSpPr>
        <p:spPr>
          <a:xfrm rot="10800000">
            <a:off x="2442329" y="3160336"/>
            <a:ext cx="1555422" cy="53732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15FDD44-095E-407F-91AE-2534E2FC9527}"/>
              </a:ext>
            </a:extLst>
          </p:cNvPr>
          <p:cNvGrpSpPr/>
          <p:nvPr/>
        </p:nvGrpSpPr>
        <p:grpSpPr>
          <a:xfrm>
            <a:off x="6630186" y="1062695"/>
            <a:ext cx="1442301" cy="1612073"/>
            <a:chOff x="1875934" y="2045617"/>
            <a:chExt cx="1442301" cy="1612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BD46C2-7CE5-4FDD-A338-E01B5DB1F1E6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Attributes1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EF17C9-33F5-4549-A5CA-D6A148BD4E59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B1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89B262A-09C2-47EC-8003-ACDA4E6AD6E4}"/>
              </a:ext>
            </a:extLst>
          </p:cNvPr>
          <p:cNvGrpSpPr/>
          <p:nvPr/>
        </p:nvGrpSpPr>
        <p:grpSpPr>
          <a:xfrm>
            <a:off x="6630185" y="2882158"/>
            <a:ext cx="1442301" cy="1612073"/>
            <a:chOff x="1875934" y="2045617"/>
            <a:chExt cx="1442301" cy="161207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55E007-E56B-436A-A633-2FB5C7AC4B5C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Attributes2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99CD65-FD8E-48BA-A6F4-8B1B555E0B62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B2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F3B38DF-1B7F-48C8-B1A1-1275944CBA64}"/>
              </a:ext>
            </a:extLst>
          </p:cNvPr>
          <p:cNvGrpSpPr/>
          <p:nvPr/>
        </p:nvGrpSpPr>
        <p:grpSpPr>
          <a:xfrm>
            <a:off x="6630184" y="4642881"/>
            <a:ext cx="1442301" cy="1612073"/>
            <a:chOff x="1875934" y="2045617"/>
            <a:chExt cx="1442301" cy="161207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A20371-5D1D-4FD6-9CB5-EE646C9ABB46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Attributes3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C9A689-6AA0-4E51-9FDA-2B6D956E7B49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B3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CDECE1D2-082C-4648-951B-2A2BF3960B01}"/>
              </a:ext>
            </a:extLst>
          </p:cNvPr>
          <p:cNvSpPr/>
          <p:nvPr/>
        </p:nvSpPr>
        <p:spPr>
          <a:xfrm rot="20338905">
            <a:off x="4988611" y="2232727"/>
            <a:ext cx="1767703" cy="4636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A0803A6-14AF-434E-A024-F648618E8A56}"/>
              </a:ext>
            </a:extLst>
          </p:cNvPr>
          <p:cNvSpPr/>
          <p:nvPr/>
        </p:nvSpPr>
        <p:spPr>
          <a:xfrm>
            <a:off x="5012961" y="3275831"/>
            <a:ext cx="1767703" cy="4636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507574B7-F233-4792-B795-50429DB48397}"/>
              </a:ext>
            </a:extLst>
          </p:cNvPr>
          <p:cNvSpPr/>
          <p:nvPr/>
        </p:nvSpPr>
        <p:spPr>
          <a:xfrm rot="1732692">
            <a:off x="5038539" y="4157601"/>
            <a:ext cx="1767703" cy="4636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C396763-2852-4063-88F1-CE35AD0A4AF1}"/>
              </a:ext>
            </a:extLst>
          </p:cNvPr>
          <p:cNvGrpSpPr/>
          <p:nvPr/>
        </p:nvGrpSpPr>
        <p:grpSpPr>
          <a:xfrm>
            <a:off x="3875988" y="2575742"/>
            <a:ext cx="1442301" cy="1612073"/>
            <a:chOff x="1875934" y="2045617"/>
            <a:chExt cx="1442301" cy="16120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1A14FD-F226-46CA-B8FE-2438500A74C2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Attributes(A)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Methods(A)</a:t>
              </a:r>
            </a:p>
            <a:p>
              <a:pPr algn="ctr"/>
              <a:r>
                <a:rPr lang="en-US" dirty="0"/>
                <a:t>Attributes(B)</a:t>
              </a:r>
            </a:p>
            <a:p>
              <a:pPr algn="ctr"/>
              <a:r>
                <a:rPr lang="en-US" dirty="0"/>
                <a:t>Methods(B)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9BC3E3-3530-4D65-8BD8-E72E25290803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B(A)</a:t>
              </a:r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F1328CEF-19A1-45B1-A181-5AAF2777A799}"/>
              </a:ext>
            </a:extLst>
          </p:cNvPr>
          <p:cNvSpPr txBox="1"/>
          <p:nvPr/>
        </p:nvSpPr>
        <p:spPr>
          <a:xfrm>
            <a:off x="8578392" y="2242436"/>
            <a:ext cx="313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B1…B3 are </a:t>
            </a:r>
            <a:r>
              <a:rPr lang="en-US" sz="2800" b="1" dirty="0"/>
              <a:t>instances</a:t>
            </a:r>
            <a:r>
              <a:rPr lang="en-US" sz="2800" dirty="0"/>
              <a:t> of Class 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7F532B0-D345-465F-BD35-AF7DB8161311}"/>
              </a:ext>
            </a:extLst>
          </p:cNvPr>
          <p:cNvSpPr txBox="1"/>
          <p:nvPr/>
        </p:nvSpPr>
        <p:spPr>
          <a:xfrm>
            <a:off x="8578392" y="3423288"/>
            <a:ext cx="3139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B </a:t>
            </a:r>
            <a:r>
              <a:rPr lang="en-US" sz="2800" b="1" dirty="0"/>
              <a:t>inherits</a:t>
            </a:r>
            <a:r>
              <a:rPr lang="en-US" sz="2800" dirty="0"/>
              <a:t> (some) attributes and methods from Class A</a:t>
            </a:r>
          </a:p>
        </p:txBody>
      </p:sp>
    </p:spTree>
    <p:extLst>
      <p:ext uri="{BB962C8B-B14F-4D97-AF65-F5344CB8AC3E}">
        <p14:creationId xmlns:p14="http://schemas.microsoft.com/office/powerpoint/2010/main" val="2067989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Module</a:t>
            </a:r>
          </a:p>
          <a:p>
            <a:pPr lvl="1"/>
            <a:r>
              <a:rPr lang="en-US" i="1" dirty="0"/>
              <a:t>backward(self, X) </a:t>
            </a:r>
            <a:r>
              <a:rPr lang="en-US" dirty="0"/>
              <a:t>: backward pass of the Module</a:t>
            </a:r>
            <a:endParaRPr lang="en-US" i="1" dirty="0"/>
          </a:p>
          <a:p>
            <a:r>
              <a:rPr lang="en-US" i="1" dirty="0"/>
              <a:t>forward()</a:t>
            </a:r>
            <a:r>
              <a:rPr lang="en-US" dirty="0"/>
              <a:t> is called during training, necessary to specify it</a:t>
            </a:r>
          </a:p>
          <a:p>
            <a:r>
              <a:rPr lang="en-US" dirty="0"/>
              <a:t>Luckily, often is just passing a tensor through Modules</a:t>
            </a:r>
          </a:p>
          <a:p>
            <a:r>
              <a:rPr lang="en-US" dirty="0"/>
              <a:t>If all modules are standard, </a:t>
            </a:r>
            <a:r>
              <a:rPr lang="en-US" i="1" dirty="0"/>
              <a:t>backward()</a:t>
            </a:r>
            <a:r>
              <a:rPr lang="en-US" dirty="0"/>
              <a:t> is automatic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093D4-9358-4A7F-8573-246D54DE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8CEC7-D064-4FCD-8E4C-6E0A18EA6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for a Loss function</a:t>
            </a:r>
          </a:p>
          <a:p>
            <a:r>
              <a:rPr lang="en-US" dirty="0"/>
              <a:t>Losses are objects instantiated from appropriate classes</a:t>
            </a:r>
          </a:p>
          <a:p>
            <a:pPr lvl="1"/>
            <a:r>
              <a:rPr lang="en-US" dirty="0" err="1"/>
              <a:t>torch.nn.MSELoss</a:t>
            </a:r>
            <a:r>
              <a:rPr lang="en-US" dirty="0"/>
              <a:t>() # mean squared error</a:t>
            </a:r>
          </a:p>
          <a:p>
            <a:pPr lvl="1"/>
            <a:r>
              <a:rPr lang="en-US" dirty="0" err="1"/>
              <a:t>torch.nn.CrossEntropy</a:t>
            </a:r>
            <a:r>
              <a:rPr lang="en-US" dirty="0"/>
              <a:t>() # categorical cross-entropy, classification</a:t>
            </a:r>
          </a:p>
        </p:txBody>
      </p:sp>
      <p:pic>
        <p:nvPicPr>
          <p:cNvPr id="1026" name="Picture 2" descr="Categorical cross-entropy loss — The most important loss function | by  neuralthreads | Medium">
            <a:extLst>
              <a:ext uri="{FF2B5EF4-FFF2-40B4-BE49-F238E27FC236}">
                <a16:creationId xmlns:a16="http://schemas.microsoft.com/office/drawing/2014/main" id="{1E9BF594-7385-4BFE-B3B9-22C5EA77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72" y="3567554"/>
            <a:ext cx="5961864" cy="23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3097F-78CA-4760-80A7-568144A034DE}"/>
              </a:ext>
            </a:extLst>
          </p:cNvPr>
          <p:cNvSpPr/>
          <p:nvPr/>
        </p:nvSpPr>
        <p:spPr>
          <a:xfrm>
            <a:off x="838201" y="4341919"/>
            <a:ext cx="4761322" cy="829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labels represented with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0214872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646E5-FA52-449D-9AB5-879C8300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C6C711-6471-4DC1-9611-74B54E69C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  <a:p>
            <a:pPr lvl="1"/>
            <a:r>
              <a:rPr lang="en-US" dirty="0"/>
              <a:t>Initialized by passing the parameters to optimize</a:t>
            </a:r>
          </a:p>
          <a:p>
            <a:pPr lvl="1"/>
            <a:r>
              <a:rPr lang="en-US" dirty="0"/>
              <a:t>And a learning rate (size of the step of Gradient Descent)</a:t>
            </a:r>
          </a:p>
          <a:p>
            <a:pPr lvl="1"/>
            <a:r>
              <a:rPr lang="en-US" sz="2800" dirty="0"/>
              <a:t>Example: 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optimizer = 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torch.optim.SGD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(params=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neural_network.parameters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(), 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lr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/>
              <a:t>All the rest, we are free to manipulate as we like</a:t>
            </a:r>
          </a:p>
          <a:p>
            <a:pPr lvl="1"/>
            <a:r>
              <a:rPr lang="en-US" dirty="0"/>
              <a:t>Number of iterations, stopping condition</a:t>
            </a:r>
          </a:p>
          <a:p>
            <a:pPr lvl="1"/>
            <a:r>
              <a:rPr lang="en-US" dirty="0"/>
              <a:t>Even </a:t>
            </a:r>
            <a:r>
              <a:rPr lang="en-US" i="1" dirty="0"/>
              <a:t>how</a:t>
            </a:r>
            <a:r>
              <a:rPr lang="en-US" dirty="0"/>
              <a:t> to cumulate gradients (will come in </a:t>
            </a:r>
            <a:r>
              <a:rPr lang="en-US"/>
              <a:t>handy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72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E. Stevens, L. </a:t>
            </a:r>
            <a:r>
              <a:rPr lang="en-US" dirty="0" err="1"/>
              <a:t>Antiga</a:t>
            </a:r>
            <a:r>
              <a:rPr lang="en-US" dirty="0"/>
              <a:t>. 2019. </a:t>
            </a:r>
            <a:r>
              <a:rPr lang="en-US" i="1" dirty="0"/>
              <a:t>Deep learning with </a:t>
            </a:r>
            <a:r>
              <a:rPr lang="en-US" i="1" dirty="0" err="1"/>
              <a:t>pytorch</a:t>
            </a:r>
            <a:br>
              <a:rPr lang="en-US" i="1" dirty="0"/>
            </a:br>
            <a:r>
              <a:rPr lang="en-US" i="1" dirty="0"/>
              <a:t>- </a:t>
            </a:r>
            <a:r>
              <a:rPr lang="en-US" dirty="0">
                <a:hlinkClick r:id="rId2"/>
              </a:rPr>
              <a:t>https://pytorch.org/tutorials/beginner/basics/intro.html</a:t>
            </a:r>
            <a:r>
              <a:rPr lang="en-US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85FC7880-1C03-4E32-AE24-74BFBC43C749}"/>
              </a:ext>
            </a:extLst>
          </p:cNvPr>
          <p:cNvSpPr/>
          <p:nvPr/>
        </p:nvSpPr>
        <p:spPr>
          <a:xfrm>
            <a:off x="375863" y="4562781"/>
            <a:ext cx="2581275" cy="629402"/>
          </a:xfrm>
          <a:prstGeom prst="wedgeRectCallout">
            <a:avLst>
              <a:gd name="adj1" fmla="val 54083"/>
              <a:gd name="adj2" fmla="val 113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</a:t>
            </a:r>
            <a:r>
              <a:rPr lang="en-US" b="1" dirty="0"/>
              <a:t>non-linearity</a:t>
            </a:r>
            <a:r>
              <a:rPr lang="en-US" dirty="0"/>
              <a:t>, increases </a:t>
            </a:r>
            <a:r>
              <a:rPr lang="en-US" b="1" dirty="0"/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B15ABEA6-90F4-4010-AD4F-96095D98A1DD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FE2817D4-A1F8-4DC5-93D8-6CCB6C64C1D5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7EAF5E45-46CA-4F99-AF49-04F3E320D005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27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F7ADE-6865-4517-B2ED-DD1107B6596D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73F591C-B15D-4BB1-883D-F3CB44651285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FE98BE7-4690-47BB-A8A2-A9975D3B8441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39FCF91-5B46-4B21-95B0-3B048C8CB5C6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0D8700F4-22F9-46DD-B510-EE8221470967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32BA8B0-4691-4A7A-AB82-9DED6E23CE2D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1CF0833-FCA1-4B00-990E-2EF92AA14544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C7EA84-3342-46EF-9A91-FDFD5C8ACB79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65CF43C-44CF-4DB7-8CDD-FEA81865E450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1E22C93-815D-4582-8222-70299C029BB2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7C8BA8A-6881-49F5-93E5-E1D4AEC830FC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DB6D6-06C7-4BFB-91E9-F790FEA6533F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D31C3-FF17-4D8D-AFFA-5DCB6AC5F5B8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5F3F0C-8E93-4547-8C50-8F197575A87D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43BE88-36DC-4D94-A4F7-DEE95AA13967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9D1B2C5B-8487-4373-BFB0-A7B9F4147E1A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CFBF0707-D9FE-494E-A7BA-FA640BB5D063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8E7088-2235-4968-821E-43A02DD66327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9C361C-388F-46A8-BF4A-23A3683E6541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A5AAF4C-F627-4EE6-8994-C7BE791A3AD5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BA3C29-3F23-40FC-BA59-1BE736BCD48C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9A16E28-DE90-4BC7-9E57-BC5A3C559D6A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175EC72E-C2FB-48E5-824F-E9A226CB374D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2A28245A-6F42-4359-A174-544E4F9FF8F9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40E155A-5BF5-4682-A1F9-3B0028ADFA10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A46765E-7C01-4F67-8DD5-35B2307A34F2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9DB1880-7006-48BB-AF8E-F8EB3BC2291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90A54D3-85B1-4AFE-ACA7-AA6BBFBBA9D6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E5E7FE7-D6DC-4ECB-8745-1648EA3D7C9F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B06E700-BD14-4D9F-B6CB-62B8FC17043B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B04650D-A357-400E-82D3-59388DAAC2B7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095F8BD-C991-4120-8543-EF81B5C38BBE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AFB53-EDF6-4136-83E8-2389E6938624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41BC582F-0A92-4B37-AE23-E578FCA0E274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358449D-21E0-4688-846B-0C7949045E2B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261A490-0B39-409B-BEE2-98C65431A065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FE2F99F-D749-4CA6-93CD-94CA816D37CA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42B6950-E0A2-436D-B166-2102F77D9306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E188B1E-8A06-4D0F-AD4C-171DF974ADD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9B4BE75-5D82-4AEC-A339-1434EDA18DC7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3680424-A795-4224-A6BB-6AF1B4AE5C7D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D0018FB-5B18-4456-90D6-B82F366BE4BF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C5FFBFA-0E53-410F-9CC7-1673894D78DF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385C42-7432-4B7D-9C0C-08C9DC8A7BFD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EFB5B6F6-C4DF-4EC0-98AC-9BDDC4F0B6C8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11676966-4349-4624-A795-3C3F840F4546}"/>
                </a:ext>
              </a:extLst>
            </p:cNvPr>
            <p:cNvCxnSpPr>
              <a:stCxn id="5" idx="6"/>
              <a:endCxn id="2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8A550CA5-44B1-401D-8614-6962C7ED6FF1}"/>
                </a:ext>
              </a:extLst>
            </p:cNvPr>
            <p:cNvCxnSpPr>
              <a:stCxn id="5" idx="6"/>
              <a:endCxn id="2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1B46E5F5-2A5E-43C0-B4C8-48FDF870EB39}"/>
                </a:ext>
              </a:extLst>
            </p:cNvPr>
            <p:cNvCxnSpPr>
              <a:stCxn id="6" idx="6"/>
              <a:endCxn id="2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C3EC40DB-2EA4-4E3A-8C75-89B9107C219A}"/>
                </a:ext>
              </a:extLst>
            </p:cNvPr>
            <p:cNvCxnSpPr>
              <a:stCxn id="6" idx="6"/>
              <a:endCxn id="2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BA6AFD6D-CF69-4935-9E10-034BC04D5346}"/>
                </a:ext>
              </a:extLst>
            </p:cNvPr>
            <p:cNvCxnSpPr>
              <a:stCxn id="6" idx="6"/>
              <a:endCxn id="2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BDC6B25A-5A30-40AF-8AD3-C6C23647DFE0}"/>
                </a:ext>
              </a:extLst>
            </p:cNvPr>
            <p:cNvCxnSpPr>
              <a:stCxn id="7" idx="6"/>
              <a:endCxn id="2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FF4197BB-4AAA-4A60-BFDD-3CFD272C9952}"/>
                </a:ext>
              </a:extLst>
            </p:cNvPr>
            <p:cNvCxnSpPr>
              <a:stCxn id="7" idx="6"/>
              <a:endCxn id="2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06091B30-553D-4759-80E2-38011B898B60}"/>
                </a:ext>
              </a:extLst>
            </p:cNvPr>
            <p:cNvCxnSpPr>
              <a:stCxn id="7" idx="6"/>
              <a:endCxn id="2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58B158D-9FE9-4291-A161-ABDF15B41C3D}"/>
                </a:ext>
              </a:extLst>
            </p:cNvPr>
            <p:cNvCxnSpPr>
              <a:stCxn id="8" idx="6"/>
              <a:endCxn id="2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BA467873-4512-4B4E-A10B-47A9A5C94DFD}"/>
                </a:ext>
              </a:extLst>
            </p:cNvPr>
            <p:cNvCxnSpPr>
              <a:stCxn id="8" idx="6"/>
              <a:endCxn id="2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8045C41B-65CB-461D-BEDE-DE0A86818674}"/>
                </a:ext>
              </a:extLst>
            </p:cNvPr>
            <p:cNvCxnSpPr>
              <a:stCxn id="8" idx="6"/>
              <a:endCxn id="2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A1B2291-9994-412D-AC09-2E043F23ACF0}"/>
                </a:ext>
              </a:extLst>
            </p:cNvPr>
            <p:cNvCxnSpPr>
              <a:stCxn id="9" idx="6"/>
              <a:endCxn id="2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7A77F6E7-9F7F-4D9A-8FE1-FDCB74A4C548}"/>
                </a:ext>
              </a:extLst>
            </p:cNvPr>
            <p:cNvCxnSpPr>
              <a:stCxn id="9" idx="6"/>
              <a:endCxn id="2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73101E27-47C6-49BD-A22B-5DC3D42407E4}"/>
                </a:ext>
              </a:extLst>
            </p:cNvPr>
            <p:cNvCxnSpPr>
              <a:stCxn id="9" idx="6"/>
              <a:endCxn id="2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9AC07330-1CE5-4D91-AF01-3DE27FE161CE}"/>
                </a:ext>
              </a:extLst>
            </p:cNvPr>
            <p:cNvCxnSpPr>
              <a:stCxn id="10" idx="6"/>
              <a:endCxn id="2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602904D9-A6CB-4A24-923E-FB0A58BFD59D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ABF6152F-639A-4663-BC6C-2CC4F953C56B}"/>
                </a:ext>
              </a:extLst>
            </p:cNvPr>
            <p:cNvCxnSpPr>
              <a:stCxn id="10" idx="6"/>
              <a:endCxn id="2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87CB88-1047-4A70-BE01-7DC9F3D31BD6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A4CF0947-1DB6-405C-9F4D-C78FAA376D4B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8514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37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3286</Words>
  <Application>Microsoft Office PowerPoint</Application>
  <PresentationFormat>Grand écran</PresentationFormat>
  <Paragraphs>565</Paragraphs>
  <Slides>64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Raleway</vt:lpstr>
      <vt:lpstr>Thème Office</vt:lpstr>
      <vt:lpstr>Refresher on Neural Networks and Philosophy of pytorch</vt:lpstr>
      <vt:lpstr>Outline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Machine learning (supervised)</vt:lpstr>
      <vt:lpstr>What is a neural network?</vt:lpstr>
      <vt:lpstr>What is a neural network?</vt:lpstr>
      <vt:lpstr>What is a neural network?</vt:lpstr>
      <vt:lpstr>What is a neural network?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A flow of tensors through modules</vt:lpstr>
      <vt:lpstr>Notations?</vt:lpstr>
      <vt:lpstr>Machine learning (supervised)</vt:lpstr>
      <vt:lpstr>Machine learning with neural networks</vt:lpstr>
      <vt:lpstr>Gradient descent</vt:lpstr>
      <vt:lpstr>Gradient descent</vt:lpstr>
      <vt:lpstr>Gradient descent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A few remarks</vt:lpstr>
      <vt:lpstr>Philosophy of pytorch</vt:lpstr>
      <vt:lpstr>Philosophy of pytorch</vt:lpstr>
      <vt:lpstr>Philosophy of pytorch</vt:lpstr>
      <vt:lpstr>Philosophy of pytorch</vt:lpstr>
      <vt:lpstr>Philosophy of pytorch</vt:lpstr>
      <vt:lpstr>Philosophy of pytorch</vt:lpstr>
      <vt:lpstr>Philosophy of pytorch</vt:lpstr>
      <vt:lpstr>pytorch modules</vt:lpstr>
      <vt:lpstr>Philosophy of pytorch: inheritance</vt:lpstr>
      <vt:lpstr>Philosophy of pytorch: inheritance</vt:lpstr>
      <vt:lpstr>Philosophy of pytorch: inheritance</vt:lpstr>
      <vt:lpstr>Philosophy of pytorch</vt:lpstr>
      <vt:lpstr>Philosophy of pytorch</vt:lpstr>
      <vt:lpstr>Philosophy of pytorch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251</cp:revision>
  <dcterms:created xsi:type="dcterms:W3CDTF">2020-06-05T13:14:31Z</dcterms:created>
  <dcterms:modified xsi:type="dcterms:W3CDTF">2024-04-02T12:59:18Z</dcterms:modified>
</cp:coreProperties>
</file>