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33DB8-B60E-4E3C-A60C-26201D013AC9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38B25A-8E43-4ED4-988F-D80E12CACC3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29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4C3A4-308C-402B-99F4-089098BD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10312"/>
            <a:ext cx="9144000" cy="2387600"/>
          </a:xfrm>
        </p:spPr>
        <p:txBody>
          <a:bodyPr anchor="t" anchorCtr="0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92D54D-575D-4BD2-A8A1-9564C17EA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102408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3328F88-75FA-4194-B143-DC6541E0B3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15FAA71-898D-400C-BBB0-A39DAA5702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73" y="1992397"/>
            <a:ext cx="379159" cy="517035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E67A54C-4F6F-4E83-AFB0-842E947D3BE0}"/>
              </a:ext>
            </a:extLst>
          </p:cNvPr>
          <p:cNvGrpSpPr/>
          <p:nvPr userDrawn="1"/>
        </p:nvGrpSpPr>
        <p:grpSpPr>
          <a:xfrm>
            <a:off x="3315667" y="515566"/>
            <a:ext cx="5560667" cy="1070395"/>
            <a:chOff x="3465036" y="515566"/>
            <a:chExt cx="5560667" cy="1070395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54E22F02-C264-4C29-882B-83090A7E35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5036" y="880179"/>
              <a:ext cx="1546667" cy="417778"/>
            </a:xfrm>
            <a:prstGeom prst="rect">
              <a:avLst/>
            </a:prstGeom>
          </p:spPr>
        </p:pic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794A6DD1-01ED-463F-BCF3-A1CE671ACEF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141" y="628268"/>
              <a:ext cx="754036" cy="921600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DEC0EFBA-01D8-480F-AB43-19330754F6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7215815" y="677257"/>
              <a:ext cx="1642424" cy="574848"/>
            </a:xfrm>
            <a:prstGeom prst="rect">
              <a:avLst/>
            </a:prstGeom>
          </p:spPr>
        </p:pic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074F2F4B-7465-4AD1-B125-30CB05E940C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7048350" y="515566"/>
              <a:ext cx="1977353" cy="898230"/>
            </a:xfrm>
            <a:prstGeom prst="rect">
              <a:avLst/>
            </a:prstGeom>
          </p:spPr>
        </p:pic>
        <p:pic>
          <p:nvPicPr>
            <p:cNvPr id="13" name="Picture 4" descr="ISC-PIF (@iscpif@mastodon.social) - Mastodon">
              <a:extLst>
                <a:ext uri="{FF2B5EF4-FFF2-40B4-BE49-F238E27FC236}">
                  <a16:creationId xmlns:a16="http://schemas.microsoft.com/office/drawing/2014/main" id="{3F6AD9E4-FDDF-4DE1-8987-6ED809F8D6C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579407"/>
              <a:ext cx="1006554" cy="1006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99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2004"/>
            <a:ext cx="105156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087" y="-56964"/>
            <a:ext cx="881914" cy="107789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50" y="531220"/>
            <a:ext cx="377801" cy="489712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AB70575D-AA56-4AD0-9926-6F159D820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1233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89743-6687-4C47-A4AE-59D8252F1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9547"/>
          </a:xfrm>
        </p:spPr>
        <p:txBody>
          <a:bodyPr/>
          <a:lstStyle>
            <a:lvl1pPr>
              <a:defRPr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B3A392-CF22-4BFE-AE08-78EA40C82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2004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787AB0-2768-4BDA-90E0-B550157169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84846"/>
            <a:ext cx="1682886" cy="67315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EFE8EBA-9779-4636-9BD9-3BB3662279A4}"/>
              </a:ext>
            </a:extLst>
          </p:cNvPr>
          <p:cNvSpPr txBox="1"/>
          <p:nvPr userDrawn="1"/>
        </p:nvSpPr>
        <p:spPr>
          <a:xfrm>
            <a:off x="943584" y="6384838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E6394E3-418A-4F54-B2E3-7BAB1C7B10B7}"/>
              </a:ext>
            </a:extLst>
          </p:cNvPr>
          <p:cNvSpPr txBox="1"/>
          <p:nvPr userDrawn="1"/>
        </p:nvSpPr>
        <p:spPr>
          <a:xfrm>
            <a:off x="943584" y="6544451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TONDA, Team EKINOCS,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E420B4B2-7448-4A16-B614-F104AA7994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14759"/>
            <a:ext cx="752657" cy="919914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13387606-03FF-4661-983B-17A21CE9A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82" y="531220"/>
            <a:ext cx="402270" cy="548550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9FBB57E-9659-4D31-82F8-900649F4E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AAE9138C-AD7E-4719-BCD7-6C24C3CD34D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133803" y="1452276"/>
            <a:ext cx="5220000" cy="471495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2A2B0178-4D08-4C79-A8B9-154F46F5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88332" y="636720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u="sng">
                <a:solidFill>
                  <a:srgbClr val="00A3A6"/>
                </a:solidFill>
              </a:defRPr>
            </a:lvl1pPr>
          </a:lstStyle>
          <a:p>
            <a:r>
              <a:rPr lang="en-US" dirty="0"/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246922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9E670DC-58AC-4770-A843-330C22FB57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8B79A62-F1C6-4275-BC22-7B1BCBAF4F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187" y="2837638"/>
            <a:ext cx="314325" cy="4286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B4C282A-6975-40A6-A569-FC601FFA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 b="1">
                <a:solidFill>
                  <a:srgbClr val="00A3A6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93749FC-FC23-4E17-9311-2E6A9E8CC7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01843" y="3834656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 err="1"/>
              <a:t>Add</a:t>
            </a:r>
            <a:r>
              <a:rPr lang="fr-FR" dirty="0"/>
              <a:t> </a:t>
            </a:r>
            <a:r>
              <a:rPr lang="fr-FR" dirty="0" err="1"/>
              <a:t>link</a:t>
            </a:r>
            <a:r>
              <a:rPr lang="fr-FR" dirty="0"/>
              <a:t> to GitHub repository </a:t>
            </a:r>
            <a:r>
              <a:rPr lang="fr-FR" dirty="0" err="1"/>
              <a:t>here</a:t>
            </a:r>
            <a:r>
              <a:rPr lang="fr-FR" dirty="0"/>
              <a:t>, if </a:t>
            </a:r>
            <a:r>
              <a:rPr lang="fr-FR" dirty="0" err="1"/>
              <a:t>we</a:t>
            </a:r>
            <a:r>
              <a:rPr lang="fr-FR" dirty="0"/>
              <a:t> have one</a:t>
            </a:r>
            <a:endParaRPr lang="en-US" dirty="0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C7C87EF-E747-412B-9CED-ED65ABA08979}"/>
              </a:ext>
            </a:extLst>
          </p:cNvPr>
          <p:cNvGrpSpPr/>
          <p:nvPr userDrawn="1"/>
        </p:nvGrpSpPr>
        <p:grpSpPr>
          <a:xfrm>
            <a:off x="3283801" y="1018800"/>
            <a:ext cx="5624398" cy="919914"/>
            <a:chOff x="2401852" y="1018800"/>
            <a:chExt cx="5624398" cy="919914"/>
          </a:xfrm>
        </p:grpSpPr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51D1867A-3C01-4F30-8D40-59F9E23600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852" y="1272218"/>
              <a:ext cx="1546667" cy="417777"/>
            </a:xfrm>
            <a:prstGeom prst="rect">
              <a:avLst/>
            </a:prstGeom>
          </p:spPr>
        </p:pic>
        <p:pic>
          <p:nvPicPr>
            <p:cNvPr id="11" name="Image 10">
              <a:extLst>
                <a:ext uri="{FF2B5EF4-FFF2-40B4-BE49-F238E27FC236}">
                  <a16:creationId xmlns:a16="http://schemas.microsoft.com/office/drawing/2014/main" id="{5569EDBE-CD57-41FF-876F-DA52748BEE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0000" y="1018800"/>
              <a:ext cx="752657" cy="919914"/>
            </a:xfrm>
            <a:prstGeom prst="rect">
              <a:avLst/>
            </a:prstGeom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F9FCAB56-BF8B-45C7-B03A-8AF4CA82AE3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22283" b="75673" l="54554" r="9098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15610" r="4463" b="17653"/>
            <a:stretch/>
          </p:blipFill>
          <p:spPr bwMode="auto">
            <a:xfrm>
              <a:off x="4938382" y="1037974"/>
              <a:ext cx="1295445" cy="88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AF40AC18-862E-409F-9AD0-EC98C69513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/>
            <a:stretch>
              <a:fillRect/>
            </a:stretch>
          </p:blipFill>
          <p:spPr>
            <a:xfrm>
              <a:off x="6383826" y="1073027"/>
              <a:ext cx="1642424" cy="574848"/>
            </a:xfrm>
            <a:prstGeom prst="rect">
              <a:avLst/>
            </a:prstGeom>
          </p:spPr>
        </p:pic>
      </p:grpSp>
      <p:sp>
        <p:nvSpPr>
          <p:cNvPr id="15" name="Subtitle 2">
            <a:extLst>
              <a:ext uri="{FF2B5EF4-FFF2-40B4-BE49-F238E27FC236}">
                <a16:creationId xmlns:a16="http://schemas.microsoft.com/office/drawing/2014/main" id="{1C065881-3337-4161-ABDB-6510805F4051}"/>
              </a:ext>
            </a:extLst>
          </p:cNvPr>
          <p:cNvSpPr txBox="1">
            <a:spLocks/>
          </p:cNvSpPr>
          <p:nvPr userDrawn="1"/>
        </p:nvSpPr>
        <p:spPr>
          <a:xfrm>
            <a:off x="2407761" y="4499320"/>
            <a:ext cx="9144000" cy="654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275662"/>
                </a:solidFill>
                <a:latin typeface="+mn-lt"/>
                <a:ea typeface="+mn-ea"/>
                <a:cs typeface="+mn-cs"/>
              </a:defRPr>
            </a:lvl1pPr>
            <a:lvl2pPr marL="45718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fr-FR" u="sng" dirty="0">
                <a:solidFill>
                  <a:srgbClr val="00A3A6"/>
                </a:solidFill>
              </a:rPr>
              <a:t>alberto.tonda@inrae.fr</a:t>
            </a:r>
            <a:endParaRPr lang="en-US" u="sng" dirty="0">
              <a:solidFill>
                <a:srgbClr val="00A3A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818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B510B5-0959-4DCA-80B4-33E11BF47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2D4D6A-A852-4D15-A3FB-2A35F6574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858270-B581-49D5-9FD5-5995D12F2C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3EA0E2-8C33-4344-89A8-BFD224DA4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alberto.tonda@inrae.fr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32E4EEA5-E6E1-425A-A2C6-F582B730D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9258" y="6361810"/>
            <a:ext cx="935477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rgbClr val="00A3A6"/>
                </a:solidFill>
              </a:defRPr>
            </a:lvl1pPr>
          </a:lstStyle>
          <a:p>
            <a:fld id="{19485C6F-9B8D-4FB9-A42B-A9ABFED612B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3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EB07DE-F149-4E82-BE75-19CFD8D9F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</a:t>
            </a:r>
            <a:r>
              <a:rPr lang="en-US"/>
              <a:t>with git</a:t>
            </a:r>
            <a:endParaRPr lang="en-US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7DD15FF-9290-421D-BFEE-02EB369BC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0525"/>
            <a:ext cx="9144000" cy="2001092"/>
          </a:xfrm>
        </p:spPr>
        <p:txBody>
          <a:bodyPr>
            <a:normAutofit/>
          </a:bodyPr>
          <a:lstStyle/>
          <a:p>
            <a:r>
              <a:rPr lang="en-US" sz="2800" b="1" dirty="0"/>
              <a:t>Alberto Tonda</a:t>
            </a:r>
            <a:r>
              <a:rPr lang="en-US" sz="2800" dirty="0"/>
              <a:t>, Ph.D., Senior permanent researcher (DR)</a:t>
            </a:r>
          </a:p>
          <a:p>
            <a:r>
              <a:rPr lang="en-US" sz="2000" i="1" dirty="0"/>
              <a:t>UMR 518 </a:t>
            </a:r>
            <a:r>
              <a:rPr lang="en-US" sz="2000" i="1" dirty="0" err="1"/>
              <a:t>Mathématiques</a:t>
            </a:r>
            <a:r>
              <a:rPr lang="en-US" sz="2000" i="1" dirty="0"/>
              <a:t> et Informatique </a:t>
            </a:r>
            <a:r>
              <a:rPr lang="en-US" sz="2000" i="1" dirty="0" err="1"/>
              <a:t>Appliquées</a:t>
            </a:r>
            <a:r>
              <a:rPr lang="en-US" sz="2000" i="1" dirty="0"/>
              <a:t> - PS, INRAE, U. Paris-</a:t>
            </a:r>
            <a:r>
              <a:rPr lang="en-US" sz="2000" i="1" dirty="0" err="1"/>
              <a:t>Saclay</a:t>
            </a:r>
            <a:br>
              <a:rPr lang="en-US" sz="2000" i="1" dirty="0"/>
            </a:br>
            <a:r>
              <a:rPr lang="en-US" sz="2000" i="1" dirty="0"/>
              <a:t>UAR 3611 </a:t>
            </a:r>
            <a:r>
              <a:rPr lang="en-US" sz="2000" i="1" dirty="0" err="1"/>
              <a:t>Institut</a:t>
            </a:r>
            <a:r>
              <a:rPr lang="en-US" sz="2000" i="1" dirty="0"/>
              <a:t> des </a:t>
            </a:r>
            <a:r>
              <a:rPr lang="en-US" sz="2000" i="1" dirty="0" err="1"/>
              <a:t>Systèmes</a:t>
            </a:r>
            <a:r>
              <a:rPr lang="en-US" sz="2000" i="1" dirty="0"/>
              <a:t> Complexes Paris Ile-de-France, CNRS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u="sng" dirty="0">
                <a:cs typeface="Courier New" panose="02070309020205020404" pitchFamily="49" charset="0"/>
              </a:rPr>
              <a:t>alberto.tonda@inrae.fr</a:t>
            </a:r>
          </a:p>
        </p:txBody>
      </p:sp>
    </p:spTree>
    <p:extLst>
      <p:ext uri="{BB962C8B-B14F-4D97-AF65-F5344CB8AC3E}">
        <p14:creationId xmlns:p14="http://schemas.microsoft.com/office/powerpoint/2010/main" val="115492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135B0-AC09-4168-971D-16D2252B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use: pull requests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D3C53-BE44-4E3C-9444-94DF3681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for permission: “Can I merge these changes?”</a:t>
            </a:r>
          </a:p>
          <a:p>
            <a:pPr lvl="1"/>
            <a:r>
              <a:rPr lang="en-US" dirty="0"/>
              <a:t>Require review from repo owners</a:t>
            </a:r>
          </a:p>
          <a:p>
            <a:pPr lvl="1"/>
            <a:r>
              <a:rPr lang="en-US" dirty="0"/>
              <a:t>I used this feature </a:t>
            </a:r>
            <a:r>
              <a:rPr lang="en-US" b="1" dirty="0"/>
              <a:t>twice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8EA83B-BF9C-4097-BD5F-BE2FD61BA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601AB4-7F57-402C-A7CC-65F8404A4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4A463C8-E9D4-4D6C-A961-E74F31244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51629"/>
            <a:ext cx="5029371" cy="312533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0F22FF7-5B4A-49FA-B422-3712CB5D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579" y="3051628"/>
            <a:ext cx="5371107" cy="31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068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A9BC99-AD01-4207-89AF-541AEE435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advice: structure your repository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AE5D47-943E-4FD3-AC6B-9769AEA6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/>
              <a:t>subfolders</a:t>
            </a:r>
            <a:r>
              <a:rPr lang="en-US" dirty="0"/>
              <a:t> in your repository</a:t>
            </a:r>
          </a:p>
          <a:p>
            <a:pPr lvl="1"/>
            <a:r>
              <a:rPr lang="en-US" b="1" dirty="0"/>
              <a:t>data/</a:t>
            </a:r>
            <a:r>
              <a:rPr lang="en-US" dirty="0"/>
              <a:t> for all data files</a:t>
            </a:r>
          </a:p>
          <a:p>
            <a:pPr lvl="1"/>
            <a:r>
              <a:rPr lang="en-US" b="1" dirty="0"/>
              <a:t>docs/</a:t>
            </a:r>
            <a:r>
              <a:rPr lang="en-US" dirty="0"/>
              <a:t> for papers and stuff</a:t>
            </a:r>
            <a:endParaRPr lang="en-US" b="1" dirty="0"/>
          </a:p>
          <a:p>
            <a:pPr lvl="1"/>
            <a:r>
              <a:rPr lang="en-US" b="1" dirty="0" err="1"/>
              <a:t>src</a:t>
            </a:r>
            <a:r>
              <a:rPr lang="en-US" b="1" dirty="0"/>
              <a:t>/</a:t>
            </a:r>
            <a:r>
              <a:rPr lang="en-US" dirty="0"/>
              <a:t> for code</a:t>
            </a:r>
          </a:p>
          <a:p>
            <a:r>
              <a:rPr lang="en-US" dirty="0"/>
              <a:t>Root usually contains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/>
              <a:t>README.md (markdown)</a:t>
            </a:r>
          </a:p>
          <a:p>
            <a:pPr lvl="1"/>
            <a:r>
              <a:rPr lang="en-US" dirty="0"/>
              <a:t>LICENSE.txt (optional)</a:t>
            </a:r>
          </a:p>
          <a:p>
            <a:pPr lvl="1"/>
            <a:r>
              <a:rPr lang="en-US" dirty="0"/>
              <a:t>Other stuff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6F03C32-340E-4960-BC96-DBB7B1AB3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627ED-79EB-416C-8F4A-1A4FA66FC6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131F2A3-AE77-4E72-A739-041C087D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005" y="1977892"/>
            <a:ext cx="6282730" cy="466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55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B55EA6DC-158E-44BB-87DF-BC6340555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0BECB58-9207-4986-84C6-178596CAD0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DB2B34-115A-4184-AAFD-CE52AD708B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56963" y="6361113"/>
            <a:ext cx="935037" cy="365125"/>
          </a:xfrm>
        </p:spPr>
        <p:txBody>
          <a:bodyPr/>
          <a:lstStyle/>
          <a:p>
            <a:fld id="{19485C6F-9B8D-4FB9-A42B-A9ABFED612B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66F3C6-7761-42A4-A723-938460039B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8077200" y="6367463"/>
            <a:ext cx="4114800" cy="365125"/>
          </a:xfrm>
        </p:spPr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01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E9B5F-431E-4E93-8BEE-6FCA1A206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 of title for a slide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4D34B0-1657-4C3B-BF82-5779557B2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some text</a:t>
            </a:r>
          </a:p>
          <a:p>
            <a:pPr lvl="1"/>
            <a:r>
              <a:rPr lang="en-US" dirty="0"/>
              <a:t>And some smaller text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FB3158-76D3-4740-9104-AA0F0CC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20EC01-BAEE-4961-BDB9-1ACD4B20A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2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A5776A-0987-49E8-95E9-26FF8945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525BA1-7255-45BB-88DD-9C4FD43E0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control software</a:t>
            </a:r>
          </a:p>
          <a:p>
            <a:pPr lvl="1"/>
            <a:r>
              <a:rPr lang="en-US" dirty="0"/>
              <a:t>Similar to Dropbox, Google Drive, and many others</a:t>
            </a:r>
          </a:p>
          <a:p>
            <a:pPr lvl="1"/>
            <a:r>
              <a:rPr lang="en-US" dirty="0"/>
              <a:t>Differences: open source, independent from environment</a:t>
            </a:r>
          </a:p>
          <a:p>
            <a:pPr lvl="1"/>
            <a:r>
              <a:rPr lang="en-US" b="1" dirty="0"/>
              <a:t>GitHub.com</a:t>
            </a:r>
            <a:r>
              <a:rPr lang="en-US" dirty="0"/>
              <a:t> exists (Microsoft), local servers (Forge INRAE)</a:t>
            </a:r>
          </a:p>
          <a:p>
            <a:pPr lvl="1"/>
            <a:r>
              <a:rPr lang="en-US" dirty="0"/>
              <a:t>Author: </a:t>
            </a:r>
            <a:r>
              <a:rPr lang="en-US" dirty="0">
                <a:solidFill>
                  <a:schemeClr val="accent2"/>
                </a:solidFill>
              </a:rPr>
              <a:t>Linus Torvalds</a:t>
            </a:r>
            <a:r>
              <a:rPr lang="en-US" dirty="0"/>
              <a:t> (of Linux fame)</a:t>
            </a:r>
          </a:p>
          <a:p>
            <a:r>
              <a:rPr lang="en-US" dirty="0"/>
              <a:t>“Git” is British slang for “stupid idiot”, there is no official meaning for the acronym</a:t>
            </a:r>
          </a:p>
          <a:p>
            <a:r>
              <a:rPr lang="en-US" dirty="0"/>
              <a:t>Computer Scientists think they are </a:t>
            </a:r>
            <a:r>
              <a:rPr lang="en-US" i="1" dirty="0"/>
              <a:t>hilarious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D72B04-7BEE-485A-80B2-63DBA61D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F8533-291B-4CF6-9879-209E3CF39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6" name="Picture 2" descr="Tutoriel Git pour une bonne prise en main - Letecode">
            <a:extLst>
              <a:ext uri="{FF2B5EF4-FFF2-40B4-BE49-F238E27FC236}">
                <a16:creationId xmlns:a16="http://schemas.microsoft.com/office/drawing/2014/main" id="{61840195-3F4A-4617-9068-B1A29A7A2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47" t="13238" r="7421" b="19879"/>
          <a:stretch/>
        </p:blipFill>
        <p:spPr bwMode="auto">
          <a:xfrm>
            <a:off x="8605493" y="4670132"/>
            <a:ext cx="3252248" cy="1451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451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806A2-5DB1-4105-BD0E-E536F662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care?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143E3-3E08-4EAE-B83D-1EDE9549F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is great for </a:t>
            </a:r>
            <a:r>
              <a:rPr lang="en-US" u="sng" dirty="0"/>
              <a:t>collaborative development of code</a:t>
            </a:r>
          </a:p>
          <a:p>
            <a:pPr lvl="1"/>
            <a:r>
              <a:rPr lang="en-US" dirty="0"/>
              <a:t>Other uses: personal storage, share code, </a:t>
            </a:r>
            <a:r>
              <a:rPr lang="en-US" b="1" dirty="0"/>
              <a:t>website</a:t>
            </a:r>
          </a:p>
          <a:p>
            <a:pPr lvl="1"/>
            <a:r>
              <a:rPr lang="en-US" dirty="0"/>
              <a:t>Optimized for text files (and maybe a few images)</a:t>
            </a:r>
          </a:p>
          <a:p>
            <a:pPr lvl="1"/>
            <a:r>
              <a:rPr lang="en-US" dirty="0"/>
              <a:t>Git is fantastically integrated with a lot of other tools (Overleaf)</a:t>
            </a:r>
          </a:p>
          <a:p>
            <a:pPr lvl="1"/>
            <a:r>
              <a:rPr lang="en-US" dirty="0"/>
              <a:t>E.g. you can create your own Python package with Git!</a:t>
            </a:r>
          </a:p>
          <a:p>
            <a:pPr lvl="1"/>
            <a:r>
              <a:rPr lang="en-US" dirty="0"/>
              <a:t>Also, keep track of </a:t>
            </a:r>
            <a:r>
              <a:rPr lang="en-US" i="1" dirty="0"/>
              <a:t>just a few files</a:t>
            </a:r>
            <a:r>
              <a:rPr lang="en-US" dirty="0"/>
              <a:t> (different from DBX!)</a:t>
            </a:r>
          </a:p>
          <a:p>
            <a:pPr lvl="1"/>
            <a:endParaRPr lang="en-US" dirty="0"/>
          </a:p>
          <a:p>
            <a:r>
              <a:rPr lang="en-US" dirty="0"/>
              <a:t>Show here example of git-based, GitHub hosted site</a:t>
            </a:r>
          </a:p>
          <a:p>
            <a:pPr lvl="1"/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9E0ACA-1A05-4C1E-B733-0D38F7B2B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50E2F3-AE39-4F1D-B422-F4E7F407F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1026" name="Picture 2" descr="Blog Eleven Labs - How to git gud : quelles commandes Git utiliser pour  améliorer son workflow au quotidien ?">
            <a:extLst>
              <a:ext uri="{FF2B5EF4-FFF2-40B4-BE49-F238E27FC236}">
                <a16:creationId xmlns:a16="http://schemas.microsoft.com/office/drawing/2014/main" id="{0C21DC53-F2A7-4D83-95FB-22B2B8115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9444" y="3431210"/>
            <a:ext cx="2030882" cy="274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22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CF38B8-3C33-40F7-B52E-F373F948C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22EA6FA-4AE5-4240-A578-9594E361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B72322-3AB5-4AAE-A5E5-13D187BB1D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E2D0B9-B5A7-46D1-86DB-A7783EED2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956" y="1234673"/>
            <a:ext cx="9716088" cy="45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959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EDBA75-05EC-4884-93E5-4A23D2180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Desktop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75B3AD-2143-451C-92E0-FD1305F4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was originally designed as a </a:t>
            </a:r>
            <a:r>
              <a:rPr lang="en-US" b="1" dirty="0"/>
              <a:t>command-line</a:t>
            </a:r>
            <a:r>
              <a:rPr lang="en-US" dirty="0"/>
              <a:t> tool</a:t>
            </a:r>
          </a:p>
          <a:p>
            <a:pPr lvl="1"/>
            <a:r>
              <a:rPr lang="en-US" dirty="0"/>
              <a:t>But now we have Graphical User Interface (GUI) tools</a:t>
            </a:r>
          </a:p>
          <a:p>
            <a:pPr lvl="1"/>
            <a:r>
              <a:rPr lang="en-US" dirty="0"/>
              <a:t>In fact, in CS </a:t>
            </a:r>
            <a:r>
              <a:rPr lang="en-US" u="sng" dirty="0"/>
              <a:t>almost everything is command line hidden by GUI</a:t>
            </a:r>
          </a:p>
          <a:p>
            <a:r>
              <a:rPr lang="en-US" dirty="0"/>
              <a:t>Follow these steps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an account on GitHub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a new repository on GitHub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Download GitHub desktop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Generate public/private key pair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Create local copy of your repository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0AACFE-2478-406C-9FC4-C1BC57F4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2B25E5-B176-4FDB-8B24-BA1E509E7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3074" name="Picture 2" descr="Use GitHub Desktop to open your first Pull Request - DEV Community">
            <a:extLst>
              <a:ext uri="{FF2B5EF4-FFF2-40B4-BE49-F238E27FC236}">
                <a16:creationId xmlns:a16="http://schemas.microsoft.com/office/drawing/2014/main" id="{06A0B8A6-2A8B-4425-AAD5-6B8CB7031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271" y="3339370"/>
            <a:ext cx="4114801" cy="231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585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D94A4-F08E-4ADF-82F1-31D2904B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git fun!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4CBE3-9354-49B3-888E-4B1FEBA6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two new files</a:t>
            </a:r>
          </a:p>
          <a:p>
            <a:pPr lvl="1"/>
            <a:r>
              <a:rPr lang="en-US" dirty="0"/>
              <a:t>“added.txt” and “ignored.txt”</a:t>
            </a:r>
          </a:p>
          <a:p>
            <a:pPr lvl="1"/>
            <a:r>
              <a:rPr lang="en-US" dirty="0"/>
              <a:t>GitHub Desktop automatically adds local files to </a:t>
            </a:r>
            <a:r>
              <a:rPr lang="en-US" b="1" dirty="0"/>
              <a:t>commits</a:t>
            </a:r>
          </a:p>
          <a:p>
            <a:pPr lvl="1"/>
            <a:r>
              <a:rPr lang="en-US" dirty="0"/>
              <a:t>You can manually tell it to ignore files</a:t>
            </a:r>
          </a:p>
          <a:p>
            <a:pPr lvl="1"/>
            <a:r>
              <a:rPr lang="en-US" dirty="0"/>
              <a:t>Add “added.txt” and ignore “ignored.txt”</a:t>
            </a:r>
          </a:p>
          <a:p>
            <a:pPr lvl="1"/>
            <a:r>
              <a:rPr lang="en-US" b="1" dirty="0"/>
              <a:t>commit</a:t>
            </a:r>
            <a:r>
              <a:rPr lang="en-US" dirty="0"/>
              <a:t> the changes, then </a:t>
            </a:r>
            <a:r>
              <a:rPr lang="en-US" b="1" dirty="0"/>
              <a:t>push</a:t>
            </a:r>
            <a:r>
              <a:rPr lang="en-US" dirty="0"/>
              <a:t> them</a:t>
            </a:r>
          </a:p>
          <a:p>
            <a:pPr lvl="1"/>
            <a:r>
              <a:rPr lang="en-US" dirty="0"/>
              <a:t>Check the repository page on GitHub.com ; did it change?</a:t>
            </a:r>
          </a:p>
          <a:p>
            <a:r>
              <a:rPr lang="en-US" dirty="0"/>
              <a:t>Commit messages</a:t>
            </a:r>
          </a:p>
          <a:p>
            <a:pPr lvl="1"/>
            <a:r>
              <a:rPr lang="en-US" dirty="0"/>
              <a:t>Useful to keep track of what happened, </a:t>
            </a:r>
            <a:r>
              <a:rPr lang="en-US" b="1" dirty="0"/>
              <a:t>don’t leave them empty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719457B-4235-4391-AA55-C0B5A115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A628B4-B3E5-4CF1-A50F-5433BB310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77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7EC709-F55E-4A8C-8FDE-EED8B87E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use: git merge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45DA07-63C6-4A2C-AC86-56571AC6C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you modify local files with git…</a:t>
            </a:r>
          </a:p>
          <a:p>
            <a:pPr lvl="1"/>
            <a:r>
              <a:rPr lang="en-US" dirty="0"/>
              <a:t>…and someone else in the meantime commits/push?</a:t>
            </a:r>
          </a:p>
          <a:p>
            <a:pPr lvl="1"/>
            <a:r>
              <a:rPr lang="en-US" dirty="0"/>
              <a:t>The remote repository and your local files </a:t>
            </a:r>
            <a:r>
              <a:rPr lang="en-US" u="sng" dirty="0"/>
              <a:t>differ greatly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It becomes necessary to reconciliate the two versions</a:t>
            </a:r>
          </a:p>
          <a:p>
            <a:endParaRPr lang="en-US" dirty="0"/>
          </a:p>
          <a:p>
            <a:r>
              <a:rPr lang="en-US" dirty="0"/>
              <a:t>Let’s try it out </a:t>
            </a:r>
            <a:r>
              <a:rPr lang="en-US" i="1" dirty="0"/>
              <a:t>live</a:t>
            </a:r>
            <a:r>
              <a:rPr lang="en-US" dirty="0"/>
              <a:t>!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05C269-46EF-4CE1-BE8B-72BA5B00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1A343-A513-4C18-B3A1-0CFBF835F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  <p:pic>
        <p:nvPicPr>
          <p:cNvPr id="5122" name="Picture 2" descr="Senza Rete">
            <a:extLst>
              <a:ext uri="{FF2B5EF4-FFF2-40B4-BE49-F238E27FC236}">
                <a16:creationId xmlns:a16="http://schemas.microsoft.com/office/drawing/2014/main" id="{4F5454E0-D072-4477-B9C2-3DDB4A8EE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44" t="8767" r="8803" b="9709"/>
          <a:stretch/>
        </p:blipFill>
        <p:spPr bwMode="auto">
          <a:xfrm>
            <a:off x="8597552" y="3363011"/>
            <a:ext cx="2960017" cy="292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71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61EAA-19F2-44DF-8866-FD64A49B2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use: branches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18510-6454-4FC7-B366-5D7BCE063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create different “branches” on the same repository</a:t>
            </a:r>
          </a:p>
          <a:p>
            <a:pPr lvl="1"/>
            <a:r>
              <a:rPr lang="en-US" dirty="0"/>
              <a:t>Work independently on separate parts without merging every time</a:t>
            </a:r>
          </a:p>
          <a:p>
            <a:pPr lvl="1"/>
            <a:r>
              <a:rPr lang="en-US" dirty="0"/>
              <a:t>At the end of development, big merge between branches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is the default branch</a:t>
            </a:r>
          </a:p>
          <a:p>
            <a:pPr lvl="1"/>
            <a:endParaRPr lang="en-US" dirty="0"/>
          </a:p>
          <a:p>
            <a:r>
              <a:rPr lang="en-US" dirty="0"/>
              <a:t>Let’s try to create two different branches, then</a:t>
            </a:r>
          </a:p>
          <a:p>
            <a:pPr lvl="1"/>
            <a:r>
              <a:rPr lang="en-US" dirty="0"/>
              <a:t>Merge the first branch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Then merge the second branch also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012590E-3D15-4ADC-A957-CC116763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85C6F-9B8D-4FB9-A42B-A9ABFED612B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A6EC1F-2E0D-4232-9925-C73A96E9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alberto.tonda@inrae.fr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4002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Grand écran</PresentationFormat>
  <Paragraphs>99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Thème Office</vt:lpstr>
      <vt:lpstr>Version control with git</vt:lpstr>
      <vt:lpstr>Another example of title for a slide</vt:lpstr>
      <vt:lpstr>What is GIT?</vt:lpstr>
      <vt:lpstr>Why should we care?</vt:lpstr>
      <vt:lpstr>How does it work?</vt:lpstr>
      <vt:lpstr>GitHub Desktop</vt:lpstr>
      <vt:lpstr>More git fun!</vt:lpstr>
      <vt:lpstr>Advanced use: git merge</vt:lpstr>
      <vt:lpstr>Advanced use: branches</vt:lpstr>
      <vt:lpstr>Advanced use: pull requests</vt:lpstr>
      <vt:lpstr>Practical advice: structure your repository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82</cp:revision>
  <dcterms:created xsi:type="dcterms:W3CDTF">2024-07-04T00:18:11Z</dcterms:created>
  <dcterms:modified xsi:type="dcterms:W3CDTF">2025-02-20T09:52:17Z</dcterms:modified>
</cp:coreProperties>
</file>