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33DB8-B60E-4E3C-A60C-26201D013AC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8B25A-8E43-4ED4-988F-D80E12CACC3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2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4C3A4-308C-402B-99F4-089098BDB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312"/>
            <a:ext cx="9144000" cy="2387600"/>
          </a:xfrm>
        </p:spPr>
        <p:txBody>
          <a:bodyPr anchor="t" anchorCtr="0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92D54D-575D-4BD2-A8A1-9564C17EA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525"/>
            <a:ext cx="9144000" cy="10240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328F88-75FA-4194-B143-DC6541E0B3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15FAA71-898D-400C-BBB0-A39DAA5702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" y="1992397"/>
            <a:ext cx="379159" cy="517035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CE67A54C-4F6F-4E83-AFB0-842E947D3BE0}"/>
              </a:ext>
            </a:extLst>
          </p:cNvPr>
          <p:cNvGrpSpPr/>
          <p:nvPr userDrawn="1"/>
        </p:nvGrpSpPr>
        <p:grpSpPr>
          <a:xfrm>
            <a:off x="3315667" y="515566"/>
            <a:ext cx="5560667" cy="1070395"/>
            <a:chOff x="3465036" y="515566"/>
            <a:chExt cx="5560667" cy="1070395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54E22F02-C264-4C29-882B-83090A7E35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5036" y="880179"/>
              <a:ext cx="1546667" cy="417778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794A6DD1-01ED-463F-BCF3-A1CE671ACE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41" y="628268"/>
              <a:ext cx="754036" cy="92160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DEC0EFBA-01D8-480F-AB43-19330754F6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7215815" y="677257"/>
              <a:ext cx="1642424" cy="574848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4F2F4B-7465-4AD1-B125-30CB05E940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7048350" y="515566"/>
              <a:ext cx="1977353" cy="898230"/>
            </a:xfrm>
            <a:prstGeom prst="rect">
              <a:avLst/>
            </a:prstGeom>
          </p:spPr>
        </p:pic>
        <p:pic>
          <p:nvPicPr>
            <p:cNvPr id="13" name="Picture 4" descr="ISC-PIF (@iscpif@mastodon.social) - Mastodon">
              <a:extLst>
                <a:ext uri="{FF2B5EF4-FFF2-40B4-BE49-F238E27FC236}">
                  <a16:creationId xmlns:a16="http://schemas.microsoft.com/office/drawing/2014/main" id="{3F6AD9E4-FDDF-4DE1-8987-6ED809F8D6C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579407"/>
              <a:ext cx="1006554" cy="1006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99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9743-6687-4C47-A4AE-59D8252F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547"/>
          </a:xfrm>
        </p:spPr>
        <p:txBody>
          <a:bodyPr/>
          <a:lstStyle>
            <a:lvl1pPr>
              <a:defRPr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3A392-CF22-4BFE-AE08-78EA40C8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04"/>
            <a:ext cx="105156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787AB0-2768-4BDA-90E0-B550157169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846"/>
            <a:ext cx="1682886" cy="6731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FE8EBA-9779-4636-9BD9-3BB3662279A4}"/>
              </a:ext>
            </a:extLst>
          </p:cNvPr>
          <p:cNvSpPr txBox="1"/>
          <p:nvPr userDrawn="1"/>
        </p:nvSpPr>
        <p:spPr>
          <a:xfrm>
            <a:off x="943584" y="6384838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6394E3-418A-4F54-B2E3-7BAB1C7B10B7}"/>
              </a:ext>
            </a:extLst>
          </p:cNvPr>
          <p:cNvSpPr txBox="1"/>
          <p:nvPr userDrawn="1"/>
        </p:nvSpPr>
        <p:spPr>
          <a:xfrm>
            <a:off x="943584" y="6544451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TONDA, Team EKINOCS,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420B4B2-7448-4A16-B614-F104AA799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087" y="-56964"/>
            <a:ext cx="881914" cy="107789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387606-03FF-4661-983B-17A21CE9A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0" y="531220"/>
            <a:ext cx="377801" cy="48971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FBB57E-9659-4D31-82F8-900649F4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AB70575D-AA56-4AD0-9926-6F159D820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8332" y="63672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sng">
                <a:solidFill>
                  <a:srgbClr val="00A3A6"/>
                </a:solidFill>
              </a:defRPr>
            </a:lvl1pPr>
          </a:lstStyle>
          <a:p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212330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9743-6687-4C47-A4AE-59D8252F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547"/>
          </a:xfrm>
        </p:spPr>
        <p:txBody>
          <a:bodyPr/>
          <a:lstStyle>
            <a:lvl1pPr>
              <a:defRPr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3A392-CF22-4BFE-AE08-78EA40C8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2004"/>
            <a:ext cx="52200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787AB0-2768-4BDA-90E0-B550157169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846"/>
            <a:ext cx="1682886" cy="6731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FE8EBA-9779-4636-9BD9-3BB3662279A4}"/>
              </a:ext>
            </a:extLst>
          </p:cNvPr>
          <p:cNvSpPr txBox="1"/>
          <p:nvPr userDrawn="1"/>
        </p:nvSpPr>
        <p:spPr>
          <a:xfrm>
            <a:off x="943584" y="6384838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6394E3-418A-4F54-B2E3-7BAB1C7B10B7}"/>
              </a:ext>
            </a:extLst>
          </p:cNvPr>
          <p:cNvSpPr txBox="1"/>
          <p:nvPr userDrawn="1"/>
        </p:nvSpPr>
        <p:spPr>
          <a:xfrm>
            <a:off x="943584" y="6544451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TONDA, Team EKINOCS,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420B4B2-7448-4A16-B614-F104AA799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14759"/>
            <a:ext cx="752657" cy="9199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387606-03FF-4661-983B-17A21CE9A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2" y="531220"/>
            <a:ext cx="402270" cy="54855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FBB57E-9659-4D31-82F8-900649F4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AE9138C-AD7E-4719-BCD7-6C24C3CD3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3" y="1452276"/>
            <a:ext cx="52200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2A2B0178-4D08-4C79-A8B9-154F46F54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8332" y="63672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sng">
                <a:solidFill>
                  <a:srgbClr val="00A3A6"/>
                </a:solidFill>
              </a:defRPr>
            </a:lvl1pPr>
          </a:lstStyle>
          <a:p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246922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9E670DC-58AC-4770-A843-330C22FB57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8B79A62-F1C6-4275-BC22-7B1BCBAF4F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2837638"/>
            <a:ext cx="314325" cy="4286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B4C282A-6975-40A6-A569-FC601FFAE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93749FC-FC23-4E17-9311-2E6A9E8CC7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01843" y="3834656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link</a:t>
            </a:r>
            <a:r>
              <a:rPr lang="fr-FR" dirty="0"/>
              <a:t> to GitHub repository </a:t>
            </a:r>
            <a:r>
              <a:rPr lang="fr-FR" dirty="0" err="1"/>
              <a:t>here</a:t>
            </a:r>
            <a:r>
              <a:rPr lang="fr-FR" dirty="0"/>
              <a:t>, if </a:t>
            </a:r>
            <a:r>
              <a:rPr lang="fr-FR" dirty="0" err="1"/>
              <a:t>we</a:t>
            </a:r>
            <a:r>
              <a:rPr lang="fr-FR" dirty="0"/>
              <a:t> have one</a:t>
            </a:r>
            <a:endParaRPr lang="en-US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C7C87EF-E747-412B-9CED-ED65ABA08979}"/>
              </a:ext>
            </a:extLst>
          </p:cNvPr>
          <p:cNvGrpSpPr/>
          <p:nvPr userDrawn="1"/>
        </p:nvGrpSpPr>
        <p:grpSpPr>
          <a:xfrm>
            <a:off x="3283801" y="1018800"/>
            <a:ext cx="5624398" cy="919914"/>
            <a:chOff x="2401852" y="1018800"/>
            <a:chExt cx="5624398" cy="919914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1D1867A-3C01-4F30-8D40-59F9E23600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852" y="1272218"/>
              <a:ext cx="1546667" cy="41777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569EDBE-CD57-41FF-876F-DA52748BEE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000" y="1018800"/>
              <a:ext cx="752657" cy="919914"/>
            </a:xfrm>
            <a:prstGeom prst="rect">
              <a:avLst/>
            </a:prstGeom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9FCAB56-BF8B-45C7-B03A-8AF4CA82AE3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2283" b="75673" l="54554" r="9098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5610" r="4463" b="17653"/>
            <a:stretch/>
          </p:blipFill>
          <p:spPr bwMode="auto">
            <a:xfrm>
              <a:off x="4938382" y="1037974"/>
              <a:ext cx="1295445" cy="884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F40AC18-862E-409F-9AD0-EC98C69513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6383826" y="1073027"/>
              <a:ext cx="1642424" cy="574848"/>
            </a:xfrm>
            <a:prstGeom prst="rect">
              <a:avLst/>
            </a:prstGeom>
          </p:spPr>
        </p:pic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1C065881-3337-4161-ABDB-6510805F4051}"/>
              </a:ext>
            </a:extLst>
          </p:cNvPr>
          <p:cNvSpPr txBox="1">
            <a:spLocks/>
          </p:cNvSpPr>
          <p:nvPr userDrawn="1"/>
        </p:nvSpPr>
        <p:spPr>
          <a:xfrm>
            <a:off x="2407761" y="4499320"/>
            <a:ext cx="9144000" cy="65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275662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u="sng" dirty="0">
                <a:solidFill>
                  <a:srgbClr val="00A3A6"/>
                </a:solidFill>
              </a:rPr>
              <a:t>alberto.tonda@inrae.fr</a:t>
            </a:r>
            <a:endParaRPr lang="en-US" u="sng" dirty="0">
              <a:solidFill>
                <a:srgbClr val="00A3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8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B510B5-0959-4DCA-80B4-33E11BF4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2D4D6A-A852-4D15-A3FB-2A35F657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858270-B581-49D5-9FD5-5995D12F2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3EA0E2-8C33-4344-89A8-BFD224DA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alberto.tonda@inrae.fr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32E4EEA5-E6E1-425A-A2C6-F582B730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B07DE-F149-4E82-BE75-19CFD8D9F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Crash course on data science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DD15FF-9290-421D-BFEE-02EB369BC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525"/>
            <a:ext cx="9144000" cy="2001092"/>
          </a:xfrm>
        </p:spPr>
        <p:txBody>
          <a:bodyPr>
            <a:normAutofit/>
          </a:bodyPr>
          <a:lstStyle/>
          <a:p>
            <a:r>
              <a:rPr lang="en-US" sz="2800" b="1" dirty="0"/>
              <a:t>Alberto Tonda</a:t>
            </a:r>
            <a:r>
              <a:rPr lang="en-US" sz="2800" dirty="0"/>
              <a:t>, Ph.D., Senior permanent researcher (DR)</a:t>
            </a:r>
          </a:p>
          <a:p>
            <a:r>
              <a:rPr lang="en-US" sz="2000" i="1" dirty="0"/>
              <a:t>UMR 518 </a:t>
            </a:r>
            <a:r>
              <a:rPr lang="en-US" sz="2000" i="1" dirty="0" err="1"/>
              <a:t>Mathématiques</a:t>
            </a:r>
            <a:r>
              <a:rPr lang="en-US" sz="2000" i="1" dirty="0"/>
              <a:t> et Informatique </a:t>
            </a:r>
            <a:r>
              <a:rPr lang="en-US" sz="2000" i="1" dirty="0" err="1"/>
              <a:t>Appliquées</a:t>
            </a:r>
            <a:r>
              <a:rPr lang="en-US" sz="2000" i="1" dirty="0"/>
              <a:t> - PS, INRAE, U. Paris-</a:t>
            </a:r>
            <a:r>
              <a:rPr lang="en-US" sz="2000" i="1" dirty="0" err="1"/>
              <a:t>Saclay</a:t>
            </a:r>
            <a:br>
              <a:rPr lang="en-US" sz="2000" i="1" dirty="0"/>
            </a:br>
            <a:r>
              <a:rPr lang="en-US" sz="2000" i="1" dirty="0"/>
              <a:t>UAR 3611 </a:t>
            </a:r>
            <a:r>
              <a:rPr lang="en-US" sz="2000" i="1" dirty="0" err="1"/>
              <a:t>Institut</a:t>
            </a:r>
            <a:r>
              <a:rPr lang="en-US" sz="2000" i="1" dirty="0"/>
              <a:t> des </a:t>
            </a:r>
            <a:r>
              <a:rPr lang="en-US" sz="2000" i="1" dirty="0" err="1"/>
              <a:t>Systèmes</a:t>
            </a:r>
            <a:r>
              <a:rPr lang="en-US" sz="2000" i="1" dirty="0"/>
              <a:t> Complexes Paris Ile-de-France, CNRS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u="sng" dirty="0">
                <a:cs typeface="Courier New" panose="02070309020205020404" pitchFamily="49" charset="0"/>
              </a:rPr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115492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E9B5F-431E-4E93-8BEE-6FCA1A20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this class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D34B0-1657-4C3B-BF82-5779557B2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you an idea of what happens “under the hood” of a PC</a:t>
            </a:r>
          </a:p>
          <a:p>
            <a:r>
              <a:rPr lang="en-US" u="sng" dirty="0"/>
              <a:t>Good</a:t>
            </a:r>
            <a:r>
              <a:rPr lang="en-US" dirty="0"/>
              <a:t> practices for organizing your data and code</a:t>
            </a:r>
          </a:p>
          <a:p>
            <a:r>
              <a:rPr lang="en-US" dirty="0"/>
              <a:t>Improve speed, replicability of experiments</a:t>
            </a:r>
          </a:p>
          <a:p>
            <a:endParaRPr lang="en-US" dirty="0"/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Strong focus on Python, advice might not generalize well</a:t>
            </a:r>
          </a:p>
          <a:p>
            <a:pPr lvl="1"/>
            <a:r>
              <a:rPr lang="en-US" dirty="0"/>
              <a:t>Practical advice, </a:t>
            </a:r>
            <a:r>
              <a:rPr lang="en-US" u="sng" dirty="0"/>
              <a:t>theory might not be 100% accurate</a:t>
            </a:r>
          </a:p>
          <a:p>
            <a:pPr lvl="1"/>
            <a:r>
              <a:rPr lang="en-US" dirty="0"/>
              <a:t>Mostly taken from my own experience, might not be </a:t>
            </a:r>
            <a:r>
              <a:rPr lang="en-US" i="1" dirty="0"/>
              <a:t>best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FB3158-76D3-4740-9104-AA0F0CCB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0EC01-BAEE-4961-BDB9-1ACD4B20A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2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2451A0-D540-4736-A40C-B5749956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8C8B0-644B-4E2A-B6DE-62C188A26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quick glance at computer science</a:t>
            </a:r>
          </a:p>
          <a:p>
            <a:r>
              <a:rPr lang="en-US" dirty="0"/>
              <a:t>Version control with git</a:t>
            </a:r>
          </a:p>
          <a:p>
            <a:r>
              <a:rPr lang="en-US" dirty="0"/>
              <a:t>Good practices of coding (in Python)</a:t>
            </a:r>
          </a:p>
          <a:p>
            <a:r>
              <a:rPr lang="en-US" dirty="0"/>
              <a:t>Machine learning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E087F0-CB76-46A3-890C-690CAFDA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D0238A-27A8-47DA-94E5-6ED6C905B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3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8689B-5A71-4792-998D-2879B2A6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21B09B-39CA-4FB9-AB85-EE30FE199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Career</a:t>
            </a:r>
          </a:p>
          <a:p>
            <a:pPr lvl="1"/>
            <a:r>
              <a:rPr lang="en-US" dirty="0"/>
              <a:t>Bachelor and Master in Computer Science Engineering</a:t>
            </a:r>
          </a:p>
          <a:p>
            <a:pPr lvl="1"/>
            <a:r>
              <a:rPr lang="en-US" dirty="0"/>
              <a:t>Ph.D. from </a:t>
            </a:r>
            <a:r>
              <a:rPr lang="en-US" dirty="0" err="1"/>
              <a:t>Politecnico</a:t>
            </a:r>
            <a:r>
              <a:rPr lang="en-US" dirty="0"/>
              <a:t> di Torino, Italy, in 2011</a:t>
            </a:r>
          </a:p>
          <a:p>
            <a:pPr lvl="1"/>
            <a:r>
              <a:rPr lang="en-US" dirty="0"/>
              <a:t>Permanent researcher in France since late 2012 (INRAE)</a:t>
            </a:r>
          </a:p>
          <a:p>
            <a:pPr lvl="1"/>
            <a:r>
              <a:rPr lang="en-US" dirty="0"/>
              <a:t>Senior researcher (DR2) since 2023</a:t>
            </a:r>
          </a:p>
          <a:p>
            <a:r>
              <a:rPr lang="en-US" dirty="0"/>
              <a:t>Research interests</a:t>
            </a:r>
          </a:p>
          <a:p>
            <a:pPr lvl="1"/>
            <a:r>
              <a:rPr lang="en-US" dirty="0"/>
              <a:t>Stochastic optimization</a:t>
            </a:r>
          </a:p>
          <a:p>
            <a:pPr lvl="1"/>
            <a:r>
              <a:rPr lang="en-US" dirty="0"/>
              <a:t>Machine learning (Explainable AI)</a:t>
            </a:r>
          </a:p>
          <a:p>
            <a:pPr lvl="1"/>
            <a:r>
              <a:rPr lang="en-US" dirty="0"/>
              <a:t>Applied to biological/agri-food data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063B55-A8AB-4369-B7D8-6718B065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3B3A5C-19A5-4C3C-BEF4-E9E44242C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6" name="Picture 2" descr="Image result for polandball italy france">
            <a:extLst>
              <a:ext uri="{FF2B5EF4-FFF2-40B4-BE49-F238E27FC236}">
                <a16:creationId xmlns:a16="http://schemas.microsoft.com/office/drawing/2014/main" id="{90BAF886-7F48-4AF7-BF3A-D8F6978DF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0"/>
          <a:stretch/>
        </p:blipFill>
        <p:spPr bwMode="auto">
          <a:xfrm>
            <a:off x="6985262" y="3314570"/>
            <a:ext cx="5206738" cy="297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80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55EA6DC-158E-44BB-87DF-BC6340555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70BECB58-9207-4986-84C6-178596CAD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DB2B34-115A-4184-AAFD-CE52AD708B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56963" y="6361113"/>
            <a:ext cx="935037" cy="365125"/>
          </a:xfrm>
        </p:spPr>
        <p:txBody>
          <a:bodyPr/>
          <a:lstStyle/>
          <a:p>
            <a:fld id="{19485C6F-9B8D-4FB9-A42B-A9ABFED612B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66F3C6-7761-42A4-A723-938460039B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67463"/>
            <a:ext cx="4114800" cy="365125"/>
          </a:xfrm>
        </p:spPr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144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Grand écran</PresentationFormat>
  <Paragraphs>38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Thème Office</vt:lpstr>
      <vt:lpstr>Crash course on data science</vt:lpstr>
      <vt:lpstr>Objectives of this class</vt:lpstr>
      <vt:lpstr>Subjects</vt:lpstr>
      <vt:lpstr>Who am I?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50</cp:revision>
  <dcterms:created xsi:type="dcterms:W3CDTF">2024-07-04T00:18:11Z</dcterms:created>
  <dcterms:modified xsi:type="dcterms:W3CDTF">2025-02-18T23:47:48Z</dcterms:modified>
</cp:coreProperties>
</file>