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258" r:id="rId3"/>
    <p:sldId id="358" r:id="rId4"/>
    <p:sldId id="264" r:id="rId5"/>
    <p:sldId id="267" r:id="rId6"/>
    <p:sldId id="265" r:id="rId7"/>
    <p:sldId id="266" r:id="rId8"/>
    <p:sldId id="269" r:id="rId9"/>
    <p:sldId id="285" r:id="rId10"/>
    <p:sldId id="270" r:id="rId11"/>
    <p:sldId id="284" r:id="rId12"/>
    <p:sldId id="357" r:id="rId13"/>
    <p:sldId id="283" r:id="rId14"/>
    <p:sldId id="298" r:id="rId15"/>
    <p:sldId id="299" r:id="rId16"/>
    <p:sldId id="352" r:id="rId17"/>
    <p:sldId id="343" r:id="rId18"/>
    <p:sldId id="359" r:id="rId19"/>
    <p:sldId id="374" r:id="rId20"/>
    <p:sldId id="360" r:id="rId21"/>
    <p:sldId id="364" r:id="rId22"/>
    <p:sldId id="366" r:id="rId23"/>
    <p:sldId id="367" r:id="rId24"/>
    <p:sldId id="369" r:id="rId25"/>
    <p:sldId id="368" r:id="rId26"/>
    <p:sldId id="370" r:id="rId27"/>
    <p:sldId id="371" r:id="rId28"/>
    <p:sldId id="375" r:id="rId29"/>
    <p:sldId id="372" r:id="rId30"/>
    <p:sldId id="376" r:id="rId31"/>
    <p:sldId id="373" r:id="rId32"/>
    <p:sldId id="365" r:id="rId33"/>
    <p:sldId id="377" r:id="rId34"/>
    <p:sldId id="378" r:id="rId35"/>
    <p:sldId id="379" r:id="rId36"/>
    <p:sldId id="380" r:id="rId37"/>
    <p:sldId id="381" r:id="rId38"/>
    <p:sldId id="382" r:id="rId39"/>
    <p:sldId id="361" r:id="rId4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3A6"/>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E49E8B-CCD4-4618-AB1D-3C7C9883397C}" type="datetimeFigureOut">
              <a:rPr lang="en-US" smtClean="0"/>
              <a:t>3/27/2024</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D977CF-5572-4704-BDD5-87BB4760C726}" type="slidenum">
              <a:rPr lang="en-US" smtClean="0"/>
              <a:t>‹N°›</a:t>
            </a:fld>
            <a:endParaRPr lang="en-US"/>
          </a:p>
        </p:txBody>
      </p:sp>
    </p:spTree>
    <p:extLst>
      <p:ext uri="{BB962C8B-B14F-4D97-AF65-F5344CB8AC3E}">
        <p14:creationId xmlns:p14="http://schemas.microsoft.com/office/powerpoint/2010/main" val="914256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This is something that will come back when we will discuss the use of deep neural networks in natural language processing. As words and symbols are discrete, our machines are not great at using them.</a:t>
            </a:r>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6</a:t>
            </a:fld>
            <a:endParaRPr lang="en-US"/>
          </a:p>
        </p:txBody>
      </p:sp>
    </p:spTree>
    <p:extLst>
      <p:ext uri="{BB962C8B-B14F-4D97-AF65-F5344CB8AC3E}">
        <p14:creationId xmlns:p14="http://schemas.microsoft.com/office/powerpoint/2010/main" val="643691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Here, I can speak about a linear regression</a:t>
            </a:r>
          </a:p>
        </p:txBody>
      </p:sp>
      <p:sp>
        <p:nvSpPr>
          <p:cNvPr id="4" name="Espace réservé du numéro de diapositive 3"/>
          <p:cNvSpPr>
            <a:spLocks noGrp="1"/>
          </p:cNvSpPr>
          <p:nvPr>
            <p:ph type="sldNum" sz="quarter" idx="5"/>
          </p:nvPr>
        </p:nvSpPr>
        <p:spPr/>
        <p:txBody>
          <a:bodyPr/>
          <a:lstStyle/>
          <a:p>
            <a:fld id="{89F944F4-CD19-4499-A986-CF8633558152}" type="slidenum">
              <a:rPr lang="en-US" smtClean="0"/>
              <a:t>15</a:t>
            </a:fld>
            <a:endParaRPr lang="en-US"/>
          </a:p>
        </p:txBody>
      </p:sp>
    </p:spTree>
    <p:extLst>
      <p:ext uri="{BB962C8B-B14F-4D97-AF65-F5344CB8AC3E}">
        <p14:creationId xmlns:p14="http://schemas.microsoft.com/office/powerpoint/2010/main" val="3788792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Here, I can speak about a linear regression</a:t>
            </a:r>
          </a:p>
        </p:txBody>
      </p:sp>
      <p:sp>
        <p:nvSpPr>
          <p:cNvPr id="4" name="Espace réservé du numéro de diapositive 3"/>
          <p:cNvSpPr>
            <a:spLocks noGrp="1"/>
          </p:cNvSpPr>
          <p:nvPr>
            <p:ph type="sldNum" sz="quarter" idx="5"/>
          </p:nvPr>
        </p:nvSpPr>
        <p:spPr/>
        <p:txBody>
          <a:bodyPr/>
          <a:lstStyle/>
          <a:p>
            <a:fld id="{89F944F4-CD19-4499-A986-CF8633558152}" type="slidenum">
              <a:rPr lang="en-US" smtClean="0"/>
              <a:t>16</a:t>
            </a:fld>
            <a:endParaRPr lang="en-US"/>
          </a:p>
        </p:txBody>
      </p:sp>
    </p:spTree>
    <p:extLst>
      <p:ext uri="{BB962C8B-B14F-4D97-AF65-F5344CB8AC3E}">
        <p14:creationId xmlns:p14="http://schemas.microsoft.com/office/powerpoint/2010/main" val="4158905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Here, I can speak about a linear regression</a:t>
            </a:r>
          </a:p>
        </p:txBody>
      </p:sp>
      <p:sp>
        <p:nvSpPr>
          <p:cNvPr id="4" name="Espace réservé du numéro de diapositive 3"/>
          <p:cNvSpPr>
            <a:spLocks noGrp="1"/>
          </p:cNvSpPr>
          <p:nvPr>
            <p:ph type="sldNum" sz="quarter" idx="5"/>
          </p:nvPr>
        </p:nvSpPr>
        <p:spPr/>
        <p:txBody>
          <a:bodyPr/>
          <a:lstStyle/>
          <a:p>
            <a:fld id="{89F944F4-CD19-4499-A986-CF8633558152}" type="slidenum">
              <a:rPr lang="en-US" smtClean="0"/>
              <a:t>17</a:t>
            </a:fld>
            <a:endParaRPr lang="en-US"/>
          </a:p>
        </p:txBody>
      </p:sp>
    </p:spTree>
    <p:extLst>
      <p:ext uri="{BB962C8B-B14F-4D97-AF65-F5344CB8AC3E}">
        <p14:creationId xmlns:p14="http://schemas.microsoft.com/office/powerpoint/2010/main" val="2133982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Qui </a:t>
            </a:r>
            <a:r>
              <a:rPr lang="en-US" dirty="0" err="1"/>
              <a:t>chiedi</a:t>
            </a:r>
            <a:r>
              <a:rPr lang="en-US" dirty="0"/>
              <a:t> </a:t>
            </a:r>
            <a:r>
              <a:rPr lang="en-US" dirty="0" err="1"/>
              <a:t>cosa</a:t>
            </a:r>
            <a:r>
              <a:rPr lang="en-US" dirty="0"/>
              <a:t> </a:t>
            </a:r>
            <a:r>
              <a:rPr lang="en-US" dirty="0" err="1"/>
              <a:t>può</a:t>
            </a:r>
            <a:r>
              <a:rPr lang="en-US" dirty="0"/>
              <a:t> </a:t>
            </a:r>
            <a:r>
              <a:rPr lang="en-US" dirty="0" err="1"/>
              <a:t>includere</a:t>
            </a:r>
            <a:r>
              <a:rPr lang="en-US" dirty="0"/>
              <a:t> il pre-processing</a:t>
            </a:r>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21</a:t>
            </a:fld>
            <a:endParaRPr lang="en-US"/>
          </a:p>
        </p:txBody>
      </p:sp>
    </p:spTree>
    <p:extLst>
      <p:ext uri="{BB962C8B-B14F-4D97-AF65-F5344CB8AC3E}">
        <p14:creationId xmlns:p14="http://schemas.microsoft.com/office/powerpoint/2010/main" val="565577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29</a:t>
            </a:fld>
            <a:endParaRPr lang="en-US"/>
          </a:p>
        </p:txBody>
      </p:sp>
    </p:spTree>
    <p:extLst>
      <p:ext uri="{BB962C8B-B14F-4D97-AF65-F5344CB8AC3E}">
        <p14:creationId xmlns:p14="http://schemas.microsoft.com/office/powerpoint/2010/main" val="2750531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Qui </a:t>
            </a:r>
            <a:r>
              <a:rPr lang="en-US" dirty="0" err="1"/>
              <a:t>chiedi</a:t>
            </a:r>
            <a:r>
              <a:rPr lang="en-US" dirty="0"/>
              <a:t> </a:t>
            </a:r>
            <a:r>
              <a:rPr lang="en-US" dirty="0" err="1"/>
              <a:t>cosa</a:t>
            </a:r>
            <a:r>
              <a:rPr lang="en-US" dirty="0"/>
              <a:t> </a:t>
            </a:r>
            <a:r>
              <a:rPr lang="en-US" dirty="0" err="1"/>
              <a:t>può</a:t>
            </a:r>
            <a:r>
              <a:rPr lang="en-US" dirty="0"/>
              <a:t> </a:t>
            </a:r>
            <a:r>
              <a:rPr lang="en-US" dirty="0" err="1"/>
              <a:t>includere</a:t>
            </a:r>
            <a:r>
              <a:rPr lang="en-US" dirty="0"/>
              <a:t> il pre-processing</a:t>
            </a:r>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33</a:t>
            </a:fld>
            <a:endParaRPr lang="en-US"/>
          </a:p>
        </p:txBody>
      </p:sp>
    </p:spTree>
    <p:extLst>
      <p:ext uri="{BB962C8B-B14F-4D97-AF65-F5344CB8AC3E}">
        <p14:creationId xmlns:p14="http://schemas.microsoft.com/office/powerpoint/2010/main" val="623751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35</a:t>
            </a:fld>
            <a:endParaRPr lang="en-US"/>
          </a:p>
        </p:txBody>
      </p:sp>
    </p:spTree>
    <p:extLst>
      <p:ext uri="{BB962C8B-B14F-4D97-AF65-F5344CB8AC3E}">
        <p14:creationId xmlns:p14="http://schemas.microsoft.com/office/powerpoint/2010/main" val="280629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36</a:t>
            </a:fld>
            <a:endParaRPr lang="en-US"/>
          </a:p>
        </p:txBody>
      </p:sp>
    </p:spTree>
    <p:extLst>
      <p:ext uri="{BB962C8B-B14F-4D97-AF65-F5344CB8AC3E}">
        <p14:creationId xmlns:p14="http://schemas.microsoft.com/office/powerpoint/2010/main" val="229316667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 Version 1">
    <p:bg>
      <p:bgPr>
        <a:solidFill>
          <a:schemeClr val="bg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37638"/>
            <a:ext cx="4076700" cy="2790825"/>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69308" y="2862269"/>
            <a:ext cx="314325" cy="42862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2767207"/>
            <a:ext cx="9144000" cy="1057708"/>
          </a:xfrm>
          <a:prstGeom prst="rect">
            <a:avLst/>
          </a:prstGeom>
        </p:spPr>
        <p:txBody>
          <a:bodyPr anchor="t" anchorCtr="0">
            <a:normAutofit/>
          </a:bodyPr>
          <a:lstStyle>
            <a:lvl1pPr marL="0" indent="0" algn="l">
              <a:buFontTx/>
              <a:buNone/>
              <a:defRPr sz="3600"/>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3634445"/>
            <a:ext cx="9144000" cy="654923"/>
          </a:xfrm>
          <a:prstGeom prst="rect">
            <a:avLst/>
          </a:prstGeom>
        </p:spPr>
        <p:txBody>
          <a:bodyPr/>
          <a:lstStyle>
            <a:lvl1pPr marL="0" indent="0" algn="l">
              <a:buNone/>
              <a:defRPr sz="2400">
                <a:solidFill>
                  <a:srgbClr val="27566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a:extLst>
              <a:ext uri="{FF2B5EF4-FFF2-40B4-BE49-F238E27FC236}">
                <a16:creationId xmlns:a16="http://schemas.microsoft.com/office/drawing/2014/main" id="{0BA136EC-F916-4BA0-840B-3A2D3BEC369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01852" y="1272218"/>
            <a:ext cx="1546667" cy="417777"/>
          </a:xfrm>
          <a:prstGeom prst="rect">
            <a:avLst/>
          </a:prstGeom>
        </p:spPr>
      </p:pic>
      <p:pic>
        <p:nvPicPr>
          <p:cNvPr id="11" name="Imag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40000" y="1018800"/>
            <a:ext cx="752657" cy="919914"/>
          </a:xfrm>
          <a:prstGeom prst="rect">
            <a:avLst/>
          </a:prstGeom>
        </p:spPr>
      </p:pic>
      <p:pic>
        <p:nvPicPr>
          <p:cNvPr id="12" name="Picture 2">
            <a:extLst>
              <a:ext uri="{FF2B5EF4-FFF2-40B4-BE49-F238E27FC236}">
                <a16:creationId xmlns:a16="http://schemas.microsoft.com/office/drawing/2014/main" id="{0DB0872A-BB4A-4EE2-9A56-0F99099C2B9B}"/>
              </a:ext>
            </a:extLst>
          </p:cNvPr>
          <p:cNvPicPr>
            <a:picLocks noChangeAspect="1" noChangeArrowheads="1"/>
          </p:cNvPicPr>
          <p:nvPr userDrawn="1"/>
        </p:nvPicPr>
        <p:blipFill rotWithShape="1">
          <a:blip r:embed="rId6">
            <a:extLst>
              <a:ext uri="{BEBA8EAE-BF5A-486C-A8C5-ECC9F3942E4B}">
                <a14:imgProps xmlns:a14="http://schemas.microsoft.com/office/drawing/2010/main">
                  <a14:imgLayer r:embed="rId7">
                    <a14:imgEffect>
                      <a14:backgroundRemoval t="22283" b="75673" l="54554" r="90983"/>
                    </a14:imgEffect>
                  </a14:imgLayer>
                </a14:imgProps>
              </a:ext>
              <a:ext uri="{28A0092B-C50C-407E-A947-70E740481C1C}">
                <a14:useLocalDpi xmlns:a14="http://schemas.microsoft.com/office/drawing/2010/main" val="0"/>
              </a:ext>
            </a:extLst>
          </a:blip>
          <a:srcRect l="50000" t="15610" r="4463" b="17653"/>
          <a:stretch/>
        </p:blipFill>
        <p:spPr bwMode="auto">
          <a:xfrm>
            <a:off x="4938382" y="1037974"/>
            <a:ext cx="1295445" cy="884352"/>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 12">
            <a:extLst>
              <a:ext uri="{FF2B5EF4-FFF2-40B4-BE49-F238E27FC236}">
                <a16:creationId xmlns:a16="http://schemas.microsoft.com/office/drawing/2014/main" id="{9225937B-EC8E-4D79-AB1F-033EA440FC8F}"/>
              </a:ext>
            </a:extLst>
          </p:cNvPr>
          <p:cNvPicPr>
            <a:picLocks noChangeAspect="1"/>
          </p:cNvPicPr>
          <p:nvPr userDrawn="1"/>
        </p:nvPicPr>
        <p:blipFill>
          <a:blip r:embed="rId8"/>
          <a:stretch>
            <a:fillRect/>
          </a:stretch>
        </p:blipFill>
        <p:spPr>
          <a:xfrm>
            <a:off x="6383826" y="1073027"/>
            <a:ext cx="1642424" cy="574848"/>
          </a:xfrm>
          <a:prstGeom prst="rect">
            <a:avLst/>
          </a:prstGeom>
        </p:spPr>
      </p:pic>
    </p:spTree>
    <p:extLst>
      <p:ext uri="{BB962C8B-B14F-4D97-AF65-F5344CB8AC3E}">
        <p14:creationId xmlns:p14="http://schemas.microsoft.com/office/powerpoint/2010/main" val="257732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 Version 2">
    <p:bg>
      <p:bgPr>
        <a:solidFill>
          <a:srgbClr val="00A3A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8F33C8C-4663-47F8-AAC2-AA7669DF2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1852" y="1272218"/>
            <a:ext cx="1546667" cy="417778"/>
          </a:xfrm>
          <a:prstGeom prst="rect">
            <a:avLst/>
          </a:prstGeom>
        </p:spPr>
      </p:pic>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 y="2837638"/>
            <a:ext cx="4076190" cy="2790476"/>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80962" y="2109006"/>
            <a:ext cx="379159" cy="51703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rgbClr val="00A3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1985871"/>
            <a:ext cx="9144000" cy="3106438"/>
          </a:xfrm>
          <a:prstGeom prst="rect">
            <a:avLst/>
          </a:prstGeom>
        </p:spPr>
        <p:txBody>
          <a:bodyPr anchor="t" anchorCtr="0">
            <a:normAutofit/>
          </a:bodyPr>
          <a:lstStyle>
            <a:lvl1pPr marL="0" indent="0" algn="l">
              <a:buFontTx/>
              <a:buNone/>
              <a:defRPr sz="6000">
                <a:solidFill>
                  <a:schemeClr val="bg1"/>
                </a:solidFill>
              </a:defRPr>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5092309"/>
            <a:ext cx="9144000" cy="654923"/>
          </a:xfrm>
          <a:prstGeom prst="rect">
            <a:avLst/>
          </a:prstGeom>
        </p:spPr>
        <p:txBody>
          <a:bodyPr/>
          <a:lstStyle>
            <a:lvl1pPr marL="0" indent="0" algn="l">
              <a:buNone/>
              <a:defRPr sz="2400">
                <a:solidFill>
                  <a:schemeClr val="accent4">
                    <a:lumMod val="40000"/>
                    <a:lumOff val="6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39957" y="1020307"/>
            <a:ext cx="754036" cy="921600"/>
          </a:xfrm>
          <a:prstGeom prst="rect">
            <a:avLst/>
          </a:prstGeom>
        </p:spPr>
      </p:pic>
      <p:pic>
        <p:nvPicPr>
          <p:cNvPr id="11" name="Picture 2">
            <a:extLst>
              <a:ext uri="{FF2B5EF4-FFF2-40B4-BE49-F238E27FC236}">
                <a16:creationId xmlns:a16="http://schemas.microsoft.com/office/drawing/2014/main" id="{B11E0E85-32C3-4940-B7AF-CD3F0802CB25}"/>
              </a:ext>
            </a:extLst>
          </p:cNvPr>
          <p:cNvPicPr>
            <a:picLocks noChangeAspect="1" noChangeArrowheads="1"/>
          </p:cNvPicPr>
          <p:nvPr userDrawn="1"/>
        </p:nvPicPr>
        <p:blipFill rotWithShape="1">
          <a:blip r:embed="rId6">
            <a:extLst>
              <a:ext uri="{BEBA8EAE-BF5A-486C-A8C5-ECC9F3942E4B}">
                <a14:imgProps xmlns:a14="http://schemas.microsoft.com/office/drawing/2010/main">
                  <a14:imgLayer r:embed="rId7">
                    <a14:imgEffect>
                      <a14:backgroundRemoval t="22283" b="75673" l="54554" r="90983"/>
                    </a14:imgEffect>
                  </a14:imgLayer>
                </a14:imgProps>
              </a:ext>
              <a:ext uri="{28A0092B-C50C-407E-A947-70E740481C1C}">
                <a14:useLocalDpi xmlns:a14="http://schemas.microsoft.com/office/drawing/2010/main" val="0"/>
              </a:ext>
            </a:extLst>
          </a:blip>
          <a:srcRect l="50000" t="15610" r="4463" b="17653"/>
          <a:stretch/>
        </p:blipFill>
        <p:spPr bwMode="auto">
          <a:xfrm>
            <a:off x="4938382" y="1037974"/>
            <a:ext cx="1295445" cy="884352"/>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 11">
            <a:extLst>
              <a:ext uri="{FF2B5EF4-FFF2-40B4-BE49-F238E27FC236}">
                <a16:creationId xmlns:a16="http://schemas.microsoft.com/office/drawing/2014/main" id="{AA246D40-A200-4021-90C4-4F0A4D1A103B}"/>
              </a:ext>
            </a:extLst>
          </p:cNvPr>
          <p:cNvPicPr>
            <a:picLocks noChangeAspect="1"/>
          </p:cNvPicPr>
          <p:nvPr userDrawn="1"/>
        </p:nvPicPr>
        <p:blipFill>
          <a:blip r:embed="rId8"/>
          <a:stretch>
            <a:fillRect/>
          </a:stretch>
        </p:blipFill>
        <p:spPr>
          <a:xfrm>
            <a:off x="6383826" y="1073027"/>
            <a:ext cx="1642424" cy="574848"/>
          </a:xfrm>
          <a:prstGeom prst="rect">
            <a:avLst/>
          </a:prstGeom>
        </p:spPr>
      </p:pic>
    </p:spTree>
    <p:extLst>
      <p:ext uri="{BB962C8B-B14F-4D97-AF65-F5344CB8AC3E}">
        <p14:creationId xmlns:p14="http://schemas.microsoft.com/office/powerpoint/2010/main" val="426193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assic slide, one colum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5" name="Espace réservé du texte 4"/>
          <p:cNvSpPr>
            <a:spLocks noGrp="1"/>
          </p:cNvSpPr>
          <p:nvPr>
            <p:ph type="body" sz="quarter" idx="10"/>
          </p:nvPr>
        </p:nvSpPr>
        <p:spPr>
          <a:xfrm>
            <a:off x="838200" y="1423358"/>
            <a:ext cx="10515600" cy="4675817"/>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6" name="Imag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3800" y="330623"/>
            <a:ext cx="752657" cy="919914"/>
          </a:xfrm>
          <a:prstGeom prst="rect">
            <a:avLst/>
          </a:prstGeom>
        </p:spPr>
      </p:pic>
    </p:spTree>
    <p:extLst>
      <p:ext uri="{BB962C8B-B14F-4D97-AF65-F5344CB8AC3E}">
        <p14:creationId xmlns:p14="http://schemas.microsoft.com/office/powerpoint/2010/main" val="58926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8200" y="1415981"/>
            <a:ext cx="10515600" cy="4660206"/>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space réservé du titre 1"/>
          <p:cNvSpPr>
            <a:spLocks noGrp="1"/>
          </p:cNvSpPr>
          <p:nvPr>
            <p:ph type="title"/>
          </p:nvPr>
        </p:nvSpPr>
        <p:spPr>
          <a:xfrm>
            <a:off x="838200" y="365126"/>
            <a:ext cx="10515600" cy="868452"/>
          </a:xfrm>
          <a:prstGeom prst="rect">
            <a:avLst/>
          </a:prstGeom>
        </p:spPr>
        <p:txBody>
          <a:bodyPr vert="horz" lIns="91440" tIns="45720" rIns="91440" bIns="45720" rtlCol="0" anchor="ctr">
            <a:normAutofit/>
          </a:bodyPr>
          <a:lstStyle/>
          <a:p>
            <a:r>
              <a:rPr lang="fr-FR" dirty="0"/>
              <a:t>Modifiez le style du titre</a:t>
            </a:r>
          </a:p>
        </p:txBody>
      </p:sp>
      <p:sp>
        <p:nvSpPr>
          <p:cNvPr id="14" name="ZoneTexte 13">
            <a:extLst>
              <a:ext uri="{FF2B5EF4-FFF2-40B4-BE49-F238E27FC236}">
                <a16:creationId xmlns:a16="http://schemas.microsoft.com/office/drawing/2014/main" id="{D85EF67C-DB3C-4ADC-829F-14D87A8664F8}"/>
              </a:ext>
            </a:extLst>
          </p:cNvPr>
          <p:cNvSpPr txBox="1"/>
          <p:nvPr userDrawn="1"/>
        </p:nvSpPr>
        <p:spPr>
          <a:xfrm>
            <a:off x="9923119" y="6337738"/>
            <a:ext cx="2088931" cy="276999"/>
          </a:xfrm>
          <a:prstGeom prst="rect">
            <a:avLst/>
          </a:prstGeom>
          <a:noFill/>
        </p:spPr>
        <p:txBody>
          <a:bodyPr wrap="square" rtlCol="0">
            <a:spAutoFit/>
          </a:bodyPr>
          <a:lstStyle/>
          <a:p>
            <a:pPr algn="r"/>
            <a:r>
              <a:rPr lang="fr-FR" sz="1200" b="0" dirty="0">
                <a:solidFill>
                  <a:srgbClr val="00A3A6"/>
                </a:solidFill>
                <a:latin typeface="Raleway" panose="020B0503030101060003" pitchFamily="34" charset="0"/>
              </a:rPr>
              <a:t>p. </a:t>
            </a:r>
            <a:fld id="{10B4F56D-375A-4CA4-ABA3-E73F3ECBB440}" type="slidenum">
              <a:rPr lang="fr-FR" sz="1200" b="0" smtClean="0">
                <a:solidFill>
                  <a:srgbClr val="00A3A6"/>
                </a:solidFill>
                <a:latin typeface="Raleway" panose="020B0503030101060003" pitchFamily="34" charset="0"/>
              </a:rPr>
              <a:pPr algn="r"/>
              <a:t>‹N°›</a:t>
            </a:fld>
            <a:endParaRPr lang="fr-FR" sz="1200" b="0" dirty="0">
              <a:solidFill>
                <a:srgbClr val="00A3A6"/>
              </a:solidFill>
              <a:latin typeface="Raleway" panose="020B0503030101060003" pitchFamily="34" charset="0"/>
            </a:endParaRPr>
          </a:p>
        </p:txBody>
      </p:sp>
      <p:pic>
        <p:nvPicPr>
          <p:cNvPr id="15" name="Image 14">
            <a:extLst>
              <a:ext uri="{FF2B5EF4-FFF2-40B4-BE49-F238E27FC236}">
                <a16:creationId xmlns:a16="http://schemas.microsoft.com/office/drawing/2014/main" id="{C31A273F-8B3B-4FFA-A6A7-5A556F5FD6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076187"/>
            <a:ext cx="2000250" cy="800100"/>
          </a:xfrm>
          <a:prstGeom prst="rect">
            <a:avLst/>
          </a:prstGeom>
        </p:spPr>
      </p:pic>
      <p:sp>
        <p:nvSpPr>
          <p:cNvPr id="16" name="ZoneTexte 15">
            <a:extLst>
              <a:ext uri="{FF2B5EF4-FFF2-40B4-BE49-F238E27FC236}">
                <a16:creationId xmlns:a16="http://schemas.microsoft.com/office/drawing/2014/main" id="{DB30FD33-E435-4A46-B168-E07C4F5FE24A}"/>
              </a:ext>
            </a:extLst>
          </p:cNvPr>
          <p:cNvSpPr txBox="1"/>
          <p:nvPr userDrawn="1"/>
        </p:nvSpPr>
        <p:spPr>
          <a:xfrm>
            <a:off x="1142999" y="6350734"/>
            <a:ext cx="6716110" cy="253916"/>
          </a:xfrm>
          <a:prstGeom prst="rect">
            <a:avLst/>
          </a:prstGeom>
          <a:noFill/>
        </p:spPr>
        <p:txBody>
          <a:bodyPr wrap="square" rtlCol="0">
            <a:spAutoFit/>
          </a:bodyPr>
          <a:lstStyle/>
          <a:p>
            <a:r>
              <a:rPr lang="it-IT" sz="1000" dirty="0">
                <a:solidFill>
                  <a:srgbClr val="275662"/>
                </a:solidFill>
                <a:latin typeface="+mn-lt"/>
              </a:rPr>
              <a:t>REFRESHER ON MACHINE LEARNING</a:t>
            </a:r>
            <a:endParaRPr lang="fr-FR" sz="1000" dirty="0">
              <a:solidFill>
                <a:srgbClr val="275662"/>
              </a:solidFill>
              <a:latin typeface="+mn-lt"/>
            </a:endParaRPr>
          </a:p>
        </p:txBody>
      </p:sp>
      <p:sp>
        <p:nvSpPr>
          <p:cNvPr id="17" name="ZoneTexte 16">
            <a:extLst>
              <a:ext uri="{FF2B5EF4-FFF2-40B4-BE49-F238E27FC236}">
                <a16:creationId xmlns:a16="http://schemas.microsoft.com/office/drawing/2014/main" id="{8EB41401-1E18-450D-B56F-5BE5E627703C}"/>
              </a:ext>
            </a:extLst>
          </p:cNvPr>
          <p:cNvSpPr txBox="1"/>
          <p:nvPr userDrawn="1"/>
        </p:nvSpPr>
        <p:spPr>
          <a:xfrm>
            <a:off x="1142999" y="6533137"/>
            <a:ext cx="6716110" cy="253916"/>
          </a:xfrm>
          <a:prstGeom prst="rect">
            <a:avLst/>
          </a:prstGeom>
          <a:noFill/>
        </p:spPr>
        <p:txBody>
          <a:bodyPr wrap="square" rtlCol="0">
            <a:spAutoFit/>
          </a:bodyPr>
          <a:lstStyle/>
          <a:p>
            <a:r>
              <a:rPr lang="it-IT" sz="1000" dirty="0">
                <a:solidFill>
                  <a:srgbClr val="00A3A6"/>
                </a:solidFill>
                <a:latin typeface="+mj-lt"/>
              </a:rPr>
              <a:t>Alberto</a:t>
            </a:r>
            <a:r>
              <a:rPr lang="it-IT" sz="1000" baseline="0" dirty="0">
                <a:solidFill>
                  <a:srgbClr val="00A3A6"/>
                </a:solidFill>
                <a:latin typeface="+mj-lt"/>
              </a:rPr>
              <a:t> TONDA</a:t>
            </a:r>
            <a:r>
              <a:rPr lang="it-IT" sz="1000" baseline="0">
                <a:solidFill>
                  <a:srgbClr val="00A3A6"/>
                </a:solidFill>
                <a:latin typeface="+mj-lt"/>
              </a:rPr>
              <a:t>, Team EKINOCS</a:t>
            </a:r>
            <a:r>
              <a:rPr lang="it-IT" sz="1000" baseline="0" dirty="0">
                <a:solidFill>
                  <a:srgbClr val="00A3A6"/>
                </a:solidFill>
                <a:latin typeface="+mj-lt"/>
              </a:rPr>
              <a:t>, UMR 518 MIA-PS, INRAE, Université Paris-Saclay</a:t>
            </a:r>
            <a:endParaRPr lang="fr-FR" sz="1000" dirty="0">
              <a:solidFill>
                <a:srgbClr val="00A3A6"/>
              </a:solidFill>
              <a:latin typeface="+mj-lt"/>
            </a:endParaRPr>
          </a:p>
        </p:txBody>
      </p:sp>
    </p:spTree>
    <p:extLst>
      <p:ext uri="{BB962C8B-B14F-4D97-AF65-F5344CB8AC3E}">
        <p14:creationId xmlns:p14="http://schemas.microsoft.com/office/powerpoint/2010/main" val="1139621121"/>
      </p:ext>
    </p:extLst>
  </p:cSld>
  <p:clrMap bg1="lt1" tx1="dk1" bg2="lt2" tx2="dk2" accent1="accent1" accent2="accent2" accent3="accent3" accent4="accent4" accent5="accent5" accent6="accent6" hlink="hlink" folHlink="folHlink"/>
  <p:sldLayoutIdLst>
    <p:sldLayoutId id="2147483661" r:id="rId1"/>
    <p:sldLayoutId id="2147483660" r:id="rId2"/>
    <p:sldLayoutId id="2147483662" r:id="rId3"/>
  </p:sldLayoutIdLst>
  <p:txStyles>
    <p:titleStyle>
      <a:lvl1pPr marL="571500" indent="-571500" algn="l" defTabSz="914400" rtl="0" eaLnBrk="1" latinLnBrk="0" hangingPunct="1">
        <a:lnSpc>
          <a:spcPct val="90000"/>
        </a:lnSpc>
        <a:spcBef>
          <a:spcPct val="0"/>
        </a:spcBef>
        <a:buFontTx/>
        <a:buBlip>
          <a:blip r:embed="rId6"/>
        </a:buBlip>
        <a:defRPr sz="4400" b="1" kern="1200" baseline="0">
          <a:solidFill>
            <a:srgbClr val="00A3A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it-IT" sz="6600" dirty="0"/>
              <a:t>Refresher on </a:t>
            </a:r>
            <a:br>
              <a:rPr lang="it-IT" sz="6600" dirty="0"/>
            </a:br>
            <a:r>
              <a:rPr lang="it-IT" sz="6600" dirty="0"/>
              <a:t>Machine Learning</a:t>
            </a:r>
            <a:endParaRPr lang="fr-FR" sz="6600" dirty="0"/>
          </a:p>
        </p:txBody>
      </p:sp>
      <p:sp>
        <p:nvSpPr>
          <p:cNvPr id="5" name="Sous-titre 4"/>
          <p:cNvSpPr>
            <a:spLocks noGrp="1"/>
          </p:cNvSpPr>
          <p:nvPr>
            <p:ph type="subTitle" idx="1"/>
          </p:nvPr>
        </p:nvSpPr>
        <p:spPr>
          <a:xfrm>
            <a:off x="2401843" y="5544796"/>
            <a:ext cx="9144000" cy="654923"/>
          </a:xfrm>
        </p:spPr>
        <p:txBody>
          <a:bodyPr>
            <a:noAutofit/>
          </a:bodyPr>
          <a:lstStyle/>
          <a:p>
            <a:r>
              <a:rPr lang="fr-FR" dirty="0"/>
              <a:t>Alberto TONDA, </a:t>
            </a:r>
            <a:r>
              <a:rPr lang="fr-FR" dirty="0" err="1"/>
              <a:t>Ph.D</a:t>
            </a:r>
            <a:r>
              <a:rPr lang="fr-FR" dirty="0"/>
              <a:t>. (Senior permanent </a:t>
            </a:r>
            <a:r>
              <a:rPr lang="fr-FR" dirty="0" err="1"/>
              <a:t>researcher</a:t>
            </a:r>
            <a:r>
              <a:rPr lang="fr-FR" dirty="0"/>
              <a:t>, DR)</a:t>
            </a:r>
          </a:p>
          <a:p>
            <a:r>
              <a:rPr lang="fr-FR" sz="2000" i="1" dirty="0"/>
              <a:t>UMR 518 MIA-PS, INRAE, AgroParisTech, Université Paris-Saclay</a:t>
            </a:r>
            <a:br>
              <a:rPr lang="fr-FR" sz="2000" i="1" dirty="0"/>
            </a:br>
            <a:r>
              <a:rPr lang="fr-FR" sz="2000" i="1" dirty="0"/>
              <a:t>UAR 3611, Institut des Systèmes Complexes de Paris Île-de-France</a:t>
            </a:r>
          </a:p>
          <a:p>
            <a:endParaRPr lang="fr-FR" dirty="0"/>
          </a:p>
        </p:txBody>
      </p:sp>
    </p:spTree>
    <p:extLst>
      <p:ext uri="{BB962C8B-B14F-4D97-AF65-F5344CB8AC3E}">
        <p14:creationId xmlns:p14="http://schemas.microsoft.com/office/powerpoint/2010/main" val="1056445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Machine learning</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Learn a task directly from examples</a:t>
            </a:r>
          </a:p>
          <a:p>
            <a:pPr lvl="1"/>
            <a:r>
              <a:rPr lang="en-US" dirty="0"/>
              <a:t>No need for theory, just large quantities of data</a:t>
            </a:r>
          </a:p>
          <a:p>
            <a:pPr lvl="1"/>
            <a:r>
              <a:rPr lang="en-US" i="1" dirty="0"/>
              <a:t>Samples</a:t>
            </a:r>
            <a:r>
              <a:rPr lang="en-US" dirty="0"/>
              <a:t> (rows) and </a:t>
            </a:r>
            <a:r>
              <a:rPr lang="en-US" i="1" dirty="0"/>
              <a:t>features</a:t>
            </a:r>
            <a:r>
              <a:rPr lang="en-US" dirty="0"/>
              <a:t> (columns)</a:t>
            </a:r>
          </a:p>
          <a:p>
            <a:r>
              <a:rPr lang="en-US" dirty="0"/>
              <a:t>“Dirty secret” of ML: it’s mostly optimization</a:t>
            </a:r>
          </a:p>
          <a:p>
            <a:pPr lvl="1"/>
            <a:r>
              <a:rPr lang="en-US" dirty="0"/>
              <a:t>Restate </a:t>
            </a:r>
            <a:r>
              <a:rPr lang="en-US" b="1" dirty="0">
                <a:solidFill>
                  <a:schemeClr val="accent6"/>
                </a:solidFill>
              </a:rPr>
              <a:t>learning task</a:t>
            </a:r>
            <a:r>
              <a:rPr lang="en-US" dirty="0"/>
              <a:t> as </a:t>
            </a:r>
            <a:r>
              <a:rPr lang="en-US" b="1" dirty="0">
                <a:solidFill>
                  <a:schemeClr val="bg2">
                    <a:lumMod val="75000"/>
                  </a:schemeClr>
                </a:solidFill>
              </a:rPr>
              <a:t>optimization task</a:t>
            </a:r>
          </a:p>
          <a:p>
            <a:pPr lvl="1"/>
            <a:r>
              <a:rPr lang="en-US" dirty="0"/>
              <a:t>Solve it relying on available (training) data</a:t>
            </a:r>
          </a:p>
        </p:txBody>
      </p:sp>
      <p:grpSp>
        <p:nvGrpSpPr>
          <p:cNvPr id="4" name="Group 6">
            <a:extLst>
              <a:ext uri="{FF2B5EF4-FFF2-40B4-BE49-F238E27FC236}">
                <a16:creationId xmlns:a16="http://schemas.microsoft.com/office/drawing/2014/main" id="{60CB01FE-A5F1-4833-8EA9-33F01EEEFDFA}"/>
              </a:ext>
            </a:extLst>
          </p:cNvPr>
          <p:cNvGrpSpPr/>
          <p:nvPr/>
        </p:nvGrpSpPr>
        <p:grpSpPr>
          <a:xfrm>
            <a:off x="2552700" y="4404377"/>
            <a:ext cx="7086600" cy="1752600"/>
            <a:chOff x="762000" y="3429000"/>
            <a:chExt cx="7086600" cy="1752600"/>
          </a:xfrm>
        </p:grpSpPr>
        <p:sp>
          <p:nvSpPr>
            <p:cNvPr id="5" name="Rectangle 4">
              <a:extLst>
                <a:ext uri="{FF2B5EF4-FFF2-40B4-BE49-F238E27FC236}">
                  <a16:creationId xmlns:a16="http://schemas.microsoft.com/office/drawing/2014/main" id="{BF93204C-1BD6-44B0-91C0-CC5BB531DC26}"/>
                </a:ext>
              </a:extLst>
            </p:cNvPr>
            <p:cNvSpPr/>
            <p:nvPr/>
          </p:nvSpPr>
          <p:spPr>
            <a:xfrm>
              <a:off x="762000" y="3429000"/>
              <a:ext cx="2286000" cy="1752600"/>
            </a:xfrm>
            <a:prstGeom prst="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000" b="1" dirty="0"/>
                <a:t>Learning</a:t>
              </a:r>
              <a:br>
                <a:rPr lang="en-US" sz="3000" b="1" dirty="0"/>
              </a:br>
              <a:r>
                <a:rPr lang="en-US" sz="3000" b="1" dirty="0"/>
                <a:t>Task</a:t>
              </a:r>
            </a:p>
          </p:txBody>
        </p:sp>
        <p:sp>
          <p:nvSpPr>
            <p:cNvPr id="6" name="Rectangle 5">
              <a:extLst>
                <a:ext uri="{FF2B5EF4-FFF2-40B4-BE49-F238E27FC236}">
                  <a16:creationId xmlns:a16="http://schemas.microsoft.com/office/drawing/2014/main" id="{22A4DD3D-AFE3-45F9-BC75-A740E93197D2}"/>
                </a:ext>
              </a:extLst>
            </p:cNvPr>
            <p:cNvSpPr/>
            <p:nvPr/>
          </p:nvSpPr>
          <p:spPr>
            <a:xfrm>
              <a:off x="5562600" y="3429000"/>
              <a:ext cx="2286000" cy="175260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000" b="1" dirty="0"/>
                <a:t>Optimization</a:t>
              </a:r>
              <a:r>
                <a:rPr lang="en-US" sz="2800" b="1" dirty="0"/>
                <a:t> </a:t>
              </a:r>
              <a:r>
                <a:rPr lang="en-US" sz="3000" b="1" dirty="0"/>
                <a:t>Task</a:t>
              </a:r>
            </a:p>
          </p:txBody>
        </p:sp>
        <p:sp>
          <p:nvSpPr>
            <p:cNvPr id="7" name="Right Arrow 5">
              <a:extLst>
                <a:ext uri="{FF2B5EF4-FFF2-40B4-BE49-F238E27FC236}">
                  <a16:creationId xmlns:a16="http://schemas.microsoft.com/office/drawing/2014/main" id="{555CD8DC-DB17-4B15-A0E0-339DC7ABB8D8}"/>
                </a:ext>
              </a:extLst>
            </p:cNvPr>
            <p:cNvSpPr/>
            <p:nvPr/>
          </p:nvSpPr>
          <p:spPr>
            <a:xfrm>
              <a:off x="3165764" y="4076700"/>
              <a:ext cx="2286000" cy="457200"/>
            </a:xfrm>
            <a:prstGeom prst="rightArrow">
              <a:avLst/>
            </a:prstGeom>
            <a:gradFill flip="none" rotWithShape="1">
              <a:gsLst>
                <a:gs pos="0">
                  <a:schemeClr val="accent6"/>
                </a:gs>
                <a:gs pos="50000">
                  <a:schemeClr val="accent3">
                    <a:lumMod val="20000"/>
                    <a:lumOff val="80000"/>
                  </a:schemeClr>
                </a:gs>
                <a:gs pos="100000">
                  <a:schemeClr val="accent3"/>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1429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1DB26C-A713-4921-987C-2397E988EA24}"/>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6" name="Rectangle : coins arrondis 15">
            <a:extLst>
              <a:ext uri="{FF2B5EF4-FFF2-40B4-BE49-F238E27FC236}">
                <a16:creationId xmlns:a16="http://schemas.microsoft.com/office/drawing/2014/main" id="{CC7B8DB3-CC0C-45C8-83EF-3864D98E3C05}"/>
              </a:ext>
            </a:extLst>
          </p:cNvPr>
          <p:cNvSpPr/>
          <p:nvPr/>
        </p:nvSpPr>
        <p:spPr>
          <a:xfrm>
            <a:off x="4246988" y="4480891"/>
            <a:ext cx="3057001" cy="980388"/>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parameters</a:t>
            </a:r>
            <a:br>
              <a:rPr lang="en-US" dirty="0"/>
            </a:br>
            <a:r>
              <a:rPr lang="en-US" dirty="0"/>
              <a:t>(to be optimized)</a:t>
            </a:r>
          </a:p>
        </p:txBody>
      </p:sp>
      <p:pic>
        <p:nvPicPr>
          <p:cNvPr id="20" name="Picture 2">
            <a:extLst>
              <a:ext uri="{FF2B5EF4-FFF2-40B4-BE49-F238E27FC236}">
                <a16:creationId xmlns:a16="http://schemas.microsoft.com/office/drawing/2014/main" id="{15951C88-100E-48CA-A638-A4977FE06381}"/>
              </a:ext>
            </a:extLst>
          </p:cNvPr>
          <p:cNvPicPr>
            <a:picLocks noChangeAspect="1" noChangeArrowheads="1"/>
          </p:cNvPicPr>
          <p:nvPr/>
        </p:nvPicPr>
        <p:blipFill>
          <a:blip r:embed="rId2" cstate="screen">
            <a:lum bright="70000" contrast="-70000"/>
            <a:extLst>
              <a:ext uri="{28A0092B-C50C-407E-A947-70E740481C1C}">
                <a14:useLocalDpi xmlns:a14="http://schemas.microsoft.com/office/drawing/2010/main"/>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28" name="Bulle narrative : rectangle 27">
            <a:extLst>
              <a:ext uri="{FF2B5EF4-FFF2-40B4-BE49-F238E27FC236}">
                <a16:creationId xmlns:a16="http://schemas.microsoft.com/office/drawing/2014/main" id="{CD2A93B7-E415-44C0-AEB9-89F845018CC0}"/>
              </a:ext>
            </a:extLst>
          </p:cNvPr>
          <p:cNvSpPr/>
          <p:nvPr/>
        </p:nvSpPr>
        <p:spPr>
          <a:xfrm>
            <a:off x="7880810" y="4025245"/>
            <a:ext cx="3472989" cy="1436034"/>
          </a:xfrm>
          <a:prstGeom prst="wedgeRectCallout">
            <a:avLst>
              <a:gd name="adj1" fmla="val -74671"/>
              <a:gd name="adj2" fmla="val -63387"/>
            </a:avLst>
          </a:prstGeom>
          <a:solidFill>
            <a:srgbClr val="E6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5" name="Bulle narrative : rectangle 24">
            <a:extLst>
              <a:ext uri="{FF2B5EF4-FFF2-40B4-BE49-F238E27FC236}">
                <a16:creationId xmlns:a16="http://schemas.microsoft.com/office/drawing/2014/main" id="{76E11780-D5D2-43F6-944E-584E23781BC6}"/>
              </a:ext>
            </a:extLst>
          </p:cNvPr>
          <p:cNvSpPr/>
          <p:nvPr/>
        </p:nvSpPr>
        <p:spPr>
          <a:xfrm>
            <a:off x="7880810" y="1233578"/>
            <a:ext cx="1404594" cy="2195422"/>
          </a:xfrm>
          <a:prstGeom prst="wedgeRectCallout">
            <a:avLst>
              <a:gd name="adj1" fmla="val -112813"/>
              <a:gd name="adj2" fmla="val 59664"/>
            </a:avLst>
          </a:prstGeom>
          <a:solidFill>
            <a:srgbClr val="E6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algorithms</a:t>
            </a:r>
          </a:p>
        </p:txBody>
      </p:sp>
      <p:sp>
        <p:nvSpPr>
          <p:cNvPr id="18" name="Bulle narrative : rectangle 17">
            <a:extLst>
              <a:ext uri="{FF2B5EF4-FFF2-40B4-BE49-F238E27FC236}">
                <a16:creationId xmlns:a16="http://schemas.microsoft.com/office/drawing/2014/main" id="{3AFCC05A-5AB1-444E-ACB8-DE0BD8DA37A9}"/>
              </a:ext>
            </a:extLst>
          </p:cNvPr>
          <p:cNvSpPr/>
          <p:nvPr/>
        </p:nvSpPr>
        <p:spPr>
          <a:xfrm>
            <a:off x="1112363" y="1233579"/>
            <a:ext cx="2196445" cy="2195422"/>
          </a:xfrm>
          <a:prstGeom prst="wedgeRectCallout">
            <a:avLst>
              <a:gd name="adj1" fmla="val 103403"/>
              <a:gd name="adj2" fmla="val 46353"/>
            </a:avLst>
          </a:prstGeom>
          <a:solidFill>
            <a:srgbClr val="E6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pic>
        <p:nvPicPr>
          <p:cNvPr id="17" name="Image 16">
            <a:extLst>
              <a:ext uri="{FF2B5EF4-FFF2-40B4-BE49-F238E27FC236}">
                <a16:creationId xmlns:a16="http://schemas.microsoft.com/office/drawing/2014/main" id="{016D6866-0581-4792-AF9A-132F97C0E221}"/>
              </a:ext>
            </a:extLst>
          </p:cNvPr>
          <p:cNvPicPr>
            <a:picLocks noChangeAspect="1"/>
          </p:cNvPicPr>
          <p:nvPr/>
        </p:nvPicPr>
        <p:blipFill>
          <a:blip r:embed="rId3"/>
          <a:stretch>
            <a:fillRect/>
          </a:stretch>
        </p:blipFill>
        <p:spPr>
          <a:xfrm>
            <a:off x="1225484" y="1384110"/>
            <a:ext cx="1937954" cy="1946435"/>
          </a:xfrm>
          <a:prstGeom prst="rect">
            <a:avLst/>
          </a:prstGeom>
        </p:spPr>
      </p:pic>
      <p:sp>
        <p:nvSpPr>
          <p:cNvPr id="19" name="Bulle narrative : rectangle 18">
            <a:extLst>
              <a:ext uri="{FF2B5EF4-FFF2-40B4-BE49-F238E27FC236}">
                <a16:creationId xmlns:a16="http://schemas.microsoft.com/office/drawing/2014/main" id="{94A9585E-1A11-4734-87F8-AC2895BAEEAA}"/>
              </a:ext>
            </a:extLst>
          </p:cNvPr>
          <p:cNvSpPr/>
          <p:nvPr/>
        </p:nvSpPr>
        <p:spPr>
          <a:xfrm>
            <a:off x="1442302" y="3799241"/>
            <a:ext cx="1404594" cy="2195422"/>
          </a:xfrm>
          <a:prstGeom prst="wedgeRectCallout">
            <a:avLst>
              <a:gd name="adj1" fmla="val 167052"/>
              <a:gd name="adj2" fmla="val -53264"/>
            </a:avLst>
          </a:prstGeom>
          <a:solidFill>
            <a:srgbClr val="E6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pic>
        <p:nvPicPr>
          <p:cNvPr id="22" name="Image 21">
            <a:extLst>
              <a:ext uri="{FF2B5EF4-FFF2-40B4-BE49-F238E27FC236}">
                <a16:creationId xmlns:a16="http://schemas.microsoft.com/office/drawing/2014/main" id="{5C499652-4D7F-474B-AD64-73FA0BBA8028}"/>
              </a:ext>
            </a:extLst>
          </p:cNvPr>
          <p:cNvPicPr>
            <a:picLocks noChangeAspect="1"/>
          </p:cNvPicPr>
          <p:nvPr/>
        </p:nvPicPr>
        <p:blipFill>
          <a:blip r:embed="rId4"/>
          <a:stretch>
            <a:fillRect/>
          </a:stretch>
        </p:blipFill>
        <p:spPr>
          <a:xfrm>
            <a:off x="1549816" y="3908964"/>
            <a:ext cx="1221663" cy="1981316"/>
          </a:xfrm>
          <a:prstGeom prst="rect">
            <a:avLst/>
          </a:prstGeom>
        </p:spPr>
      </p:pic>
      <p:pic>
        <p:nvPicPr>
          <p:cNvPr id="24" name="Image 23">
            <a:extLst>
              <a:ext uri="{FF2B5EF4-FFF2-40B4-BE49-F238E27FC236}">
                <a16:creationId xmlns:a16="http://schemas.microsoft.com/office/drawing/2014/main" id="{72807BAF-FCB2-452E-80EC-EB88DAC19369}"/>
              </a:ext>
            </a:extLst>
          </p:cNvPr>
          <p:cNvPicPr>
            <a:picLocks noChangeAspect="1"/>
          </p:cNvPicPr>
          <p:nvPr/>
        </p:nvPicPr>
        <p:blipFill>
          <a:blip r:embed="rId5"/>
          <a:stretch>
            <a:fillRect/>
          </a:stretch>
        </p:blipFill>
        <p:spPr>
          <a:xfrm>
            <a:off x="7966120" y="1241982"/>
            <a:ext cx="1319284" cy="2128632"/>
          </a:xfrm>
          <a:prstGeom prst="rect">
            <a:avLst/>
          </a:prstGeom>
        </p:spPr>
      </p:pic>
      <p:pic>
        <p:nvPicPr>
          <p:cNvPr id="27" name="Image 26">
            <a:extLst>
              <a:ext uri="{FF2B5EF4-FFF2-40B4-BE49-F238E27FC236}">
                <a16:creationId xmlns:a16="http://schemas.microsoft.com/office/drawing/2014/main" id="{FAE92005-69DD-4D9C-ADBC-EB3BE2670997}"/>
              </a:ext>
            </a:extLst>
          </p:cNvPr>
          <p:cNvPicPr>
            <a:picLocks noChangeAspect="1"/>
          </p:cNvPicPr>
          <p:nvPr/>
        </p:nvPicPr>
        <p:blipFill>
          <a:blip r:embed="rId6"/>
          <a:stretch>
            <a:fillRect/>
          </a:stretch>
        </p:blipFill>
        <p:spPr>
          <a:xfrm>
            <a:off x="8042424" y="4145891"/>
            <a:ext cx="3157982" cy="1235341"/>
          </a:xfrm>
          <a:prstGeom prst="rect">
            <a:avLst/>
          </a:prstGeom>
        </p:spPr>
      </p:pic>
    </p:spTree>
    <p:extLst>
      <p:ext uri="{BB962C8B-B14F-4D97-AF65-F5344CB8AC3E}">
        <p14:creationId xmlns:p14="http://schemas.microsoft.com/office/powerpoint/2010/main" val="3295876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E33916-0BCC-4E1F-A68A-B77C2F36EC70}"/>
              </a:ext>
            </a:extLst>
          </p:cNvPr>
          <p:cNvSpPr>
            <a:spLocks noGrp="1"/>
          </p:cNvSpPr>
          <p:nvPr>
            <p:ph type="title"/>
          </p:nvPr>
        </p:nvSpPr>
        <p:spPr/>
        <p:txBody>
          <a:bodyPr/>
          <a:lstStyle/>
          <a:p>
            <a:r>
              <a:rPr lang="en-US" dirty="0"/>
              <a:t>Supervised machine learning</a:t>
            </a:r>
          </a:p>
        </p:txBody>
      </p:sp>
      <p:sp>
        <p:nvSpPr>
          <p:cNvPr id="3" name="Espace réservé du texte 2">
            <a:extLst>
              <a:ext uri="{FF2B5EF4-FFF2-40B4-BE49-F238E27FC236}">
                <a16:creationId xmlns:a16="http://schemas.microsoft.com/office/drawing/2014/main" id="{48B911A7-74AB-4B66-997F-A41974079025}"/>
              </a:ext>
            </a:extLst>
          </p:cNvPr>
          <p:cNvSpPr>
            <a:spLocks noGrp="1"/>
          </p:cNvSpPr>
          <p:nvPr>
            <p:ph type="body" sz="quarter" idx="10"/>
          </p:nvPr>
        </p:nvSpPr>
        <p:spPr/>
        <p:txBody>
          <a:bodyPr/>
          <a:lstStyle/>
          <a:p>
            <a:r>
              <a:rPr lang="en-US" dirty="0"/>
              <a:t>Learn from examples where correct answer is known</a:t>
            </a:r>
          </a:p>
          <a:p>
            <a:pPr lvl="1"/>
            <a:r>
              <a:rPr lang="en-US" dirty="0"/>
              <a:t>Data contains measured values of the target (ground truth)</a:t>
            </a:r>
          </a:p>
          <a:p>
            <a:pPr lvl="1"/>
            <a:r>
              <a:rPr lang="en-US" dirty="0"/>
              <a:t>Minimize difference between model predictions and ground truth</a:t>
            </a:r>
          </a:p>
          <a:p>
            <a:r>
              <a:rPr lang="en-US" dirty="0"/>
              <a:t>Regression</a:t>
            </a:r>
          </a:p>
          <a:p>
            <a:pPr lvl="1"/>
            <a:r>
              <a:rPr lang="en-US" dirty="0"/>
              <a:t>Target is a continuous value (0.9, 22.5, 0.0017, …)</a:t>
            </a:r>
          </a:p>
          <a:p>
            <a:pPr lvl="1"/>
            <a:r>
              <a:rPr lang="en-US" dirty="0"/>
              <a:t>From the values of the features of a sample, </a:t>
            </a:r>
            <a:r>
              <a:rPr lang="en-US" b="1" dirty="0"/>
              <a:t>predict</a:t>
            </a:r>
            <a:r>
              <a:rPr lang="en-US" dirty="0"/>
              <a:t> target value</a:t>
            </a:r>
          </a:p>
          <a:p>
            <a:r>
              <a:rPr lang="en-US" dirty="0"/>
              <a:t>Classification</a:t>
            </a:r>
          </a:p>
          <a:p>
            <a:pPr lvl="1"/>
            <a:r>
              <a:rPr lang="en-US" dirty="0"/>
              <a:t>Target is a category (good/bad, high/medium/low, toxic/ok, …)</a:t>
            </a:r>
          </a:p>
          <a:p>
            <a:pPr lvl="1"/>
            <a:r>
              <a:rPr lang="en-US" dirty="0"/>
              <a:t>From the values of the features of a sample, assign to category</a:t>
            </a:r>
          </a:p>
        </p:txBody>
      </p:sp>
    </p:spTree>
    <p:extLst>
      <p:ext uri="{BB962C8B-B14F-4D97-AF65-F5344CB8AC3E}">
        <p14:creationId xmlns:p14="http://schemas.microsoft.com/office/powerpoint/2010/main" val="4090226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7" name="Phylactère : pensées 6">
            <a:extLst>
              <a:ext uri="{FF2B5EF4-FFF2-40B4-BE49-F238E27FC236}">
                <a16:creationId xmlns:a16="http://schemas.microsoft.com/office/drawing/2014/main" id="{061DAED5-545C-4E81-8495-2989E78DF485}"/>
              </a:ext>
            </a:extLst>
          </p:cNvPr>
          <p:cNvSpPr/>
          <p:nvPr/>
        </p:nvSpPr>
        <p:spPr>
          <a:xfrm>
            <a:off x="6881568" y="1772240"/>
            <a:ext cx="2309567" cy="1053706"/>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2400" dirty="0"/>
              <a:t>Training...</a:t>
            </a:r>
            <a:endParaRPr lang="en-US" sz="2400" dirty="0"/>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Internal parameters</a:t>
            </a:r>
            <a:br>
              <a:rPr lang="en-US" dirty="0"/>
            </a:br>
            <a:r>
              <a:rPr lang="en-US" dirty="0"/>
              <a:t>(to be optimized)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lèche : courbe vers la gauche 13">
            <a:extLst>
              <a:ext uri="{FF2B5EF4-FFF2-40B4-BE49-F238E27FC236}">
                <a16:creationId xmlns:a16="http://schemas.microsoft.com/office/drawing/2014/main" id="{DF5734C5-AB77-4D24-9AF0-C70341956F2B}"/>
              </a:ext>
            </a:extLst>
          </p:cNvPr>
          <p:cNvSpPr/>
          <p:nvPr/>
        </p:nvSpPr>
        <p:spPr>
          <a:xfrm>
            <a:off x="7146876" y="3184068"/>
            <a:ext cx="3057001" cy="2225040"/>
          </a:xfrm>
          <a:prstGeom prst="curvedLeftArrow">
            <a:avLst>
              <a:gd name="adj1" fmla="val 11088"/>
              <a:gd name="adj2" fmla="val 20716"/>
              <a:gd name="adj3" fmla="val 1686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graphicFrame>
        <p:nvGraphicFramePr>
          <p:cNvPr id="8" name="Tableau 8">
            <a:extLst>
              <a:ext uri="{FF2B5EF4-FFF2-40B4-BE49-F238E27FC236}">
                <a16:creationId xmlns:a16="http://schemas.microsoft.com/office/drawing/2014/main" id="{7F5590A9-544E-46AA-8703-497AD013C3AA}"/>
              </a:ext>
            </a:extLst>
          </p:cNvPr>
          <p:cNvGraphicFramePr>
            <a:graphicFrameLocks noGrp="1"/>
          </p:cNvGraphicFramePr>
          <p:nvPr/>
        </p:nvGraphicFramePr>
        <p:xfrm>
          <a:off x="7971603" y="2919535"/>
          <a:ext cx="1379787" cy="2225040"/>
        </p:xfrm>
        <a:graphic>
          <a:graphicData uri="http://schemas.openxmlformats.org/drawingml/2006/table">
            <a:tbl>
              <a:tblPr firstRow="1" bandRow="1">
                <a:tableStyleId>{21E4AEA4-8DFA-4A89-87EB-49C32662AFE0}</a:tableStyleId>
              </a:tblPr>
              <a:tblGrid>
                <a:gridCol w="1379787">
                  <a:extLst>
                    <a:ext uri="{9D8B030D-6E8A-4147-A177-3AD203B41FA5}">
                      <a16:colId xmlns:a16="http://schemas.microsoft.com/office/drawing/2014/main" val="3776574111"/>
                    </a:ext>
                  </a:extLst>
                </a:gridCol>
              </a:tblGrid>
              <a:tr h="370840">
                <a:tc>
                  <a:txBody>
                    <a:bodyPr/>
                    <a:lstStyle/>
                    <a:p>
                      <a:r>
                        <a:rPr lang="en-US" dirty="0"/>
                        <a:t>Predictions</a:t>
                      </a:r>
                    </a:p>
                  </a:txBody>
                  <a:tcPr/>
                </a:tc>
                <a:extLst>
                  <a:ext uri="{0D108BD9-81ED-4DB2-BD59-A6C34878D82A}">
                    <a16:rowId xmlns:a16="http://schemas.microsoft.com/office/drawing/2014/main" val="921911703"/>
                  </a:ext>
                </a:extLst>
              </a:tr>
              <a:tr h="370840">
                <a:tc>
                  <a:txBody>
                    <a:bodyPr/>
                    <a:lstStyle/>
                    <a:p>
                      <a:r>
                        <a:rPr lang="en-US" dirty="0"/>
                        <a:t>Prediction 1</a:t>
                      </a:r>
                    </a:p>
                  </a:txBody>
                  <a:tcPr/>
                </a:tc>
                <a:extLst>
                  <a:ext uri="{0D108BD9-81ED-4DB2-BD59-A6C34878D82A}">
                    <a16:rowId xmlns:a16="http://schemas.microsoft.com/office/drawing/2014/main" val="3299518686"/>
                  </a:ext>
                </a:extLst>
              </a:tr>
              <a:tr h="370840">
                <a:tc>
                  <a:txBody>
                    <a:bodyPr/>
                    <a:lstStyle/>
                    <a:p>
                      <a:r>
                        <a:rPr lang="en-US" dirty="0"/>
                        <a:t>Prediction 2</a:t>
                      </a:r>
                    </a:p>
                  </a:txBody>
                  <a:tcPr/>
                </a:tc>
                <a:extLst>
                  <a:ext uri="{0D108BD9-81ED-4DB2-BD59-A6C34878D82A}">
                    <a16:rowId xmlns:a16="http://schemas.microsoft.com/office/drawing/2014/main" val="3551731715"/>
                  </a:ext>
                </a:extLst>
              </a:tr>
              <a:tr h="370840">
                <a:tc>
                  <a:txBody>
                    <a:bodyPr/>
                    <a:lstStyle/>
                    <a:p>
                      <a:r>
                        <a:rPr lang="en-US" b="1" dirty="0">
                          <a:solidFill>
                            <a:srgbClr val="FF0000"/>
                          </a:solidFill>
                        </a:rPr>
                        <a:t>Prediction 3</a:t>
                      </a:r>
                    </a:p>
                  </a:txBody>
                  <a:tcPr/>
                </a:tc>
                <a:extLst>
                  <a:ext uri="{0D108BD9-81ED-4DB2-BD59-A6C34878D82A}">
                    <a16:rowId xmlns:a16="http://schemas.microsoft.com/office/drawing/2014/main" val="2385098812"/>
                  </a:ext>
                </a:extLst>
              </a:tr>
              <a:tr h="370840">
                <a:tc>
                  <a:txBody>
                    <a:bodyPr/>
                    <a:lstStyle/>
                    <a:p>
                      <a:r>
                        <a:rPr lang="en-US" dirty="0"/>
                        <a:t>Prediction 4</a:t>
                      </a:r>
                    </a:p>
                  </a:txBody>
                  <a:tcPr/>
                </a:tc>
                <a:extLst>
                  <a:ext uri="{0D108BD9-81ED-4DB2-BD59-A6C34878D82A}">
                    <a16:rowId xmlns:a16="http://schemas.microsoft.com/office/drawing/2014/main" val="4097150890"/>
                  </a:ext>
                </a:extLst>
              </a:tr>
              <a:tr h="370840">
                <a:tc>
                  <a:txBody>
                    <a:bodyPr/>
                    <a:lstStyle/>
                    <a:p>
                      <a:r>
                        <a:rPr lang="en-US" dirty="0"/>
                        <a:t>…</a:t>
                      </a:r>
                    </a:p>
                  </a:txBody>
                  <a:tcPr/>
                </a:tc>
                <a:extLst>
                  <a:ext uri="{0D108BD9-81ED-4DB2-BD59-A6C34878D82A}">
                    <a16:rowId xmlns:a16="http://schemas.microsoft.com/office/drawing/2014/main" val="2596930971"/>
                  </a:ext>
                </a:extLst>
              </a:tr>
            </a:tbl>
          </a:graphicData>
        </a:graphic>
      </p:graphicFrame>
      <p:graphicFrame>
        <p:nvGraphicFramePr>
          <p:cNvPr id="9" name="Tableau 8">
            <a:extLst>
              <a:ext uri="{FF2B5EF4-FFF2-40B4-BE49-F238E27FC236}">
                <a16:creationId xmlns:a16="http://schemas.microsoft.com/office/drawing/2014/main" id="{D66488EB-98BD-428A-A199-C3F8BDAE4ECF}"/>
              </a:ext>
            </a:extLst>
          </p:cNvPr>
          <p:cNvGraphicFramePr>
            <a:graphicFrameLocks noGrp="1"/>
          </p:cNvGraphicFramePr>
          <p:nvPr/>
        </p:nvGraphicFramePr>
        <p:xfrm>
          <a:off x="9637694" y="2919535"/>
          <a:ext cx="1627337" cy="2225040"/>
        </p:xfrm>
        <a:graphic>
          <a:graphicData uri="http://schemas.openxmlformats.org/drawingml/2006/table">
            <a:tbl>
              <a:tblPr firstRow="1" bandRow="1">
                <a:tableStyleId>{00A15C55-8517-42AA-B614-E9B94910E393}</a:tableStyleId>
              </a:tblPr>
              <a:tblGrid>
                <a:gridCol w="1627337">
                  <a:extLst>
                    <a:ext uri="{9D8B030D-6E8A-4147-A177-3AD203B41FA5}">
                      <a16:colId xmlns:a16="http://schemas.microsoft.com/office/drawing/2014/main" val="3776574111"/>
                    </a:ext>
                  </a:extLst>
                </a:gridCol>
              </a:tblGrid>
              <a:tr h="370840">
                <a:tc>
                  <a:txBody>
                    <a:bodyPr/>
                    <a:lstStyle/>
                    <a:p>
                      <a:r>
                        <a:rPr lang="en-US" dirty="0"/>
                        <a:t>Ground truth</a:t>
                      </a:r>
                    </a:p>
                  </a:txBody>
                  <a:tcPr/>
                </a:tc>
                <a:extLst>
                  <a:ext uri="{0D108BD9-81ED-4DB2-BD59-A6C34878D82A}">
                    <a16:rowId xmlns:a16="http://schemas.microsoft.com/office/drawing/2014/main" val="921911703"/>
                  </a:ext>
                </a:extLst>
              </a:tr>
              <a:tr h="370840">
                <a:tc>
                  <a:txBody>
                    <a:bodyPr/>
                    <a:lstStyle/>
                    <a:p>
                      <a:r>
                        <a:rPr lang="en-US" dirty="0"/>
                        <a:t>Truth 1</a:t>
                      </a:r>
                    </a:p>
                  </a:txBody>
                  <a:tcPr/>
                </a:tc>
                <a:extLst>
                  <a:ext uri="{0D108BD9-81ED-4DB2-BD59-A6C34878D82A}">
                    <a16:rowId xmlns:a16="http://schemas.microsoft.com/office/drawing/2014/main" val="3299518686"/>
                  </a:ext>
                </a:extLst>
              </a:tr>
              <a:tr h="370840">
                <a:tc>
                  <a:txBody>
                    <a:bodyPr/>
                    <a:lstStyle/>
                    <a:p>
                      <a:r>
                        <a:rPr lang="en-US" dirty="0"/>
                        <a:t>Truth 2</a:t>
                      </a:r>
                    </a:p>
                  </a:txBody>
                  <a:tcPr/>
                </a:tc>
                <a:extLst>
                  <a:ext uri="{0D108BD9-81ED-4DB2-BD59-A6C34878D82A}">
                    <a16:rowId xmlns:a16="http://schemas.microsoft.com/office/drawing/2014/main" val="3551731715"/>
                  </a:ext>
                </a:extLst>
              </a:tr>
              <a:tr h="370840">
                <a:tc>
                  <a:txBody>
                    <a:bodyPr/>
                    <a:lstStyle/>
                    <a:p>
                      <a:r>
                        <a:rPr lang="en-US" b="1" dirty="0"/>
                        <a:t>Truth 3</a:t>
                      </a:r>
                    </a:p>
                  </a:txBody>
                  <a:tcPr/>
                </a:tc>
                <a:extLst>
                  <a:ext uri="{0D108BD9-81ED-4DB2-BD59-A6C34878D82A}">
                    <a16:rowId xmlns:a16="http://schemas.microsoft.com/office/drawing/2014/main" val="2385098812"/>
                  </a:ext>
                </a:extLst>
              </a:tr>
              <a:tr h="370840">
                <a:tc>
                  <a:txBody>
                    <a:bodyPr/>
                    <a:lstStyle/>
                    <a:p>
                      <a:r>
                        <a:rPr lang="en-US" dirty="0"/>
                        <a:t>Truth 4</a:t>
                      </a:r>
                    </a:p>
                  </a:txBody>
                  <a:tcPr/>
                </a:tc>
                <a:extLst>
                  <a:ext uri="{0D108BD9-81ED-4DB2-BD59-A6C34878D82A}">
                    <a16:rowId xmlns:a16="http://schemas.microsoft.com/office/drawing/2014/main" val="4097150890"/>
                  </a:ext>
                </a:extLst>
              </a:tr>
              <a:tr h="370840">
                <a:tc>
                  <a:txBody>
                    <a:bodyPr/>
                    <a:lstStyle/>
                    <a:p>
                      <a:r>
                        <a:rPr lang="en-US" dirty="0"/>
                        <a:t>…</a:t>
                      </a:r>
                    </a:p>
                  </a:txBody>
                  <a:tcPr/>
                </a:tc>
                <a:extLst>
                  <a:ext uri="{0D108BD9-81ED-4DB2-BD59-A6C34878D82A}">
                    <a16:rowId xmlns:a16="http://schemas.microsoft.com/office/drawing/2014/main" val="2596930971"/>
                  </a:ext>
                </a:extLst>
              </a:tr>
            </a:tbl>
          </a:graphicData>
        </a:graphic>
      </p:graphicFrame>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3" cstate="screen">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3" name="ZoneTexte 2">
            <a:extLst>
              <a:ext uri="{FF2B5EF4-FFF2-40B4-BE49-F238E27FC236}">
                <a16:creationId xmlns:a16="http://schemas.microsoft.com/office/drawing/2014/main" id="{0F7C0B34-981F-41EC-B369-696C6AD6DCF9}"/>
              </a:ext>
            </a:extLst>
          </p:cNvPr>
          <p:cNvSpPr txBox="1"/>
          <p:nvPr/>
        </p:nvSpPr>
        <p:spPr>
          <a:xfrm>
            <a:off x="-119399" y="1210116"/>
            <a:ext cx="2648932" cy="584775"/>
          </a:xfrm>
          <a:prstGeom prst="rect">
            <a:avLst/>
          </a:prstGeom>
          <a:noFill/>
        </p:spPr>
        <p:txBody>
          <a:bodyPr wrap="square" rtlCol="0">
            <a:spAutoFit/>
          </a:bodyPr>
          <a:lstStyle>
            <a:defPPr>
              <a:defRPr lang="fr-FR"/>
            </a:defPPr>
            <a:lvl1pPr algn="ctr">
              <a:defRPr sz="3200" b="1">
                <a:solidFill>
                  <a:schemeClr val="accent4"/>
                </a:solidFill>
              </a:defRPr>
            </a:lvl1pPr>
          </a:lstStyle>
          <a:p>
            <a:r>
              <a:rPr lang="it-IT" dirty="0"/>
              <a:t>Training data</a:t>
            </a:r>
            <a:endParaRPr lang="en-US" dirty="0"/>
          </a:p>
        </p:txBody>
      </p:sp>
      <p:cxnSp>
        <p:nvCxnSpPr>
          <p:cNvPr id="18" name="Connecteur droit 17">
            <a:extLst>
              <a:ext uri="{FF2B5EF4-FFF2-40B4-BE49-F238E27FC236}">
                <a16:creationId xmlns:a16="http://schemas.microsoft.com/office/drawing/2014/main" id="{1F5A73B8-0707-4AC4-83F3-DC091A1B9F55}"/>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087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Internal parameters </a:t>
            </a:r>
            <a:br>
              <a:rPr lang="en-US" dirty="0"/>
            </a:br>
            <a:r>
              <a:rPr lang="en-US" dirty="0"/>
              <a:t>(to be optimized)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lèche : courbe vers la gauche 13">
            <a:extLst>
              <a:ext uri="{FF2B5EF4-FFF2-40B4-BE49-F238E27FC236}">
                <a16:creationId xmlns:a16="http://schemas.microsoft.com/office/drawing/2014/main" id="{DF5734C5-AB77-4D24-9AF0-C70341956F2B}"/>
              </a:ext>
            </a:extLst>
          </p:cNvPr>
          <p:cNvSpPr/>
          <p:nvPr/>
        </p:nvSpPr>
        <p:spPr>
          <a:xfrm>
            <a:off x="7146876" y="3184068"/>
            <a:ext cx="3057001" cy="2225040"/>
          </a:xfrm>
          <a:prstGeom prst="curvedLeftArrow">
            <a:avLst>
              <a:gd name="adj1" fmla="val 11088"/>
              <a:gd name="adj2" fmla="val 20716"/>
              <a:gd name="adj3" fmla="val 1686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3" cstate="screen">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19" name="ZoneTexte 18">
            <a:extLst>
              <a:ext uri="{FF2B5EF4-FFF2-40B4-BE49-F238E27FC236}">
                <a16:creationId xmlns:a16="http://schemas.microsoft.com/office/drawing/2014/main" id="{83EB72FD-C6E3-43BB-9BCF-4FA23E0098C0}"/>
              </a:ext>
            </a:extLst>
          </p:cNvPr>
          <p:cNvSpPr txBox="1"/>
          <p:nvPr/>
        </p:nvSpPr>
        <p:spPr>
          <a:xfrm>
            <a:off x="-119399" y="1210116"/>
            <a:ext cx="2648932" cy="584775"/>
          </a:xfrm>
          <a:prstGeom prst="rect">
            <a:avLst/>
          </a:prstGeom>
          <a:noFill/>
        </p:spPr>
        <p:txBody>
          <a:bodyPr wrap="square" rtlCol="0">
            <a:spAutoFit/>
          </a:bodyPr>
          <a:lstStyle/>
          <a:p>
            <a:pPr algn="ctr"/>
            <a:r>
              <a:rPr lang="it-IT" sz="3200" b="1" dirty="0">
                <a:solidFill>
                  <a:schemeClr val="accent4"/>
                </a:solidFill>
              </a:rPr>
              <a:t>Training data</a:t>
            </a:r>
            <a:endParaRPr lang="en-US" sz="3200" b="1" dirty="0">
              <a:solidFill>
                <a:schemeClr val="accent4"/>
              </a:solidFill>
            </a:endParaRPr>
          </a:p>
        </p:txBody>
      </p:sp>
      <p:cxnSp>
        <p:nvCxnSpPr>
          <p:cNvPr id="20" name="Connecteur droit 19">
            <a:extLst>
              <a:ext uri="{FF2B5EF4-FFF2-40B4-BE49-F238E27FC236}">
                <a16:creationId xmlns:a16="http://schemas.microsoft.com/office/drawing/2014/main" id="{FBC240C9-17EB-4CC3-A57B-C8106E29A006}"/>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2">
            <a:extLst>
              <a:ext uri="{FF2B5EF4-FFF2-40B4-BE49-F238E27FC236}">
                <a16:creationId xmlns:a16="http://schemas.microsoft.com/office/drawing/2014/main" id="{3E3EEA6B-D292-40A9-A4D7-1E8A91C17998}"/>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p:blipFill>
        <p:spPr bwMode="auto">
          <a:xfrm>
            <a:off x="8221241" y="2562598"/>
            <a:ext cx="3792130" cy="290345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Phylactère : pensées 6">
            <a:extLst>
              <a:ext uri="{FF2B5EF4-FFF2-40B4-BE49-F238E27FC236}">
                <a16:creationId xmlns:a16="http://schemas.microsoft.com/office/drawing/2014/main" id="{061DAED5-545C-4E81-8495-2989E78DF485}"/>
              </a:ext>
            </a:extLst>
          </p:cNvPr>
          <p:cNvSpPr/>
          <p:nvPr/>
        </p:nvSpPr>
        <p:spPr>
          <a:xfrm>
            <a:off x="6881568" y="1772240"/>
            <a:ext cx="2309567" cy="1053706"/>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2400" dirty="0"/>
              <a:t>Training...</a:t>
            </a:r>
            <a:endParaRPr lang="en-US" sz="2400" dirty="0"/>
          </a:p>
        </p:txBody>
      </p:sp>
    </p:spTree>
    <p:extLst>
      <p:ext uri="{BB962C8B-B14F-4D97-AF65-F5344CB8AC3E}">
        <p14:creationId xmlns:p14="http://schemas.microsoft.com/office/powerpoint/2010/main" val="4084467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Internal parameters</a:t>
            </a:r>
          </a:p>
          <a:p>
            <a:pPr algn="ctr"/>
            <a:r>
              <a:rPr lang="en-US" dirty="0"/>
              <a:t>(to be optimized)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lèche : courbe vers la gauche 13">
            <a:extLst>
              <a:ext uri="{FF2B5EF4-FFF2-40B4-BE49-F238E27FC236}">
                <a16:creationId xmlns:a16="http://schemas.microsoft.com/office/drawing/2014/main" id="{DF5734C5-AB77-4D24-9AF0-C70341956F2B}"/>
              </a:ext>
            </a:extLst>
          </p:cNvPr>
          <p:cNvSpPr/>
          <p:nvPr/>
        </p:nvSpPr>
        <p:spPr>
          <a:xfrm>
            <a:off x="7146876" y="3184068"/>
            <a:ext cx="3057001" cy="2225040"/>
          </a:xfrm>
          <a:prstGeom prst="curvedLeftArrow">
            <a:avLst>
              <a:gd name="adj1" fmla="val 11088"/>
              <a:gd name="adj2" fmla="val 20716"/>
              <a:gd name="adj3" fmla="val 1686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4" cstate="screen">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18" name="ZoneTexte 17">
            <a:extLst>
              <a:ext uri="{FF2B5EF4-FFF2-40B4-BE49-F238E27FC236}">
                <a16:creationId xmlns:a16="http://schemas.microsoft.com/office/drawing/2014/main" id="{FEE3A282-265C-411E-A5EA-EA439A0082A2}"/>
              </a:ext>
            </a:extLst>
          </p:cNvPr>
          <p:cNvSpPr txBox="1"/>
          <p:nvPr/>
        </p:nvSpPr>
        <p:spPr>
          <a:xfrm>
            <a:off x="-119399" y="1210116"/>
            <a:ext cx="2648932" cy="584775"/>
          </a:xfrm>
          <a:prstGeom prst="rect">
            <a:avLst/>
          </a:prstGeom>
          <a:noFill/>
        </p:spPr>
        <p:txBody>
          <a:bodyPr wrap="square" rtlCol="0">
            <a:spAutoFit/>
          </a:bodyPr>
          <a:lstStyle>
            <a:defPPr>
              <a:defRPr lang="fr-FR"/>
            </a:defPPr>
            <a:lvl1pPr algn="ctr">
              <a:defRPr sz="3200" b="1">
                <a:solidFill>
                  <a:schemeClr val="accent4"/>
                </a:solidFill>
              </a:defRPr>
            </a:lvl1pPr>
          </a:lstStyle>
          <a:p>
            <a:r>
              <a:rPr lang="it-IT" dirty="0"/>
              <a:t>Training data</a:t>
            </a:r>
            <a:endParaRPr lang="en-US" dirty="0"/>
          </a:p>
        </p:txBody>
      </p:sp>
      <p:cxnSp>
        <p:nvCxnSpPr>
          <p:cNvPr id="19" name="Connecteur droit 18">
            <a:extLst>
              <a:ext uri="{FF2B5EF4-FFF2-40B4-BE49-F238E27FC236}">
                <a16:creationId xmlns:a16="http://schemas.microsoft.com/office/drawing/2014/main" id="{E371E0CF-A582-4052-9B6E-6498A21FC427}"/>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
            <a:extLst>
              <a:ext uri="{FF2B5EF4-FFF2-40B4-BE49-F238E27FC236}">
                <a16:creationId xmlns:a16="http://schemas.microsoft.com/office/drawing/2014/main" id="{63EB4ABA-2E37-48FE-936C-D82FCFCD8715}"/>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p:blipFill>
        <p:spPr bwMode="auto">
          <a:xfrm>
            <a:off x="8221241" y="2562598"/>
            <a:ext cx="3792130" cy="290345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Phylactère : pensées 6">
            <a:extLst>
              <a:ext uri="{FF2B5EF4-FFF2-40B4-BE49-F238E27FC236}">
                <a16:creationId xmlns:a16="http://schemas.microsoft.com/office/drawing/2014/main" id="{061DAED5-545C-4E81-8495-2989E78DF485}"/>
              </a:ext>
            </a:extLst>
          </p:cNvPr>
          <p:cNvSpPr/>
          <p:nvPr/>
        </p:nvSpPr>
        <p:spPr>
          <a:xfrm>
            <a:off x="6881568" y="1772240"/>
            <a:ext cx="2309567" cy="1053706"/>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2400" dirty="0"/>
              <a:t>Training...</a:t>
            </a:r>
            <a:endParaRPr lang="en-US" sz="2400" dirty="0"/>
          </a:p>
        </p:txBody>
      </p:sp>
    </p:spTree>
    <p:extLst>
      <p:ext uri="{BB962C8B-B14F-4D97-AF65-F5344CB8AC3E}">
        <p14:creationId xmlns:p14="http://schemas.microsoft.com/office/powerpoint/2010/main" val="54125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parameters </a:t>
            </a:r>
          </a:p>
          <a:p>
            <a:pPr algn="ctr"/>
            <a:r>
              <a:rPr lang="en-US" dirty="0"/>
              <a:t>(fixed)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4" cstate="screen">
            <a:lum bright="70000" contrast="-70000"/>
            <a:extLst>
              <a:ext uri="{28A0092B-C50C-407E-A947-70E740481C1C}">
                <a14:useLocalDpi xmlns:a14="http://schemas.microsoft.com/office/drawing/2010/main"/>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18" name="ZoneTexte 17">
            <a:extLst>
              <a:ext uri="{FF2B5EF4-FFF2-40B4-BE49-F238E27FC236}">
                <a16:creationId xmlns:a16="http://schemas.microsoft.com/office/drawing/2014/main" id="{FEE3A282-265C-411E-A5EA-EA439A0082A2}"/>
              </a:ext>
            </a:extLst>
          </p:cNvPr>
          <p:cNvSpPr txBox="1"/>
          <p:nvPr/>
        </p:nvSpPr>
        <p:spPr>
          <a:xfrm>
            <a:off x="-119399" y="1210116"/>
            <a:ext cx="3437634" cy="584775"/>
          </a:xfrm>
          <a:prstGeom prst="rect">
            <a:avLst/>
          </a:prstGeom>
          <a:noFill/>
        </p:spPr>
        <p:txBody>
          <a:bodyPr wrap="square" rtlCol="0">
            <a:spAutoFit/>
          </a:bodyPr>
          <a:lstStyle/>
          <a:p>
            <a:pPr algn="ctr"/>
            <a:r>
              <a:rPr lang="it-IT" sz="3200" b="1" dirty="0">
                <a:solidFill>
                  <a:schemeClr val="bg2">
                    <a:lumMod val="75000"/>
                  </a:schemeClr>
                </a:solidFill>
              </a:rPr>
              <a:t>Test (unseen) data</a:t>
            </a:r>
            <a:endParaRPr lang="en-US" sz="3200" b="1" dirty="0">
              <a:solidFill>
                <a:schemeClr val="bg2">
                  <a:lumMod val="75000"/>
                </a:schemeClr>
              </a:solidFill>
            </a:endParaRPr>
          </a:p>
        </p:txBody>
      </p:sp>
      <p:cxnSp>
        <p:nvCxnSpPr>
          <p:cNvPr id="19" name="Connecteur droit 18">
            <a:extLst>
              <a:ext uri="{FF2B5EF4-FFF2-40B4-BE49-F238E27FC236}">
                <a16:creationId xmlns:a16="http://schemas.microsoft.com/office/drawing/2014/main" id="{E371E0CF-A582-4052-9B6E-6498A21FC427}"/>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Phylactère : pensées 20">
            <a:extLst>
              <a:ext uri="{FF2B5EF4-FFF2-40B4-BE49-F238E27FC236}">
                <a16:creationId xmlns:a16="http://schemas.microsoft.com/office/drawing/2014/main" id="{5EF7B4BA-E17F-457F-95FD-9F4E4767E137}"/>
              </a:ext>
            </a:extLst>
          </p:cNvPr>
          <p:cNvSpPr/>
          <p:nvPr/>
        </p:nvSpPr>
        <p:spPr>
          <a:xfrm>
            <a:off x="6881568" y="1772240"/>
            <a:ext cx="2648932" cy="1053706"/>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sz="2400" dirty="0"/>
              <a:t>Prediction...</a:t>
            </a:r>
            <a:endParaRPr lang="en-US" sz="2400" dirty="0"/>
          </a:p>
        </p:txBody>
      </p:sp>
    </p:spTree>
    <p:extLst>
      <p:ext uri="{BB962C8B-B14F-4D97-AF65-F5344CB8AC3E}">
        <p14:creationId xmlns:p14="http://schemas.microsoft.com/office/powerpoint/2010/main" val="2974850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parameters </a:t>
            </a:r>
          </a:p>
          <a:p>
            <a:pPr algn="ctr"/>
            <a:r>
              <a:rPr lang="en-US" dirty="0"/>
              <a:t>(fixed)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4" cstate="screen">
            <a:lum bright="70000" contrast="-70000"/>
            <a:extLst>
              <a:ext uri="{28A0092B-C50C-407E-A947-70E740481C1C}">
                <a14:useLocalDpi xmlns:a14="http://schemas.microsoft.com/office/drawing/2010/main"/>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18" name="ZoneTexte 17">
            <a:extLst>
              <a:ext uri="{FF2B5EF4-FFF2-40B4-BE49-F238E27FC236}">
                <a16:creationId xmlns:a16="http://schemas.microsoft.com/office/drawing/2014/main" id="{FEE3A282-265C-411E-A5EA-EA439A0082A2}"/>
              </a:ext>
            </a:extLst>
          </p:cNvPr>
          <p:cNvSpPr txBox="1"/>
          <p:nvPr/>
        </p:nvSpPr>
        <p:spPr>
          <a:xfrm>
            <a:off x="-119399" y="1210116"/>
            <a:ext cx="3437634" cy="584775"/>
          </a:xfrm>
          <a:prstGeom prst="rect">
            <a:avLst/>
          </a:prstGeom>
          <a:noFill/>
        </p:spPr>
        <p:txBody>
          <a:bodyPr wrap="square" rtlCol="0">
            <a:spAutoFit/>
          </a:bodyPr>
          <a:lstStyle/>
          <a:p>
            <a:pPr algn="ctr"/>
            <a:r>
              <a:rPr lang="it-IT" sz="3200" b="1" dirty="0">
                <a:solidFill>
                  <a:schemeClr val="bg2">
                    <a:lumMod val="75000"/>
                  </a:schemeClr>
                </a:solidFill>
              </a:rPr>
              <a:t>Test (unseen) data</a:t>
            </a:r>
            <a:endParaRPr lang="en-US" sz="3200" b="1" dirty="0">
              <a:solidFill>
                <a:schemeClr val="bg2">
                  <a:lumMod val="75000"/>
                </a:schemeClr>
              </a:solidFill>
            </a:endParaRPr>
          </a:p>
        </p:txBody>
      </p:sp>
      <p:cxnSp>
        <p:nvCxnSpPr>
          <p:cNvPr id="19" name="Connecteur droit 18">
            <a:extLst>
              <a:ext uri="{FF2B5EF4-FFF2-40B4-BE49-F238E27FC236}">
                <a16:creationId xmlns:a16="http://schemas.microsoft.com/office/drawing/2014/main" id="{E371E0CF-A582-4052-9B6E-6498A21FC427}"/>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Picture 2">
            <a:extLst>
              <a:ext uri="{FF2B5EF4-FFF2-40B4-BE49-F238E27FC236}">
                <a16:creationId xmlns:a16="http://schemas.microsoft.com/office/drawing/2014/main" id="{68C8B585-1CF0-4E6C-9BA9-097C709E6FC9}"/>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p:blipFill>
        <p:spPr bwMode="auto">
          <a:xfrm>
            <a:off x="8221241" y="2562598"/>
            <a:ext cx="3792130" cy="290345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0" name="Flèche : droite 19">
            <a:extLst>
              <a:ext uri="{FF2B5EF4-FFF2-40B4-BE49-F238E27FC236}">
                <a16:creationId xmlns:a16="http://schemas.microsoft.com/office/drawing/2014/main" id="{410B5EB4-C763-4DBA-AF7A-F5DB90346B0B}"/>
              </a:ext>
            </a:extLst>
          </p:cNvPr>
          <p:cNvSpPr/>
          <p:nvPr/>
        </p:nvSpPr>
        <p:spPr>
          <a:xfrm>
            <a:off x="7148871" y="3860276"/>
            <a:ext cx="1146718" cy="5027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Phylactère : pensées 20">
            <a:extLst>
              <a:ext uri="{FF2B5EF4-FFF2-40B4-BE49-F238E27FC236}">
                <a16:creationId xmlns:a16="http://schemas.microsoft.com/office/drawing/2014/main" id="{5EF7B4BA-E17F-457F-95FD-9F4E4767E137}"/>
              </a:ext>
            </a:extLst>
          </p:cNvPr>
          <p:cNvSpPr/>
          <p:nvPr/>
        </p:nvSpPr>
        <p:spPr>
          <a:xfrm>
            <a:off x="6881568" y="1772240"/>
            <a:ext cx="2648932" cy="1053706"/>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sz="2400" dirty="0"/>
              <a:t>Prediction...</a:t>
            </a:r>
            <a:endParaRPr lang="en-US" sz="2400" dirty="0"/>
          </a:p>
        </p:txBody>
      </p:sp>
    </p:spTree>
    <p:extLst>
      <p:ext uri="{BB962C8B-B14F-4D97-AF65-F5344CB8AC3E}">
        <p14:creationId xmlns:p14="http://schemas.microsoft.com/office/powerpoint/2010/main" val="4166538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ntroduction to Reinforcement Learning for Beginners">
            <a:extLst>
              <a:ext uri="{FF2B5EF4-FFF2-40B4-BE49-F238E27FC236}">
                <a16:creationId xmlns:a16="http://schemas.microsoft.com/office/drawing/2014/main" id="{8455D8B6-A3C4-432A-AC5E-5E16C2699B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1725" y="3498850"/>
            <a:ext cx="5172075" cy="2600325"/>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9EE759C8-6862-405A-88D4-B63B5372F14B}"/>
              </a:ext>
            </a:extLst>
          </p:cNvPr>
          <p:cNvSpPr>
            <a:spLocks noGrp="1"/>
          </p:cNvSpPr>
          <p:nvPr>
            <p:ph type="title"/>
          </p:nvPr>
        </p:nvSpPr>
        <p:spPr/>
        <p:txBody>
          <a:bodyPr/>
          <a:lstStyle/>
          <a:p>
            <a:r>
              <a:rPr lang="en-US" dirty="0"/>
              <a:t>Reinforcement learning</a:t>
            </a:r>
          </a:p>
        </p:txBody>
      </p:sp>
      <p:sp>
        <p:nvSpPr>
          <p:cNvPr id="3" name="Espace réservé du texte 2">
            <a:extLst>
              <a:ext uri="{FF2B5EF4-FFF2-40B4-BE49-F238E27FC236}">
                <a16:creationId xmlns:a16="http://schemas.microsoft.com/office/drawing/2014/main" id="{6D364514-347F-4D5A-859F-7AF1A319950C}"/>
              </a:ext>
            </a:extLst>
          </p:cNvPr>
          <p:cNvSpPr>
            <a:spLocks noGrp="1"/>
          </p:cNvSpPr>
          <p:nvPr>
            <p:ph type="body" sz="quarter" idx="10"/>
          </p:nvPr>
        </p:nvSpPr>
        <p:spPr/>
        <p:txBody>
          <a:bodyPr/>
          <a:lstStyle/>
          <a:p>
            <a:r>
              <a:rPr lang="en-US" dirty="0"/>
              <a:t>Similar to ML, but not exactly</a:t>
            </a:r>
          </a:p>
          <a:p>
            <a:pPr lvl="1"/>
            <a:r>
              <a:rPr lang="en-US" dirty="0"/>
              <a:t>No value associated to a single decision</a:t>
            </a:r>
          </a:p>
          <a:p>
            <a:pPr lvl="1"/>
            <a:r>
              <a:rPr lang="en-US" dirty="0"/>
              <a:t>Reward is consequence of a </a:t>
            </a:r>
            <a:r>
              <a:rPr lang="en-US" i="1" dirty="0"/>
              <a:t>series</a:t>
            </a:r>
            <a:r>
              <a:rPr lang="en-US" dirty="0"/>
              <a:t> of decisions</a:t>
            </a:r>
          </a:p>
          <a:p>
            <a:pPr lvl="1"/>
            <a:r>
              <a:rPr lang="en-US" dirty="0"/>
              <a:t>Example: a chess game; should we trading a Queen for a Knight? Well, it depends on the </a:t>
            </a:r>
            <a:r>
              <a:rPr lang="en-US" b="1" dirty="0"/>
              <a:t>board state</a:t>
            </a:r>
          </a:p>
          <a:p>
            <a:endParaRPr lang="en-US" dirty="0"/>
          </a:p>
        </p:txBody>
      </p:sp>
    </p:spTree>
    <p:extLst>
      <p:ext uri="{BB962C8B-B14F-4D97-AF65-F5344CB8AC3E}">
        <p14:creationId xmlns:p14="http://schemas.microsoft.com/office/powerpoint/2010/main" val="2640922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E4DD57-0CD3-4531-A689-27E0C520780A}"/>
              </a:ext>
            </a:extLst>
          </p:cNvPr>
          <p:cNvSpPr>
            <a:spLocks noGrp="1"/>
          </p:cNvSpPr>
          <p:nvPr>
            <p:ph type="title"/>
          </p:nvPr>
        </p:nvSpPr>
        <p:spPr/>
        <p:txBody>
          <a:bodyPr/>
          <a:lstStyle/>
          <a:p>
            <a:r>
              <a:rPr lang="en-US" dirty="0"/>
              <a:t>Reinforcement learning</a:t>
            </a:r>
          </a:p>
        </p:txBody>
      </p:sp>
      <p:sp>
        <p:nvSpPr>
          <p:cNvPr id="3" name="Espace réservé du texte 2">
            <a:extLst>
              <a:ext uri="{FF2B5EF4-FFF2-40B4-BE49-F238E27FC236}">
                <a16:creationId xmlns:a16="http://schemas.microsoft.com/office/drawing/2014/main" id="{7425DCD6-74EB-465D-8D25-130AB0FFCD14}"/>
              </a:ext>
            </a:extLst>
          </p:cNvPr>
          <p:cNvSpPr>
            <a:spLocks noGrp="1"/>
          </p:cNvSpPr>
          <p:nvPr>
            <p:ph type="body" sz="quarter" idx="10"/>
          </p:nvPr>
        </p:nvSpPr>
        <p:spPr/>
        <p:txBody>
          <a:bodyPr/>
          <a:lstStyle/>
          <a:p>
            <a:r>
              <a:rPr lang="en-US" dirty="0"/>
              <a:t>Issues with the state space</a:t>
            </a:r>
          </a:p>
          <a:p>
            <a:pPr lvl="1"/>
            <a:r>
              <a:rPr lang="en-US" dirty="0"/>
              <a:t>Real-world applications have Vast search spaces</a:t>
            </a:r>
          </a:p>
          <a:p>
            <a:pPr lvl="1"/>
            <a:r>
              <a:rPr lang="en-US" dirty="0"/>
              <a:t>Even a game like chess has ~10</a:t>
            </a:r>
            <a:r>
              <a:rPr lang="en-US" baseline="30000" dirty="0"/>
              <a:t>20</a:t>
            </a:r>
            <a:r>
              <a:rPr lang="en-US" dirty="0"/>
              <a:t> possible board states </a:t>
            </a:r>
          </a:p>
          <a:p>
            <a:pPr lvl="1"/>
            <a:r>
              <a:rPr lang="en-US" dirty="0"/>
              <a:t>Impossible to explore exhaustively! (highest is checkers, 10</a:t>
            </a:r>
            <a:r>
              <a:rPr lang="en-US" baseline="30000" dirty="0"/>
              <a:t>10</a:t>
            </a:r>
            <a:r>
              <a:rPr lang="en-US" dirty="0"/>
              <a:t>)</a:t>
            </a:r>
          </a:p>
          <a:p>
            <a:r>
              <a:rPr lang="en-US" dirty="0"/>
              <a:t>Tricks to reduce states: exploit symmetries, remove useless…</a:t>
            </a:r>
          </a:p>
          <a:p>
            <a:r>
              <a:rPr lang="en-US" dirty="0"/>
              <a:t>Go (~10</a:t>
            </a:r>
            <a:r>
              <a:rPr lang="en-US" baseline="30000" dirty="0"/>
              <a:t>100</a:t>
            </a:r>
            <a:r>
              <a:rPr lang="en-US" dirty="0"/>
              <a:t> states) was believed to be unapproachable</a:t>
            </a:r>
          </a:p>
          <a:p>
            <a:pPr lvl="1"/>
            <a:r>
              <a:rPr lang="en-US" dirty="0"/>
              <a:t>Estimated number of atoms in universe ~10</a:t>
            </a:r>
            <a:r>
              <a:rPr lang="en-US" baseline="30000" dirty="0"/>
              <a:t>80</a:t>
            </a:r>
            <a:endParaRPr lang="en-US" dirty="0"/>
          </a:p>
          <a:p>
            <a:pPr lvl="1"/>
            <a:r>
              <a:rPr lang="en-US" dirty="0"/>
              <a:t>In 2016, world champion defeated! </a:t>
            </a:r>
            <a:r>
              <a:rPr lang="en-US" b="1" dirty="0"/>
              <a:t>Deep reinforcement learning</a:t>
            </a:r>
            <a:endParaRPr lang="en-US" dirty="0"/>
          </a:p>
        </p:txBody>
      </p:sp>
    </p:spTree>
    <p:extLst>
      <p:ext uri="{BB962C8B-B14F-4D97-AF65-F5344CB8AC3E}">
        <p14:creationId xmlns:p14="http://schemas.microsoft.com/office/powerpoint/2010/main" val="4071242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a:t>Outline</a:t>
            </a:r>
            <a:endParaRPr lang="fr-FR" dirty="0"/>
          </a:p>
        </p:txBody>
      </p:sp>
      <p:sp>
        <p:nvSpPr>
          <p:cNvPr id="5" name="Espace réservé du texte 4"/>
          <p:cNvSpPr>
            <a:spLocks noGrp="1"/>
          </p:cNvSpPr>
          <p:nvPr>
            <p:ph type="body" sz="quarter" idx="10"/>
          </p:nvPr>
        </p:nvSpPr>
        <p:spPr/>
        <p:txBody>
          <a:bodyPr>
            <a:normAutofit/>
          </a:bodyPr>
          <a:lstStyle/>
          <a:p>
            <a:r>
              <a:rPr lang="it-IT" dirty="0"/>
              <a:t>Artificial Intelligence</a:t>
            </a:r>
          </a:p>
          <a:p>
            <a:r>
              <a:rPr lang="it-IT" dirty="0"/>
              <a:t>Machine Learning</a:t>
            </a:r>
          </a:p>
          <a:p>
            <a:r>
              <a:rPr lang="it-IT" dirty="0"/>
              <a:t>Typical Machine Learning pipeline</a:t>
            </a:r>
          </a:p>
          <a:p>
            <a:r>
              <a:rPr lang="it-IT" dirty="0"/>
              <a:t>Evaluating performance</a:t>
            </a:r>
          </a:p>
          <a:p>
            <a:r>
              <a:rPr lang="it-IT" dirty="0"/>
              <a:t>Overfitting</a:t>
            </a:r>
          </a:p>
          <a:p>
            <a:r>
              <a:rPr lang="it-IT" dirty="0"/>
              <a:t>Good practices</a:t>
            </a:r>
            <a:endParaRPr lang="fr-FR" dirty="0"/>
          </a:p>
        </p:txBody>
      </p:sp>
    </p:spTree>
    <p:extLst>
      <p:ext uri="{BB962C8B-B14F-4D97-AF65-F5344CB8AC3E}">
        <p14:creationId xmlns:p14="http://schemas.microsoft.com/office/powerpoint/2010/main" val="454349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82AE7D-CAE0-4E53-B923-C4DA7552F3D2}"/>
              </a:ext>
            </a:extLst>
          </p:cNvPr>
          <p:cNvSpPr>
            <a:spLocks noGrp="1"/>
          </p:cNvSpPr>
          <p:nvPr>
            <p:ph type="title"/>
          </p:nvPr>
        </p:nvSpPr>
        <p:spPr/>
        <p:txBody>
          <a:bodyPr/>
          <a:lstStyle/>
          <a:p>
            <a:r>
              <a:rPr lang="en-US" dirty="0"/>
              <a:t>Unsupervised Machine Learning</a:t>
            </a:r>
          </a:p>
        </p:txBody>
      </p:sp>
      <p:sp>
        <p:nvSpPr>
          <p:cNvPr id="3" name="Espace réservé du texte 2">
            <a:extLst>
              <a:ext uri="{FF2B5EF4-FFF2-40B4-BE49-F238E27FC236}">
                <a16:creationId xmlns:a16="http://schemas.microsoft.com/office/drawing/2014/main" id="{4BF4FB83-7399-4770-89BF-BDD92E34B8F0}"/>
              </a:ext>
            </a:extLst>
          </p:cNvPr>
          <p:cNvSpPr>
            <a:spLocks noGrp="1"/>
          </p:cNvSpPr>
          <p:nvPr>
            <p:ph type="body" sz="quarter" idx="10"/>
          </p:nvPr>
        </p:nvSpPr>
        <p:spPr/>
        <p:txBody>
          <a:bodyPr/>
          <a:lstStyle/>
          <a:p>
            <a:r>
              <a:rPr lang="en-US" dirty="0"/>
              <a:t>What happens when we don’t have the correct answer?</a:t>
            </a:r>
          </a:p>
          <a:p>
            <a:r>
              <a:rPr lang="en-US" dirty="0"/>
              <a:t>For example, separate data into groups</a:t>
            </a:r>
          </a:p>
        </p:txBody>
      </p:sp>
    </p:spTree>
    <p:extLst>
      <p:ext uri="{BB962C8B-B14F-4D97-AF65-F5344CB8AC3E}">
        <p14:creationId xmlns:p14="http://schemas.microsoft.com/office/powerpoint/2010/main" val="2477763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8212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0C59C0A2-D089-496D-8141-DB328C31F08C}"/>
              </a:ext>
            </a:extLst>
          </p:cNvPr>
          <p:cNvSpPr/>
          <p:nvPr/>
        </p:nvSpPr>
        <p:spPr>
          <a:xfrm>
            <a:off x="2629291" y="4939645"/>
            <a:ext cx="2649719" cy="1272619"/>
          </a:xfrm>
          <a:prstGeom prst="wedgeRectCallout">
            <a:avLst>
              <a:gd name="adj1" fmla="val 31402"/>
              <a:gd name="adj2" fmla="val -11047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Missing values</a:t>
            </a:r>
          </a:p>
          <a:p>
            <a:pPr algn="ctr"/>
            <a:r>
              <a:rPr lang="en-US" dirty="0"/>
              <a:t>Non-numerical features</a:t>
            </a:r>
          </a:p>
          <a:p>
            <a:pPr algn="ctr"/>
            <a:r>
              <a:rPr lang="en-US" dirty="0"/>
              <a:t>Outlier detection</a:t>
            </a:r>
          </a:p>
          <a:p>
            <a:pPr algn="ctr"/>
            <a:r>
              <a:rPr lang="en-US" i="1" dirty="0"/>
              <a:t>Normalization?</a:t>
            </a:r>
          </a:p>
        </p:txBody>
      </p:sp>
    </p:spTree>
    <p:extLst>
      <p:ext uri="{BB962C8B-B14F-4D97-AF65-F5344CB8AC3E}">
        <p14:creationId xmlns:p14="http://schemas.microsoft.com/office/powerpoint/2010/main" val="2906662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392F3A-F165-4B24-BCCF-21BDCA8D7122}"/>
              </a:ext>
            </a:extLst>
          </p:cNvPr>
          <p:cNvSpPr>
            <a:spLocks noGrp="1"/>
          </p:cNvSpPr>
          <p:nvPr>
            <p:ph type="title"/>
          </p:nvPr>
        </p:nvSpPr>
        <p:spPr/>
        <p:txBody>
          <a:bodyPr/>
          <a:lstStyle/>
          <a:p>
            <a:r>
              <a:rPr lang="en-US" dirty="0"/>
              <a:t>Missing values</a:t>
            </a:r>
          </a:p>
        </p:txBody>
      </p:sp>
      <p:sp>
        <p:nvSpPr>
          <p:cNvPr id="3" name="Espace réservé du texte 2">
            <a:extLst>
              <a:ext uri="{FF2B5EF4-FFF2-40B4-BE49-F238E27FC236}">
                <a16:creationId xmlns:a16="http://schemas.microsoft.com/office/drawing/2014/main" id="{F9FAB469-74FE-4A47-8756-B39D07387A5C}"/>
              </a:ext>
            </a:extLst>
          </p:cNvPr>
          <p:cNvSpPr>
            <a:spLocks noGrp="1"/>
          </p:cNvSpPr>
          <p:nvPr>
            <p:ph type="body" sz="quarter" idx="10"/>
          </p:nvPr>
        </p:nvSpPr>
        <p:spPr/>
        <p:txBody>
          <a:bodyPr/>
          <a:lstStyle/>
          <a:p>
            <a:r>
              <a:rPr lang="en-US" dirty="0"/>
              <a:t>ML algorithms cannot natively deal with missing data</a:t>
            </a:r>
          </a:p>
          <a:p>
            <a:r>
              <a:rPr lang="en-US" dirty="0"/>
              <a:t>Trivial solutions</a:t>
            </a:r>
          </a:p>
          <a:p>
            <a:pPr lvl="1"/>
            <a:r>
              <a:rPr lang="en-US" dirty="0"/>
              <a:t>Remove samples with missing feature values</a:t>
            </a:r>
          </a:p>
          <a:p>
            <a:pPr lvl="1"/>
            <a:r>
              <a:rPr lang="en-US" dirty="0"/>
              <a:t>If a feature is often empty/</a:t>
            </a:r>
            <a:r>
              <a:rPr lang="en-US" dirty="0" err="1"/>
              <a:t>NaN</a:t>
            </a:r>
            <a:r>
              <a:rPr lang="en-US" dirty="0"/>
              <a:t>, remove whole feature</a:t>
            </a:r>
          </a:p>
          <a:p>
            <a:r>
              <a:rPr lang="en-US" dirty="0"/>
              <a:t>Issue: this reduces the available data</a:t>
            </a:r>
          </a:p>
          <a:p>
            <a:r>
              <a:rPr lang="en-US" dirty="0"/>
              <a:t>Can you think of any other solution?</a:t>
            </a:r>
          </a:p>
        </p:txBody>
      </p:sp>
    </p:spTree>
    <p:extLst>
      <p:ext uri="{BB962C8B-B14F-4D97-AF65-F5344CB8AC3E}">
        <p14:creationId xmlns:p14="http://schemas.microsoft.com/office/powerpoint/2010/main" val="566852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CEDCC1-3136-4EEB-986B-163E630D285A}"/>
              </a:ext>
            </a:extLst>
          </p:cNvPr>
          <p:cNvSpPr>
            <a:spLocks noGrp="1"/>
          </p:cNvSpPr>
          <p:nvPr>
            <p:ph type="title"/>
          </p:nvPr>
        </p:nvSpPr>
        <p:spPr/>
        <p:txBody>
          <a:bodyPr/>
          <a:lstStyle/>
          <a:p>
            <a:r>
              <a:rPr lang="en-US" dirty="0"/>
              <a:t>Missing values</a:t>
            </a:r>
          </a:p>
        </p:txBody>
      </p:sp>
      <p:sp>
        <p:nvSpPr>
          <p:cNvPr id="3" name="Espace réservé du texte 2">
            <a:extLst>
              <a:ext uri="{FF2B5EF4-FFF2-40B4-BE49-F238E27FC236}">
                <a16:creationId xmlns:a16="http://schemas.microsoft.com/office/drawing/2014/main" id="{8BD9779C-0090-4697-BE22-D964DD90D977}"/>
              </a:ext>
            </a:extLst>
          </p:cNvPr>
          <p:cNvSpPr>
            <a:spLocks noGrp="1"/>
          </p:cNvSpPr>
          <p:nvPr>
            <p:ph type="body" sz="quarter" idx="10"/>
          </p:nvPr>
        </p:nvSpPr>
        <p:spPr/>
        <p:txBody>
          <a:bodyPr/>
          <a:lstStyle/>
          <a:p>
            <a:r>
              <a:rPr lang="en-US" dirty="0"/>
              <a:t>Imputation!</a:t>
            </a:r>
          </a:p>
          <a:p>
            <a:pPr lvl="1"/>
            <a:r>
              <a:rPr lang="en-US" dirty="0"/>
              <a:t>Replace the missing value with </a:t>
            </a:r>
            <a:r>
              <a:rPr lang="en-US" i="1" dirty="0"/>
              <a:t>another value</a:t>
            </a:r>
            <a:r>
              <a:rPr lang="en-US" dirty="0"/>
              <a:t>; but which one?</a:t>
            </a:r>
          </a:p>
          <a:p>
            <a:pPr lvl="1"/>
            <a:r>
              <a:rPr lang="en-US" dirty="0"/>
              <a:t>Zero (…)</a:t>
            </a:r>
          </a:p>
          <a:p>
            <a:pPr lvl="1"/>
            <a:r>
              <a:rPr lang="en-US" dirty="0"/>
              <a:t>Mean/median value of the feature over all samples/same class</a:t>
            </a:r>
          </a:p>
          <a:p>
            <a:pPr lvl="1"/>
            <a:r>
              <a:rPr lang="en-US" dirty="0"/>
              <a:t>Expert judgment (if not too many missing values)</a:t>
            </a:r>
          </a:p>
          <a:p>
            <a:r>
              <a:rPr lang="en-US" dirty="0"/>
              <a:t>Machine learning for imputation</a:t>
            </a:r>
          </a:p>
          <a:p>
            <a:pPr lvl="1"/>
            <a:r>
              <a:rPr lang="en-US" dirty="0"/>
              <a:t>Train a ML model to predict the value of the feature</a:t>
            </a:r>
          </a:p>
          <a:p>
            <a:pPr lvl="1"/>
            <a:r>
              <a:rPr lang="en-US" dirty="0"/>
              <a:t>Example: KNN imputation</a:t>
            </a:r>
          </a:p>
          <a:p>
            <a:r>
              <a:rPr lang="en-US" dirty="0"/>
              <a:t>(IMHO) If possible, try avoiding imputation</a:t>
            </a:r>
          </a:p>
        </p:txBody>
      </p:sp>
    </p:spTree>
    <p:extLst>
      <p:ext uri="{BB962C8B-B14F-4D97-AF65-F5344CB8AC3E}">
        <p14:creationId xmlns:p14="http://schemas.microsoft.com/office/powerpoint/2010/main" val="736284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D0C521-C85A-445C-A7E1-6F438EA13F8D}"/>
              </a:ext>
            </a:extLst>
          </p:cNvPr>
          <p:cNvSpPr>
            <a:spLocks noGrp="1"/>
          </p:cNvSpPr>
          <p:nvPr>
            <p:ph type="title"/>
          </p:nvPr>
        </p:nvSpPr>
        <p:spPr/>
        <p:txBody>
          <a:bodyPr/>
          <a:lstStyle/>
          <a:p>
            <a:r>
              <a:rPr lang="en-US" dirty="0"/>
              <a:t>Non-numerical features</a:t>
            </a:r>
          </a:p>
        </p:txBody>
      </p:sp>
      <p:sp>
        <p:nvSpPr>
          <p:cNvPr id="3" name="Espace réservé du texte 2">
            <a:extLst>
              <a:ext uri="{FF2B5EF4-FFF2-40B4-BE49-F238E27FC236}">
                <a16:creationId xmlns:a16="http://schemas.microsoft.com/office/drawing/2014/main" id="{6475B81B-E81A-40F6-A294-FB4E96D599F9}"/>
              </a:ext>
            </a:extLst>
          </p:cNvPr>
          <p:cNvSpPr>
            <a:spLocks noGrp="1"/>
          </p:cNvSpPr>
          <p:nvPr>
            <p:ph type="body" sz="quarter" idx="10"/>
          </p:nvPr>
        </p:nvSpPr>
        <p:spPr/>
        <p:txBody>
          <a:bodyPr/>
          <a:lstStyle/>
          <a:p>
            <a:r>
              <a:rPr lang="en-US" dirty="0"/>
              <a:t>Categorical features to numbers?</a:t>
            </a:r>
          </a:p>
          <a:p>
            <a:r>
              <a:rPr lang="en-US" dirty="0"/>
              <a:t>If ordered (“high”/“medium”/“low”), to </a:t>
            </a:r>
            <a:r>
              <a:rPr lang="en-US" b="1" dirty="0"/>
              <a:t>integers</a:t>
            </a:r>
            <a:r>
              <a:rPr lang="en-US" dirty="0"/>
              <a:t> (2/1/0)</a:t>
            </a:r>
          </a:p>
          <a:p>
            <a:r>
              <a:rPr lang="en-US" dirty="0"/>
              <a:t>If not ordered (“red”/“blue”/“green”), </a:t>
            </a:r>
            <a:r>
              <a:rPr lang="en-US" b="1" dirty="0"/>
              <a:t>one-hot encoding</a:t>
            </a:r>
          </a:p>
          <a:p>
            <a:pPr lvl="1"/>
            <a:r>
              <a:rPr lang="en-US" dirty="0"/>
              <a:t>Create additional binary (0/1) features, equal to number of values of categorical feature</a:t>
            </a:r>
          </a:p>
          <a:p>
            <a:pPr lvl="1"/>
            <a:r>
              <a:rPr lang="en-US" dirty="0"/>
              <a:t>Set binary feature to ‘1’ and others to ‘0’ to represent values</a:t>
            </a:r>
          </a:p>
          <a:p>
            <a:pPr lvl="1"/>
            <a:r>
              <a:rPr lang="en-US" dirty="0"/>
              <a:t>E.g. red=100, blue=010, green=001</a:t>
            </a:r>
          </a:p>
          <a:p>
            <a:r>
              <a:rPr lang="en-US" dirty="0"/>
              <a:t>Utils in Pandas that already take care of (most of) this</a:t>
            </a:r>
          </a:p>
        </p:txBody>
      </p:sp>
    </p:spTree>
    <p:extLst>
      <p:ext uri="{BB962C8B-B14F-4D97-AF65-F5344CB8AC3E}">
        <p14:creationId xmlns:p14="http://schemas.microsoft.com/office/powerpoint/2010/main" val="2309632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468BC7-4F38-40A1-A025-E5FF635ADACE}"/>
              </a:ext>
            </a:extLst>
          </p:cNvPr>
          <p:cNvSpPr>
            <a:spLocks noGrp="1"/>
          </p:cNvSpPr>
          <p:nvPr>
            <p:ph type="title"/>
          </p:nvPr>
        </p:nvSpPr>
        <p:spPr/>
        <p:txBody>
          <a:bodyPr/>
          <a:lstStyle/>
          <a:p>
            <a:r>
              <a:rPr lang="en-US" dirty="0"/>
              <a:t>Outlier detection</a:t>
            </a:r>
          </a:p>
        </p:txBody>
      </p:sp>
      <p:sp>
        <p:nvSpPr>
          <p:cNvPr id="3" name="Espace réservé du texte 2">
            <a:extLst>
              <a:ext uri="{FF2B5EF4-FFF2-40B4-BE49-F238E27FC236}">
                <a16:creationId xmlns:a16="http://schemas.microsoft.com/office/drawing/2014/main" id="{53CCDE77-8D44-4A88-B13D-814FFC793D18}"/>
              </a:ext>
            </a:extLst>
          </p:cNvPr>
          <p:cNvSpPr>
            <a:spLocks noGrp="1"/>
          </p:cNvSpPr>
          <p:nvPr>
            <p:ph type="body" sz="quarter" idx="10"/>
          </p:nvPr>
        </p:nvSpPr>
        <p:spPr/>
        <p:txBody>
          <a:bodyPr/>
          <a:lstStyle/>
          <a:p>
            <a:r>
              <a:rPr lang="en-US" dirty="0"/>
              <a:t>What is an </a:t>
            </a:r>
            <a:r>
              <a:rPr lang="en-US" i="1" dirty="0"/>
              <a:t>outlier</a:t>
            </a:r>
            <a:r>
              <a:rPr lang="en-US" dirty="0"/>
              <a:t>?</a:t>
            </a:r>
          </a:p>
        </p:txBody>
      </p:sp>
      <p:pic>
        <p:nvPicPr>
          <p:cNvPr id="5" name="Image 4">
            <a:extLst>
              <a:ext uri="{FF2B5EF4-FFF2-40B4-BE49-F238E27FC236}">
                <a16:creationId xmlns:a16="http://schemas.microsoft.com/office/drawing/2014/main" id="{894BFC4B-7E06-45B8-B159-060092BFD7A0}"/>
              </a:ext>
            </a:extLst>
          </p:cNvPr>
          <p:cNvPicPr>
            <a:picLocks noChangeAspect="1"/>
          </p:cNvPicPr>
          <p:nvPr/>
        </p:nvPicPr>
        <p:blipFill>
          <a:blip r:embed="rId2"/>
          <a:stretch>
            <a:fillRect/>
          </a:stretch>
        </p:blipFill>
        <p:spPr>
          <a:xfrm>
            <a:off x="3881895" y="3218623"/>
            <a:ext cx="2924175" cy="1809750"/>
          </a:xfrm>
          <a:prstGeom prst="rect">
            <a:avLst/>
          </a:prstGeom>
        </p:spPr>
      </p:pic>
      <p:pic>
        <p:nvPicPr>
          <p:cNvPr id="2052" name="Picture 4" descr="Identifying outliers - Minitab">
            <a:extLst>
              <a:ext uri="{FF2B5EF4-FFF2-40B4-BE49-F238E27FC236}">
                <a16:creationId xmlns:a16="http://schemas.microsoft.com/office/drawing/2014/main" id="{7D2FBD14-4ABC-457F-BC68-E6138DBD6F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86" y="2279168"/>
            <a:ext cx="2476500" cy="16478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11.6 Identification of outliers | Statistics | Siyavula">
            <a:extLst>
              <a:ext uri="{FF2B5EF4-FFF2-40B4-BE49-F238E27FC236}">
                <a16:creationId xmlns:a16="http://schemas.microsoft.com/office/drawing/2014/main" id="{BD6A927D-5C12-4ADE-8030-A5677708C1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3179" y="3834590"/>
            <a:ext cx="3994601" cy="2490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690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82429B-BF9E-46C9-BAAF-7C28F0BC58A3}"/>
              </a:ext>
            </a:extLst>
          </p:cNvPr>
          <p:cNvSpPr>
            <a:spLocks noGrp="1"/>
          </p:cNvSpPr>
          <p:nvPr>
            <p:ph type="title"/>
          </p:nvPr>
        </p:nvSpPr>
        <p:spPr/>
        <p:txBody>
          <a:bodyPr/>
          <a:lstStyle/>
          <a:p>
            <a:r>
              <a:rPr lang="en-US" dirty="0"/>
              <a:t>Outlier detection</a:t>
            </a:r>
          </a:p>
        </p:txBody>
      </p:sp>
      <p:sp>
        <p:nvSpPr>
          <p:cNvPr id="3" name="Espace réservé du texte 2">
            <a:extLst>
              <a:ext uri="{FF2B5EF4-FFF2-40B4-BE49-F238E27FC236}">
                <a16:creationId xmlns:a16="http://schemas.microsoft.com/office/drawing/2014/main" id="{0D256506-DF5E-4A95-9B50-C12DBB31E5E5}"/>
              </a:ext>
            </a:extLst>
          </p:cNvPr>
          <p:cNvSpPr>
            <a:spLocks noGrp="1"/>
          </p:cNvSpPr>
          <p:nvPr>
            <p:ph type="body" sz="quarter" idx="10"/>
          </p:nvPr>
        </p:nvSpPr>
        <p:spPr/>
        <p:txBody>
          <a:bodyPr/>
          <a:lstStyle/>
          <a:p>
            <a:r>
              <a:rPr lang="en-US" dirty="0"/>
              <a:t>While the idea is intuitive, its application is difficult</a:t>
            </a:r>
          </a:p>
          <a:p>
            <a:pPr lvl="1"/>
            <a:r>
              <a:rPr lang="en-US" dirty="0"/>
              <a:t>Sometimes outliers are errors in data collection…</a:t>
            </a:r>
          </a:p>
          <a:p>
            <a:pPr lvl="1"/>
            <a:r>
              <a:rPr lang="en-US" dirty="0"/>
              <a:t>…but sometimes they are representative of the phenomenon</a:t>
            </a:r>
          </a:p>
          <a:p>
            <a:pPr lvl="1"/>
            <a:r>
              <a:rPr lang="en-US" dirty="0"/>
              <a:t>“Out of Distribution”, but can we identify the distribution?</a:t>
            </a:r>
          </a:p>
          <a:p>
            <a:r>
              <a:rPr lang="en-US" dirty="0"/>
              <a:t>Machine learning methods</a:t>
            </a:r>
          </a:p>
          <a:p>
            <a:pPr lvl="1"/>
            <a:r>
              <a:rPr lang="en-US" dirty="0"/>
              <a:t>Isolation Forest</a:t>
            </a:r>
          </a:p>
          <a:p>
            <a:pPr lvl="1"/>
            <a:r>
              <a:rPr lang="en-US" dirty="0"/>
              <a:t>Local Outlier Factor</a:t>
            </a:r>
          </a:p>
          <a:p>
            <a:pPr lvl="1"/>
            <a:r>
              <a:rPr lang="en-US" dirty="0"/>
              <a:t>Problem sometimes called “Novelty Detection”</a:t>
            </a:r>
          </a:p>
          <a:p>
            <a:r>
              <a:rPr lang="en-US" dirty="0"/>
              <a:t>(IMHO) Expert knowledge or avoid removing outliers</a:t>
            </a:r>
          </a:p>
        </p:txBody>
      </p:sp>
    </p:spTree>
    <p:extLst>
      <p:ext uri="{BB962C8B-B14F-4D97-AF65-F5344CB8AC3E}">
        <p14:creationId xmlns:p14="http://schemas.microsoft.com/office/powerpoint/2010/main" val="3286503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225A0-7C8A-4301-A590-CE4C693588D8}"/>
              </a:ext>
            </a:extLst>
          </p:cNvPr>
          <p:cNvSpPr>
            <a:spLocks noGrp="1"/>
          </p:cNvSpPr>
          <p:nvPr>
            <p:ph type="title"/>
          </p:nvPr>
        </p:nvSpPr>
        <p:spPr/>
        <p:txBody>
          <a:bodyPr/>
          <a:lstStyle/>
          <a:p>
            <a:r>
              <a:rPr lang="en-US" dirty="0"/>
              <a:t>Normalization?</a:t>
            </a:r>
          </a:p>
        </p:txBody>
      </p:sp>
      <p:sp>
        <p:nvSpPr>
          <p:cNvPr id="3" name="Espace réservé du texte 2">
            <a:extLst>
              <a:ext uri="{FF2B5EF4-FFF2-40B4-BE49-F238E27FC236}">
                <a16:creationId xmlns:a16="http://schemas.microsoft.com/office/drawing/2014/main" id="{7F4055F1-B2C8-486D-85C0-D9720905EE21}"/>
              </a:ext>
            </a:extLst>
          </p:cNvPr>
          <p:cNvSpPr>
            <a:spLocks noGrp="1"/>
          </p:cNvSpPr>
          <p:nvPr>
            <p:ph type="body" sz="quarter" idx="10"/>
          </p:nvPr>
        </p:nvSpPr>
        <p:spPr/>
        <p:txBody>
          <a:bodyPr/>
          <a:lstStyle/>
          <a:p>
            <a:r>
              <a:rPr lang="en-US" dirty="0"/>
              <a:t>Several algorithms need feature values to be in (0,1) or (-1,1)</a:t>
            </a:r>
          </a:p>
          <a:p>
            <a:pPr lvl="1"/>
            <a:r>
              <a:rPr lang="en-US" dirty="0"/>
              <a:t>Optimization algorithms in the ML approach work better in range</a:t>
            </a:r>
          </a:p>
          <a:p>
            <a:pPr lvl="1"/>
            <a:r>
              <a:rPr lang="en-US" dirty="0"/>
              <a:t>Or possible numerical issues (e.g. values too big)</a:t>
            </a:r>
          </a:p>
        </p:txBody>
      </p:sp>
    </p:spTree>
    <p:extLst>
      <p:ext uri="{BB962C8B-B14F-4D97-AF65-F5344CB8AC3E}">
        <p14:creationId xmlns:p14="http://schemas.microsoft.com/office/powerpoint/2010/main" val="1325431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E6958609-EAE8-4E4F-B2C2-04BCCF348419}"/>
              </a:ext>
            </a:extLst>
          </p:cNvPr>
          <p:cNvSpPr/>
          <p:nvPr/>
        </p:nvSpPr>
        <p:spPr>
          <a:xfrm>
            <a:off x="5067299" y="5081047"/>
            <a:ext cx="2438008" cy="735291"/>
          </a:xfrm>
          <a:prstGeom prst="wedgeRectCallout">
            <a:avLst>
              <a:gd name="adj1" fmla="val 39167"/>
              <a:gd name="adj2" fmla="val -1541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Feature selection</a:t>
            </a:r>
          </a:p>
          <a:p>
            <a:pPr algn="ctr"/>
            <a:r>
              <a:rPr lang="en-US" dirty="0"/>
              <a:t>Feature construction</a:t>
            </a:r>
          </a:p>
        </p:txBody>
      </p:sp>
    </p:spTree>
    <p:extLst>
      <p:ext uri="{BB962C8B-B14F-4D97-AF65-F5344CB8AC3E}">
        <p14:creationId xmlns:p14="http://schemas.microsoft.com/office/powerpoint/2010/main" val="2268850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23B941-7811-4911-B352-E50E376B8351}"/>
              </a:ext>
            </a:extLst>
          </p:cNvPr>
          <p:cNvSpPr>
            <a:spLocks noGrp="1"/>
          </p:cNvSpPr>
          <p:nvPr>
            <p:ph type="title"/>
          </p:nvPr>
        </p:nvSpPr>
        <p:spPr/>
        <p:txBody>
          <a:bodyPr/>
          <a:lstStyle/>
          <a:p>
            <a:r>
              <a:rPr lang="en-US" dirty="0"/>
              <a:t>What is Artificial Intelligence?</a:t>
            </a:r>
          </a:p>
        </p:txBody>
      </p:sp>
      <p:sp>
        <p:nvSpPr>
          <p:cNvPr id="3" name="Espace réservé du texte 2">
            <a:extLst>
              <a:ext uri="{FF2B5EF4-FFF2-40B4-BE49-F238E27FC236}">
                <a16:creationId xmlns:a16="http://schemas.microsoft.com/office/drawing/2014/main" id="{554A769D-11A0-4808-BEC9-CF6A932A350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38899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F44876-89F5-41A3-BCDC-7EF481CCBACB}"/>
              </a:ext>
            </a:extLst>
          </p:cNvPr>
          <p:cNvSpPr>
            <a:spLocks noGrp="1"/>
          </p:cNvSpPr>
          <p:nvPr>
            <p:ph type="title"/>
          </p:nvPr>
        </p:nvSpPr>
        <p:spPr/>
        <p:txBody>
          <a:bodyPr/>
          <a:lstStyle/>
          <a:p>
            <a:r>
              <a:rPr lang="en-US" dirty="0"/>
              <a:t>Feature selection</a:t>
            </a:r>
          </a:p>
        </p:txBody>
      </p:sp>
      <p:sp>
        <p:nvSpPr>
          <p:cNvPr id="3" name="Espace réservé du texte 2">
            <a:extLst>
              <a:ext uri="{FF2B5EF4-FFF2-40B4-BE49-F238E27FC236}">
                <a16:creationId xmlns:a16="http://schemas.microsoft.com/office/drawing/2014/main" id="{109416AC-DC52-43DD-9209-E630E641FA8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58567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803BEE-D182-42F8-92AE-40B6D290B905}"/>
              </a:ext>
            </a:extLst>
          </p:cNvPr>
          <p:cNvSpPr>
            <a:spLocks noGrp="1"/>
          </p:cNvSpPr>
          <p:nvPr>
            <p:ph type="title"/>
          </p:nvPr>
        </p:nvSpPr>
        <p:spPr/>
        <p:txBody>
          <a:bodyPr/>
          <a:lstStyle/>
          <a:p>
            <a:r>
              <a:rPr lang="en-US" dirty="0"/>
              <a:t>Feature construction</a:t>
            </a:r>
          </a:p>
        </p:txBody>
      </p:sp>
      <p:sp>
        <p:nvSpPr>
          <p:cNvPr id="3" name="Espace réservé du texte 2">
            <a:extLst>
              <a:ext uri="{FF2B5EF4-FFF2-40B4-BE49-F238E27FC236}">
                <a16:creationId xmlns:a16="http://schemas.microsoft.com/office/drawing/2014/main" id="{4B2593A4-540B-4982-B66E-3F921E5FC3A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84186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Deep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Signe de multiplication 2">
            <a:extLst>
              <a:ext uri="{FF2B5EF4-FFF2-40B4-BE49-F238E27FC236}">
                <a16:creationId xmlns:a16="http://schemas.microsoft.com/office/drawing/2014/main" id="{D266F94B-A564-4FBF-8457-9BEF459D7A23}"/>
              </a:ext>
            </a:extLst>
          </p:cNvPr>
          <p:cNvSpPr/>
          <p:nvPr/>
        </p:nvSpPr>
        <p:spPr>
          <a:xfrm>
            <a:off x="5037252" y="2733935"/>
            <a:ext cx="3145018" cy="2281965"/>
          </a:xfrm>
          <a:prstGeom prst="mathMultiply">
            <a:avLst>
              <a:gd name="adj1" fmla="val 201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ulle narrative : rectangle 7">
            <a:extLst>
              <a:ext uri="{FF2B5EF4-FFF2-40B4-BE49-F238E27FC236}">
                <a16:creationId xmlns:a16="http://schemas.microsoft.com/office/drawing/2014/main" id="{155AD1A6-7A42-417D-811F-AE1D4DFAA72D}"/>
              </a:ext>
            </a:extLst>
          </p:cNvPr>
          <p:cNvSpPr/>
          <p:nvPr/>
        </p:nvSpPr>
        <p:spPr>
          <a:xfrm>
            <a:off x="3572760" y="1800519"/>
            <a:ext cx="4100660" cy="933415"/>
          </a:xfrm>
          <a:prstGeom prst="wedgeRectCallout">
            <a:avLst>
              <a:gd name="adj1" fmla="val 75646"/>
              <a:gd name="adj2" fmla="val 52451"/>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Instead, pick a model able to automatically </a:t>
            </a:r>
            <a:r>
              <a:rPr lang="en-US" b="1" dirty="0"/>
              <a:t>select</a:t>
            </a:r>
            <a:r>
              <a:rPr lang="en-US" dirty="0"/>
              <a:t> or </a:t>
            </a:r>
            <a:r>
              <a:rPr lang="en-US" b="1" dirty="0"/>
              <a:t>construct</a:t>
            </a:r>
            <a:r>
              <a:rPr lang="en-US" dirty="0"/>
              <a:t> features</a:t>
            </a:r>
          </a:p>
        </p:txBody>
      </p:sp>
    </p:spTree>
    <p:extLst>
      <p:ext uri="{BB962C8B-B14F-4D97-AF65-F5344CB8AC3E}">
        <p14:creationId xmlns:p14="http://schemas.microsoft.com/office/powerpoint/2010/main" val="105313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C6689762-CBB9-49C4-8F17-5B84F3D4ECE9}"/>
              </a:ext>
            </a:extLst>
          </p:cNvPr>
          <p:cNvSpPr/>
          <p:nvPr/>
        </p:nvSpPr>
        <p:spPr>
          <a:xfrm>
            <a:off x="4147795" y="4781406"/>
            <a:ext cx="3503824" cy="818116"/>
          </a:xfrm>
          <a:prstGeom prst="wedgeRectCallout">
            <a:avLst>
              <a:gd name="adj1" fmla="val 81060"/>
              <a:gd name="adj2" fmla="val -138046"/>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Adjust all ML algorithm parameters set </a:t>
            </a:r>
            <a:r>
              <a:rPr lang="en-US" i="1" dirty="0"/>
              <a:t>before</a:t>
            </a:r>
            <a:r>
              <a:rPr lang="en-US" dirty="0"/>
              <a:t> training starts</a:t>
            </a:r>
          </a:p>
        </p:txBody>
      </p:sp>
    </p:spTree>
    <p:extLst>
      <p:ext uri="{BB962C8B-B14F-4D97-AF65-F5344CB8AC3E}">
        <p14:creationId xmlns:p14="http://schemas.microsoft.com/office/powerpoint/2010/main" val="1961127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12661D-1A1D-44AD-8E7C-4AE166B0BB84}"/>
              </a:ext>
            </a:extLst>
          </p:cNvPr>
          <p:cNvSpPr>
            <a:spLocks noGrp="1"/>
          </p:cNvSpPr>
          <p:nvPr>
            <p:ph type="title"/>
          </p:nvPr>
        </p:nvSpPr>
        <p:spPr/>
        <p:txBody>
          <a:bodyPr/>
          <a:lstStyle/>
          <a:p>
            <a:r>
              <a:rPr lang="en-US" dirty="0"/>
              <a:t>Hyperparameter tuning</a:t>
            </a:r>
          </a:p>
        </p:txBody>
      </p:sp>
      <p:sp>
        <p:nvSpPr>
          <p:cNvPr id="3" name="Espace réservé du texte 2">
            <a:extLst>
              <a:ext uri="{FF2B5EF4-FFF2-40B4-BE49-F238E27FC236}">
                <a16:creationId xmlns:a16="http://schemas.microsoft.com/office/drawing/2014/main" id="{8115ECAD-734D-4AEB-9714-A464E1D5CE5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893256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C6689762-CBB9-49C4-8F17-5B84F3D4ECE9}"/>
              </a:ext>
            </a:extLst>
          </p:cNvPr>
          <p:cNvSpPr/>
          <p:nvPr/>
        </p:nvSpPr>
        <p:spPr>
          <a:xfrm>
            <a:off x="4147795" y="4781406"/>
            <a:ext cx="3503824" cy="818116"/>
          </a:xfrm>
          <a:prstGeom prst="wedgeRectCallout">
            <a:avLst>
              <a:gd name="adj1" fmla="val 79177"/>
              <a:gd name="adj2" fmla="val -55083"/>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Try to evaluate whether the choices we made make sense</a:t>
            </a:r>
          </a:p>
        </p:txBody>
      </p:sp>
    </p:spTree>
    <p:extLst>
      <p:ext uri="{BB962C8B-B14F-4D97-AF65-F5344CB8AC3E}">
        <p14:creationId xmlns:p14="http://schemas.microsoft.com/office/powerpoint/2010/main" val="1481294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C6689762-CBB9-49C4-8F17-5B84F3D4ECE9}"/>
              </a:ext>
            </a:extLst>
          </p:cNvPr>
          <p:cNvSpPr/>
          <p:nvPr/>
        </p:nvSpPr>
        <p:spPr>
          <a:xfrm>
            <a:off x="4147795" y="4781406"/>
            <a:ext cx="3503824" cy="818116"/>
          </a:xfrm>
          <a:prstGeom prst="wedgeRectCallout">
            <a:avLst>
              <a:gd name="adj1" fmla="val 79177"/>
              <a:gd name="adj2" fmla="val -55083"/>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Try to evaluate whether the choices we made make sense</a:t>
            </a:r>
          </a:p>
        </p:txBody>
      </p:sp>
      <p:sp>
        <p:nvSpPr>
          <p:cNvPr id="8" name="Parchemin : horizontal 7">
            <a:extLst>
              <a:ext uri="{FF2B5EF4-FFF2-40B4-BE49-F238E27FC236}">
                <a16:creationId xmlns:a16="http://schemas.microsoft.com/office/drawing/2014/main" id="{150313D5-3985-4F02-ADBC-4852A0CE90BA}"/>
              </a:ext>
            </a:extLst>
          </p:cNvPr>
          <p:cNvSpPr/>
          <p:nvPr/>
        </p:nvSpPr>
        <p:spPr>
          <a:xfrm>
            <a:off x="4864232" y="5390269"/>
            <a:ext cx="3191071" cy="1074655"/>
          </a:xfrm>
          <a:prstGeom prst="horizont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Vocabulary clash!</a:t>
            </a:r>
            <a:r>
              <a:rPr lang="en-US" dirty="0"/>
              <a:t> “Validation”? “Test”?</a:t>
            </a:r>
          </a:p>
        </p:txBody>
      </p:sp>
    </p:spTree>
    <p:extLst>
      <p:ext uri="{BB962C8B-B14F-4D97-AF65-F5344CB8AC3E}">
        <p14:creationId xmlns:p14="http://schemas.microsoft.com/office/powerpoint/2010/main" val="2451205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7F1DE8-CB6F-4342-AF58-634403FA2FCE}"/>
              </a:ext>
            </a:extLst>
          </p:cNvPr>
          <p:cNvSpPr>
            <a:spLocks noGrp="1"/>
          </p:cNvSpPr>
          <p:nvPr>
            <p:ph type="title"/>
          </p:nvPr>
        </p:nvSpPr>
        <p:spPr/>
        <p:txBody>
          <a:bodyPr/>
          <a:lstStyle/>
          <a:p>
            <a:r>
              <a:rPr lang="en-US" dirty="0"/>
              <a:t>Why do we need test/validation?</a:t>
            </a:r>
          </a:p>
        </p:txBody>
      </p:sp>
      <p:sp>
        <p:nvSpPr>
          <p:cNvPr id="3" name="Espace réservé du texte 2">
            <a:extLst>
              <a:ext uri="{FF2B5EF4-FFF2-40B4-BE49-F238E27FC236}">
                <a16:creationId xmlns:a16="http://schemas.microsoft.com/office/drawing/2014/main" id="{18CB57C6-E1FC-4F94-BDDB-7C4C622E050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465570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FB150F-5597-47CB-A30A-85D6D9543B2F}"/>
              </a:ext>
            </a:extLst>
          </p:cNvPr>
          <p:cNvSpPr>
            <a:spLocks noGrp="1"/>
          </p:cNvSpPr>
          <p:nvPr>
            <p:ph type="title"/>
          </p:nvPr>
        </p:nvSpPr>
        <p:spPr/>
        <p:txBody>
          <a:bodyPr/>
          <a:lstStyle/>
          <a:p>
            <a:r>
              <a:rPr lang="en-US" dirty="0"/>
              <a:t>Why do we need test/validation?</a:t>
            </a:r>
          </a:p>
        </p:txBody>
      </p:sp>
      <p:sp>
        <p:nvSpPr>
          <p:cNvPr id="3" name="Espace réservé du texte 2">
            <a:extLst>
              <a:ext uri="{FF2B5EF4-FFF2-40B4-BE49-F238E27FC236}">
                <a16:creationId xmlns:a16="http://schemas.microsoft.com/office/drawing/2014/main" id="{B6437D54-6C1C-444B-8EEE-CDD87CC3A28D}"/>
              </a:ext>
            </a:extLst>
          </p:cNvPr>
          <p:cNvSpPr>
            <a:spLocks noGrp="1"/>
          </p:cNvSpPr>
          <p:nvPr>
            <p:ph type="body" sz="quarter" idx="10"/>
          </p:nvPr>
        </p:nvSpPr>
        <p:spPr/>
        <p:txBody>
          <a:bodyPr/>
          <a:lstStyle/>
          <a:p>
            <a:r>
              <a:rPr lang="en-US" dirty="0"/>
              <a:t>The Final Boss: OVERFITTING</a:t>
            </a:r>
          </a:p>
        </p:txBody>
      </p:sp>
    </p:spTree>
    <p:extLst>
      <p:ext uri="{BB962C8B-B14F-4D97-AF65-F5344CB8AC3E}">
        <p14:creationId xmlns:p14="http://schemas.microsoft.com/office/powerpoint/2010/main" val="2874937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6277E0-521C-4E4C-BB21-74B628BD62D2}"/>
              </a:ext>
            </a:extLst>
          </p:cNvPr>
          <p:cNvSpPr>
            <a:spLocks noGrp="1"/>
          </p:cNvSpPr>
          <p:nvPr>
            <p:ph type="title"/>
          </p:nvPr>
        </p:nvSpPr>
        <p:spPr/>
        <p:txBody>
          <a:bodyPr/>
          <a:lstStyle/>
          <a:p>
            <a:r>
              <a:rPr lang="en-US" dirty="0"/>
              <a:t>Take-home message(s)</a:t>
            </a:r>
          </a:p>
        </p:txBody>
      </p:sp>
      <p:sp>
        <p:nvSpPr>
          <p:cNvPr id="3" name="Espace réservé du texte 2">
            <a:extLst>
              <a:ext uri="{FF2B5EF4-FFF2-40B4-BE49-F238E27FC236}">
                <a16:creationId xmlns:a16="http://schemas.microsoft.com/office/drawing/2014/main" id="{23EF29C7-F839-4D4E-A71E-63C15B6F5979}"/>
              </a:ext>
            </a:extLst>
          </p:cNvPr>
          <p:cNvSpPr>
            <a:spLocks noGrp="1"/>
          </p:cNvSpPr>
          <p:nvPr>
            <p:ph type="body" sz="quarter" idx="10"/>
          </p:nvPr>
        </p:nvSpPr>
        <p:spPr/>
        <p:txBody>
          <a:bodyPr/>
          <a:lstStyle/>
          <a:p>
            <a:r>
              <a:rPr lang="en-US" dirty="0"/>
              <a:t>Always preprocess your data, carefully</a:t>
            </a:r>
          </a:p>
          <a:p>
            <a:pPr lvl="1"/>
            <a:r>
              <a:rPr lang="en-US" dirty="0"/>
              <a:t>Missing values? Remove rows, imputation</a:t>
            </a:r>
          </a:p>
        </p:txBody>
      </p:sp>
    </p:spTree>
    <p:extLst>
      <p:ext uri="{BB962C8B-B14F-4D97-AF65-F5344CB8AC3E}">
        <p14:creationId xmlns:p14="http://schemas.microsoft.com/office/powerpoint/2010/main" val="2504076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noAutofit/>
          </a:bodyPr>
          <a:lstStyle/>
          <a:p>
            <a:r>
              <a:rPr lang="it-IT" dirty="0"/>
              <a:t>Short answer, there is no clear definition</a:t>
            </a:r>
          </a:p>
          <a:p>
            <a:pPr lvl="1"/>
            <a:r>
              <a:rPr lang="it-IT" dirty="0"/>
              <a:t>We do not have a good definition of </a:t>
            </a:r>
            <a:r>
              <a:rPr lang="it-IT" i="1" dirty="0"/>
              <a:t>intelligence</a:t>
            </a:r>
            <a:r>
              <a:rPr lang="it-IT" dirty="0"/>
              <a:t>, so...</a:t>
            </a:r>
          </a:p>
          <a:p>
            <a:pPr lvl="1"/>
            <a:r>
              <a:rPr lang="it-IT" dirty="0"/>
              <a:t>Broadly speaking, AI defines a </a:t>
            </a:r>
            <a:r>
              <a:rPr lang="it-IT" i="1" dirty="0"/>
              <a:t>field</a:t>
            </a:r>
            <a:r>
              <a:rPr lang="it-IT" dirty="0"/>
              <a:t> more than a </a:t>
            </a:r>
            <a:r>
              <a:rPr lang="it-IT" i="1" dirty="0"/>
              <a:t>method</a:t>
            </a:r>
          </a:p>
          <a:p>
            <a:pPr lvl="1"/>
            <a:r>
              <a:rPr lang="it-IT" dirty="0"/>
              <a:t>Machine learning, reinforcement learning, symbolic AI, ...</a:t>
            </a:r>
          </a:p>
          <a:p>
            <a:r>
              <a:rPr lang="it-IT" dirty="0"/>
              <a:t>Tentative definitions (there is no agreement)</a:t>
            </a:r>
          </a:p>
          <a:p>
            <a:pPr lvl="1"/>
            <a:r>
              <a:rPr lang="it-IT" dirty="0"/>
              <a:t>«When a non-biological being successfully completes a task commonly believed to require biological intelligence»</a:t>
            </a:r>
          </a:p>
          <a:p>
            <a:pPr lvl="1"/>
            <a:r>
              <a:rPr lang="it-IT" dirty="0"/>
              <a:t>«Perceiving, synthesizing, and inferring information»</a:t>
            </a:r>
          </a:p>
          <a:p>
            <a:pPr lvl="1"/>
            <a:r>
              <a:rPr lang="it-IT" dirty="0"/>
              <a:t>«Efficiency and speed, in learning a new task» (Chollet, 2019)</a:t>
            </a:r>
          </a:p>
          <a:p>
            <a:r>
              <a:rPr lang="it-IT" dirty="0"/>
              <a:t>How do we </a:t>
            </a:r>
            <a:r>
              <a:rPr lang="it-IT" i="1" dirty="0"/>
              <a:t>measure</a:t>
            </a:r>
            <a:r>
              <a:rPr lang="it-IT" dirty="0"/>
              <a:t> intelligence?</a:t>
            </a:r>
            <a:endParaRPr lang="en-US" dirty="0"/>
          </a:p>
        </p:txBody>
      </p:sp>
    </p:spTree>
    <p:extLst>
      <p:ext uri="{BB962C8B-B14F-4D97-AF65-F5344CB8AC3E}">
        <p14:creationId xmlns:p14="http://schemas.microsoft.com/office/powerpoint/2010/main" val="1304693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7" name="Rectangle 6">
            <a:extLst>
              <a:ext uri="{FF2B5EF4-FFF2-40B4-BE49-F238E27FC236}">
                <a16:creationId xmlns:a16="http://schemas.microsoft.com/office/drawing/2014/main" id="{9EA5D9A5-851B-4C24-B458-1DF52E7364BA}"/>
              </a:ext>
            </a:extLst>
          </p:cNvPr>
          <p:cNvSpPr/>
          <p:nvPr/>
        </p:nvSpPr>
        <p:spPr>
          <a:xfrm>
            <a:off x="1060315" y="1342417"/>
            <a:ext cx="5035685" cy="4630366"/>
          </a:xfrm>
          <a:prstGeom prst="rect">
            <a:avLst/>
          </a:prstGeom>
          <a:solidFill>
            <a:schemeClr val="accent6">
              <a:lumMod val="75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it-IT" sz="4800" dirty="0"/>
              <a:t>NARROW / WEAK</a:t>
            </a:r>
          </a:p>
          <a:p>
            <a:r>
              <a:rPr lang="it-IT" sz="2400" i="1" dirty="0"/>
              <a:t>Focused on a specific task</a:t>
            </a:r>
          </a:p>
          <a:p>
            <a:endParaRPr lang="it-IT" sz="2400" i="1" dirty="0"/>
          </a:p>
          <a:p>
            <a:pPr marL="285750" indent="-285750">
              <a:buFontTx/>
              <a:buChar char="-"/>
            </a:pPr>
            <a:r>
              <a:rPr lang="it-IT" sz="2400" dirty="0"/>
              <a:t>Symbolic AI</a:t>
            </a:r>
          </a:p>
          <a:p>
            <a:pPr marL="742950" lvl="1" indent="-285750">
              <a:buFontTx/>
              <a:buChar char="-"/>
            </a:pPr>
            <a:r>
              <a:rPr lang="it-IT" sz="2400" dirty="0"/>
              <a:t>E.g. rule-based systems</a:t>
            </a:r>
          </a:p>
          <a:p>
            <a:pPr marL="285750" indent="-285750">
              <a:buFontTx/>
              <a:buChar char="-"/>
            </a:pPr>
            <a:r>
              <a:rPr lang="it-IT" sz="2400" dirty="0"/>
              <a:t>Machine learning</a:t>
            </a:r>
          </a:p>
          <a:p>
            <a:pPr marL="742950" lvl="1" indent="-285750">
              <a:buFontTx/>
              <a:buChar char="-"/>
            </a:pPr>
            <a:r>
              <a:rPr lang="it-IT" sz="2400" dirty="0"/>
              <a:t>Supervised, unsupervised</a:t>
            </a:r>
          </a:p>
          <a:p>
            <a:pPr marL="742950" lvl="1" indent="-285750">
              <a:buFontTx/>
              <a:buChar char="-"/>
            </a:pPr>
            <a:r>
              <a:rPr lang="it-IT" sz="2400" dirty="0"/>
              <a:t>Natural language processing</a:t>
            </a:r>
          </a:p>
          <a:p>
            <a:pPr marL="742950" lvl="1" indent="-285750">
              <a:buFontTx/>
              <a:buChar char="-"/>
            </a:pPr>
            <a:r>
              <a:rPr lang="it-IT" sz="2400" dirty="0"/>
              <a:t>Image recognition/segmentation</a:t>
            </a:r>
          </a:p>
          <a:p>
            <a:pPr marL="285750" indent="-285750">
              <a:buFontTx/>
              <a:buChar char="-"/>
            </a:pPr>
            <a:r>
              <a:rPr lang="it-IT" sz="2400" dirty="0"/>
              <a:t>Reinforcement learning</a:t>
            </a:r>
          </a:p>
          <a:p>
            <a:pPr marL="285750" indent="-285750">
              <a:buFontTx/>
              <a:buChar char="-"/>
            </a:pPr>
            <a:r>
              <a:rPr lang="it-IT" sz="2400" dirty="0"/>
              <a:t>Neuro-symbolic AI</a:t>
            </a:r>
            <a:endParaRPr lang="en-US" sz="2400" dirty="0"/>
          </a:p>
        </p:txBody>
      </p:sp>
      <p:sp>
        <p:nvSpPr>
          <p:cNvPr id="8" name="Rectangle 7">
            <a:extLst>
              <a:ext uri="{FF2B5EF4-FFF2-40B4-BE49-F238E27FC236}">
                <a16:creationId xmlns:a16="http://schemas.microsoft.com/office/drawing/2014/main" id="{56EA8B0A-F67B-4756-BA37-51C5CCB68B71}"/>
              </a:ext>
            </a:extLst>
          </p:cNvPr>
          <p:cNvSpPr/>
          <p:nvPr/>
        </p:nvSpPr>
        <p:spPr>
          <a:xfrm>
            <a:off x="6318115" y="1342417"/>
            <a:ext cx="5035685" cy="4630366"/>
          </a:xfrm>
          <a:prstGeom prst="rect">
            <a:avLst/>
          </a:prstGeom>
          <a:solidFill>
            <a:srgbClr val="FF7979"/>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4800" b="0" i="0" u="none" strike="noStrike" kern="1200" cap="none" spc="0" normalizeH="0" baseline="0" noProof="0" dirty="0">
                <a:ln>
                  <a:noFill/>
                </a:ln>
                <a:solidFill>
                  <a:prstClr val="white"/>
                </a:solidFill>
                <a:effectLst/>
                <a:uLnTx/>
                <a:uFillTx/>
                <a:latin typeface="Calibri" panose="020F0502020204030204"/>
                <a:ea typeface="+mn-ea"/>
                <a:cs typeface="+mn-cs"/>
              </a:rPr>
              <a:t>GENERAL (AGI)</a:t>
            </a:r>
          </a:p>
          <a:p>
            <a:pPr marR="0" lvl="0" algn="l" defTabSz="914400" rtl="0" eaLnBrk="1" fontAlgn="auto" latinLnBrk="0" hangingPunct="1">
              <a:lnSpc>
                <a:spcPct val="100000"/>
              </a:lnSpc>
              <a:spcBef>
                <a:spcPts val="0"/>
              </a:spcBef>
              <a:spcAft>
                <a:spcPts val="0"/>
              </a:spcAft>
              <a:buClrTx/>
              <a:buSzTx/>
              <a:tabLst/>
              <a:defRPr/>
            </a:pPr>
            <a:r>
              <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rPr>
              <a:t>Can perform any type of (human?) task</a:t>
            </a:r>
          </a:p>
          <a:p>
            <a:pPr marR="0" lvl="0" algn="l" defTabSz="914400" rtl="0" eaLnBrk="1" fontAlgn="auto" latinLnBrk="0" hangingPunct="1">
              <a:lnSpc>
                <a:spcPct val="100000"/>
              </a:lnSpc>
              <a:spcBef>
                <a:spcPts val="0"/>
              </a:spcBef>
              <a:spcAft>
                <a:spcPts val="0"/>
              </a:spcAft>
              <a:buClrTx/>
              <a:buSzTx/>
              <a:tabLst/>
              <a:defRPr/>
            </a:pPr>
            <a:endPar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it-IT" sz="3600" b="0" i="0" u="none" strike="noStrike" kern="1200" cap="none" spc="0" normalizeH="0" baseline="0" noProof="0" dirty="0">
                <a:ln>
                  <a:noFill/>
                </a:ln>
                <a:solidFill>
                  <a:prstClr val="white"/>
                </a:solidFill>
                <a:effectLst/>
                <a:uLnTx/>
                <a:uFillTx/>
                <a:latin typeface="Calibri" panose="020F0502020204030204"/>
                <a:ea typeface="+mn-ea"/>
                <a:cs typeface="+mn-cs"/>
              </a:rPr>
              <a:t>Does not exist (...yet?)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it-IT" sz="2400" dirty="0">
                <a:solidFill>
                  <a:prstClr val="white"/>
                </a:solidFill>
                <a:latin typeface="Calibri" panose="020F0502020204030204"/>
              </a:rPr>
              <a:t>Closest thing is NLP: Large Language Models (LLM) like ChatGPT</a:t>
            </a:r>
            <a:endParaRPr lang="en-US" sz="2400" dirty="0"/>
          </a:p>
        </p:txBody>
      </p:sp>
    </p:spTree>
    <p:extLst>
      <p:ext uri="{BB962C8B-B14F-4D97-AF65-F5344CB8AC3E}">
        <p14:creationId xmlns:p14="http://schemas.microsoft.com/office/powerpoint/2010/main" val="1681117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lstStyle/>
          <a:p>
            <a:r>
              <a:rPr lang="it-IT" dirty="0"/>
              <a:t>Symbolic manipulation</a:t>
            </a:r>
          </a:p>
          <a:p>
            <a:pPr lvl="1"/>
            <a:r>
              <a:rPr lang="it-IT" dirty="0"/>
              <a:t>Reality is </a:t>
            </a:r>
            <a:r>
              <a:rPr lang="it-IT" i="1" dirty="0"/>
              <a:t>continuous</a:t>
            </a:r>
            <a:r>
              <a:rPr lang="it-IT" dirty="0"/>
              <a:t> (with good approximation)</a:t>
            </a:r>
          </a:p>
          <a:p>
            <a:pPr lvl="1"/>
            <a:r>
              <a:rPr lang="it-IT" dirty="0"/>
              <a:t>Symbols are </a:t>
            </a:r>
            <a:r>
              <a:rPr lang="it-IT" i="1" dirty="0"/>
              <a:t>discrete</a:t>
            </a:r>
            <a:r>
              <a:rPr lang="it-IT" dirty="0"/>
              <a:t>, and humans are good at using them</a:t>
            </a:r>
            <a:endParaRPr lang="it-IT" i="1" dirty="0"/>
          </a:p>
        </p:txBody>
      </p:sp>
      <p:pic>
        <p:nvPicPr>
          <p:cNvPr id="5" name="Image 4">
            <a:extLst>
              <a:ext uri="{FF2B5EF4-FFF2-40B4-BE49-F238E27FC236}">
                <a16:creationId xmlns:a16="http://schemas.microsoft.com/office/drawing/2014/main" id="{FD922CE6-8BBD-467D-A0AF-9D5E1C2FEB4B}"/>
              </a:ext>
            </a:extLst>
          </p:cNvPr>
          <p:cNvPicPr>
            <a:picLocks noChangeAspect="1"/>
          </p:cNvPicPr>
          <p:nvPr/>
        </p:nvPicPr>
        <p:blipFill>
          <a:blip r:embed="rId3"/>
          <a:stretch>
            <a:fillRect/>
          </a:stretch>
        </p:blipFill>
        <p:spPr>
          <a:xfrm>
            <a:off x="1027521" y="3115559"/>
            <a:ext cx="5043237" cy="2738486"/>
          </a:xfrm>
          <a:prstGeom prst="rect">
            <a:avLst/>
          </a:prstGeom>
        </p:spPr>
      </p:pic>
      <p:pic>
        <p:nvPicPr>
          <p:cNvPr id="1026" name="Picture 2" descr="r/technicallythetruth - Everything in the universe is either a duck or not a duck">
            <a:extLst>
              <a:ext uri="{FF2B5EF4-FFF2-40B4-BE49-F238E27FC236}">
                <a16:creationId xmlns:a16="http://schemas.microsoft.com/office/drawing/2014/main" id="{D91FBC63-9AA3-4425-B871-A6C6DF996B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8171" y="3114753"/>
            <a:ext cx="3606308" cy="2738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006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it-IT" dirty="0"/>
              <a:t>Symbols seem normal and natural, map into the real world (in linguistics, it’s called </a:t>
            </a:r>
            <a:r>
              <a:rPr lang="it-IT" i="1" dirty="0"/>
              <a:t>extension</a:t>
            </a:r>
            <a:r>
              <a:rPr lang="it-IT" dirty="0"/>
              <a:t>)</a:t>
            </a:r>
          </a:p>
          <a:p>
            <a:r>
              <a:rPr lang="it-IT" dirty="0"/>
              <a:t>Natural language is a powerful human symbol manipulator</a:t>
            </a:r>
          </a:p>
          <a:p>
            <a:r>
              <a:rPr lang="it-IT" dirty="0"/>
              <a:t>However, there is chaos hidden under the surface</a:t>
            </a:r>
          </a:p>
          <a:p>
            <a:pPr lvl="1"/>
            <a:r>
              <a:rPr lang="en-US" dirty="0"/>
              <a:t>What is the reality of a </a:t>
            </a:r>
            <a:r>
              <a:rPr lang="en-US" i="1" dirty="0"/>
              <a:t>river</a:t>
            </a:r>
            <a:r>
              <a:rPr lang="en-US" dirty="0"/>
              <a:t>?</a:t>
            </a:r>
          </a:p>
          <a:p>
            <a:pPr lvl="1"/>
            <a:r>
              <a:rPr lang="en-US" dirty="0"/>
              <a:t>What is the reality of a </a:t>
            </a:r>
            <a:r>
              <a:rPr lang="en-US" i="1" dirty="0"/>
              <a:t>chair</a:t>
            </a:r>
            <a:r>
              <a:rPr lang="en-US" dirty="0"/>
              <a:t>?</a:t>
            </a:r>
          </a:p>
          <a:p>
            <a:pPr lvl="1"/>
            <a:r>
              <a:rPr lang="en-US" dirty="0"/>
              <a:t>What is the reality of a </a:t>
            </a:r>
            <a:r>
              <a:rPr lang="en-US" i="1" dirty="0"/>
              <a:t>number</a:t>
            </a:r>
            <a:r>
              <a:rPr lang="en-US" dirty="0"/>
              <a:t>?</a:t>
            </a:r>
          </a:p>
        </p:txBody>
      </p:sp>
    </p:spTree>
    <p:extLst>
      <p:ext uri="{BB962C8B-B14F-4D97-AF65-F5344CB8AC3E}">
        <p14:creationId xmlns:p14="http://schemas.microsoft.com/office/powerpoint/2010/main" val="3221690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Virgin Plato vs Chad Diogenes : r/HistoryMemes">
            <a:extLst>
              <a:ext uri="{FF2B5EF4-FFF2-40B4-BE49-F238E27FC236}">
                <a16:creationId xmlns:a16="http://schemas.microsoft.com/office/drawing/2014/main" id="{3CB9DF6F-E03D-4F1F-BE6B-535071A8DB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9355" y="3278008"/>
            <a:ext cx="5244445" cy="295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Symbol can be hard to define, but we grasp it intuitively</a:t>
            </a:r>
          </a:p>
          <a:p>
            <a:pPr lvl="1"/>
            <a:r>
              <a:rPr lang="en-US" dirty="0"/>
              <a:t>It’s an old, old problem: see Plato and Diogenes</a:t>
            </a:r>
          </a:p>
          <a:p>
            <a:pPr lvl="1"/>
            <a:r>
              <a:rPr lang="en-US" i="1" dirty="0"/>
              <a:t>Entire fields of research </a:t>
            </a:r>
            <a:r>
              <a:rPr lang="en-US" dirty="0"/>
              <a:t>on this (neuroscience, cognitive sciences, neurolinguistics, …)</a:t>
            </a:r>
          </a:p>
          <a:p>
            <a:r>
              <a:rPr lang="en-US" dirty="0"/>
              <a:t>“Explaining” symbols to AI is </a:t>
            </a:r>
            <a:br>
              <a:rPr lang="en-US" dirty="0"/>
            </a:br>
            <a:r>
              <a:rPr lang="en-US" dirty="0"/>
              <a:t>harder yet</a:t>
            </a:r>
          </a:p>
          <a:p>
            <a:r>
              <a:rPr lang="en-US" dirty="0"/>
              <a:t>Issues with “common sense”</a:t>
            </a:r>
          </a:p>
          <a:p>
            <a:r>
              <a:rPr lang="en-US" dirty="0"/>
              <a:t>Reached limits in the 1980s</a:t>
            </a:r>
          </a:p>
        </p:txBody>
      </p:sp>
    </p:spTree>
    <p:extLst>
      <p:ext uri="{BB962C8B-B14F-4D97-AF65-F5344CB8AC3E}">
        <p14:creationId xmlns:p14="http://schemas.microsoft.com/office/powerpoint/2010/main" val="2524681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A5667A-8233-4FF4-BDC4-BF7CDB973192}"/>
              </a:ext>
            </a:extLst>
          </p:cNvPr>
          <p:cNvSpPr>
            <a:spLocks noGrp="1"/>
          </p:cNvSpPr>
          <p:nvPr>
            <p:ph type="title"/>
          </p:nvPr>
        </p:nvSpPr>
        <p:spPr/>
        <p:txBody>
          <a:bodyPr/>
          <a:lstStyle/>
          <a:p>
            <a:r>
              <a:rPr lang="en-US" dirty="0"/>
              <a:t>Symbolic AI</a:t>
            </a:r>
          </a:p>
        </p:txBody>
      </p:sp>
      <p:sp>
        <p:nvSpPr>
          <p:cNvPr id="3" name="Espace réservé du texte 2">
            <a:extLst>
              <a:ext uri="{FF2B5EF4-FFF2-40B4-BE49-F238E27FC236}">
                <a16:creationId xmlns:a16="http://schemas.microsoft.com/office/drawing/2014/main" id="{71361AEC-0B07-41D5-90ED-23C63DB25559}"/>
              </a:ext>
            </a:extLst>
          </p:cNvPr>
          <p:cNvSpPr>
            <a:spLocks noGrp="1"/>
          </p:cNvSpPr>
          <p:nvPr>
            <p:ph type="body" sz="quarter" idx="10"/>
          </p:nvPr>
        </p:nvSpPr>
        <p:spPr/>
        <p:txBody>
          <a:bodyPr/>
          <a:lstStyle/>
          <a:p>
            <a:r>
              <a:rPr lang="en-US" dirty="0"/>
              <a:t>In practice, find or exploit human-readable rules</a:t>
            </a:r>
          </a:p>
          <a:p>
            <a:pPr lvl="1"/>
            <a:r>
              <a:rPr lang="en-US" dirty="0"/>
              <a:t>Expert systems (“if-then-else” rules)</a:t>
            </a:r>
          </a:p>
          <a:p>
            <a:pPr lvl="1"/>
            <a:r>
              <a:rPr lang="en-US" dirty="0"/>
              <a:t>Knowledge graphs, linking entities with relationships</a:t>
            </a:r>
          </a:p>
          <a:p>
            <a:pPr lvl="1"/>
            <a:r>
              <a:rPr lang="en-US" dirty="0"/>
              <a:t>First-order logic rules</a:t>
            </a:r>
          </a:p>
          <a:p>
            <a:pPr lvl="1"/>
            <a:r>
              <a:rPr lang="en-US" dirty="0"/>
              <a:t>Ontologies</a:t>
            </a:r>
          </a:p>
          <a:p>
            <a:pPr lvl="1"/>
            <a:r>
              <a:rPr lang="en-US" dirty="0"/>
              <a:t>Decision trees (that are also considered part of ML!)</a:t>
            </a:r>
          </a:p>
          <a:p>
            <a:pPr lvl="1"/>
            <a:endParaRPr lang="en-US" dirty="0"/>
          </a:p>
          <a:p>
            <a:r>
              <a:rPr lang="en-US" dirty="0"/>
              <a:t>Before the advent of ML, considerable success stories</a:t>
            </a:r>
          </a:p>
          <a:p>
            <a:r>
              <a:rPr lang="en-US" dirty="0"/>
              <a:t>Symbolic AI is still in use, paired with ML</a:t>
            </a:r>
          </a:p>
        </p:txBody>
      </p:sp>
    </p:spTree>
    <p:extLst>
      <p:ext uri="{BB962C8B-B14F-4D97-AF65-F5344CB8AC3E}">
        <p14:creationId xmlns:p14="http://schemas.microsoft.com/office/powerpoint/2010/main" val="42438831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1529</Words>
  <Application>Microsoft Office PowerPoint</Application>
  <PresentationFormat>Grand écran</PresentationFormat>
  <Paragraphs>291</Paragraphs>
  <Slides>39</Slides>
  <Notes>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39</vt:i4>
      </vt:variant>
    </vt:vector>
  </HeadingPairs>
  <TitlesOfParts>
    <vt:vector size="44" baseType="lpstr">
      <vt:lpstr>Arial</vt:lpstr>
      <vt:lpstr>Calibri</vt:lpstr>
      <vt:lpstr>Calibri Light</vt:lpstr>
      <vt:lpstr>Raleway</vt:lpstr>
      <vt:lpstr>Thème Office</vt:lpstr>
      <vt:lpstr>Refresher on  Machine Learning</vt:lpstr>
      <vt:lpstr>Outline</vt:lpstr>
      <vt:lpstr>What is Artificial Intelligence?</vt:lpstr>
      <vt:lpstr>What is Artificial Intelligence?</vt:lpstr>
      <vt:lpstr>What is Artificial Intelligence?</vt:lpstr>
      <vt:lpstr>Symbolic AI</vt:lpstr>
      <vt:lpstr>Symbolic AI</vt:lpstr>
      <vt:lpstr>Symbolic AI</vt:lpstr>
      <vt:lpstr>Symbolic AI</vt:lpstr>
      <vt:lpstr>Machine learning</vt:lpstr>
      <vt:lpstr>Machine learning algorithms</vt:lpstr>
      <vt:lpstr>Supervised machine learning</vt:lpstr>
      <vt:lpstr>Machine learning (supervised)</vt:lpstr>
      <vt:lpstr>Machine learning (supervised)</vt:lpstr>
      <vt:lpstr>Machine learning (supervised)</vt:lpstr>
      <vt:lpstr>Machine learning (supervised)</vt:lpstr>
      <vt:lpstr>Machine learning (supervised)</vt:lpstr>
      <vt:lpstr>Reinforcement learning</vt:lpstr>
      <vt:lpstr>Reinforcement learning</vt:lpstr>
      <vt:lpstr>Unsupervised Machine Learning</vt:lpstr>
      <vt:lpstr>Machine Learning pipeline</vt:lpstr>
      <vt:lpstr>Machine Learning pipeline</vt:lpstr>
      <vt:lpstr>Missing values</vt:lpstr>
      <vt:lpstr>Missing values</vt:lpstr>
      <vt:lpstr>Non-numerical features</vt:lpstr>
      <vt:lpstr>Outlier detection</vt:lpstr>
      <vt:lpstr>Outlier detection</vt:lpstr>
      <vt:lpstr>Normalization?</vt:lpstr>
      <vt:lpstr>Machine Learning pipeline</vt:lpstr>
      <vt:lpstr>Feature selection</vt:lpstr>
      <vt:lpstr>Feature construction</vt:lpstr>
      <vt:lpstr>Deep Learning pipeline…?</vt:lpstr>
      <vt:lpstr>Machine Learning pipeline</vt:lpstr>
      <vt:lpstr>Hyperparameter tuning</vt:lpstr>
      <vt:lpstr>Machine Learning pipeline</vt:lpstr>
      <vt:lpstr>Machine Learning pipeline</vt:lpstr>
      <vt:lpstr>Why do we need test/validation?</vt:lpstr>
      <vt:lpstr>Why do we need test/validation?</vt:lpstr>
      <vt:lpstr>Take-home message(s)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Alberto Tonda</dc:creator>
  <cp:lastModifiedBy>Alberto Tonda</cp:lastModifiedBy>
  <cp:revision>87</cp:revision>
  <dcterms:created xsi:type="dcterms:W3CDTF">2020-06-05T13:14:31Z</dcterms:created>
  <dcterms:modified xsi:type="dcterms:W3CDTF">2024-03-27T23:40:50Z</dcterms:modified>
</cp:coreProperties>
</file>