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307" r:id="rId9"/>
    <p:sldId id="261" r:id="rId10"/>
    <p:sldId id="311" r:id="rId11"/>
    <p:sldId id="262" r:id="rId12"/>
    <p:sldId id="263" r:id="rId13"/>
    <p:sldId id="296" r:id="rId14"/>
    <p:sldId id="297" r:id="rId15"/>
    <p:sldId id="298" r:id="rId16"/>
    <p:sldId id="300" r:id="rId17"/>
    <p:sldId id="266" r:id="rId18"/>
    <p:sldId id="306" r:id="rId19"/>
    <p:sldId id="308" r:id="rId20"/>
    <p:sldId id="310" r:id="rId21"/>
    <p:sldId id="309" r:id="rId22"/>
    <p:sldId id="30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check: can everybody access the e-campus page? Otherwise, send slides and links </a:t>
            </a:r>
            <a:r>
              <a:rPr lang="en-US"/>
              <a:t>by email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0F5F0-C710-453A-93D6-BF09378256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udlbook.github.io/udlbook/" TargetMode="External"/><Relationship Id="rId3" Type="http://schemas.openxmlformats.org/officeDocument/2006/relationships/image" Target="../media/image31.jpeg"/><Relationship Id="rId7" Type="http://schemas.openxmlformats.org/officeDocument/2006/relationships/hyperlink" Target="https://jxmo.io/deep-learning-worksho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10" Type="http://schemas.openxmlformats.org/officeDocument/2006/relationships/image" Target="../media/image34.jpeg"/><Relationship Id="rId4" Type="http://schemas.openxmlformats.org/officeDocument/2006/relationships/hyperlink" Target="https://vguigue.github.io/" TargetMode="External"/><Relationship Id="rId9" Type="http://schemas.openxmlformats.org/officeDocument/2006/relationships/hyperlink" Target="https://github.com/deep-learning-with-pytor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</a:t>
            </a:r>
            <a:br>
              <a:rPr lang="it-IT" sz="7200" dirty="0"/>
            </a:br>
            <a:r>
              <a:rPr lang="it-IT" sz="7200" dirty="0"/>
              <a:t>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26000">
                <a:schemeClr val="accent1"/>
              </a:gs>
              <a:gs pos="83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A4D46E-7D36-4BCD-BBBE-E789EFC5AD9C}"/>
              </a:ext>
            </a:extLst>
          </p:cNvPr>
          <p:cNvSpPr/>
          <p:nvPr/>
        </p:nvSpPr>
        <p:spPr>
          <a:xfrm>
            <a:off x="1523998" y="1837944"/>
            <a:ext cx="3132309" cy="1491302"/>
          </a:xfrm>
          <a:prstGeom prst="wedgeRectCallout">
            <a:avLst>
              <a:gd name="adj1" fmla="val -6216"/>
              <a:gd name="adj2" fmla="val 1844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November 2023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Musk’s </a:t>
            </a:r>
            <a:r>
              <a:rPr lang="en-US" sz="2800" dirty="0" err="1">
                <a:solidFill>
                  <a:schemeClr val="tx1"/>
                </a:solidFill>
              </a:rPr>
              <a:t>xAI</a:t>
            </a:r>
            <a:r>
              <a:rPr lang="en-US" sz="2800" dirty="0">
                <a:solidFill>
                  <a:schemeClr val="tx1"/>
                </a:solidFill>
              </a:rPr>
              <a:t> releases Grok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645" y="3429000"/>
            <a:ext cx="3132309" cy="1491302"/>
          </a:xfrm>
          <a:prstGeom prst="wedgeRectCallout">
            <a:avLst>
              <a:gd name="adj1" fmla="val -30129"/>
              <a:gd name="adj2" fmla="val 74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July 2023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Meta releases Llama 2, open LLM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A1ED3A7-D72B-4284-82DA-A7CCBD6ED456}"/>
              </a:ext>
            </a:extLst>
          </p:cNvPr>
          <p:cNvSpPr/>
          <p:nvPr/>
        </p:nvSpPr>
        <p:spPr>
          <a:xfrm>
            <a:off x="3592747" y="3429000"/>
            <a:ext cx="3132309" cy="1491302"/>
          </a:xfrm>
          <a:prstGeom prst="wedgeRectCallout">
            <a:avLst>
              <a:gd name="adj1" fmla="val -42551"/>
              <a:gd name="adj2" fmla="val 892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December 2023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Google releases Gemini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87D1ABC-C97D-4C7C-B8C1-7F5AF70CB32A}"/>
              </a:ext>
            </a:extLst>
          </p:cNvPr>
          <p:cNvSpPr/>
          <p:nvPr/>
        </p:nvSpPr>
        <p:spPr>
          <a:xfrm>
            <a:off x="6922849" y="2683349"/>
            <a:ext cx="3132309" cy="1491302"/>
          </a:xfrm>
          <a:prstGeom prst="wedgeRectCallout">
            <a:avLst>
              <a:gd name="adj1" fmla="val 55586"/>
              <a:gd name="adj2" fmla="val 13618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November 2024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Time-test tuning</a:t>
            </a:r>
          </a:p>
        </p:txBody>
      </p:sp>
    </p:spTree>
    <p:extLst>
      <p:ext uri="{BB962C8B-B14F-4D97-AF65-F5344CB8AC3E}">
        <p14:creationId xmlns:p14="http://schemas.microsoft.com/office/powerpoint/2010/main" val="185438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b="1" dirty="0"/>
              <a:t>Competitio</a:t>
            </a:r>
            <a:r>
              <a:rPr lang="en-US" dirty="0"/>
              <a:t>n between large companies (Microsoft, Meta, Google)</a:t>
            </a:r>
          </a:p>
          <a:p>
            <a:pPr lvl="1"/>
            <a:r>
              <a:rPr lang="en-US" b="1" dirty="0"/>
              <a:t>Tools</a:t>
            </a:r>
            <a:r>
              <a:rPr lang="en-US" dirty="0"/>
              <a:t> that are relatively accessible to non-experts</a:t>
            </a:r>
          </a:p>
          <a:p>
            <a:pPr lvl="1"/>
            <a:r>
              <a:rPr lang="en-US" dirty="0"/>
              <a:t>Considerable amount of </a:t>
            </a:r>
            <a:r>
              <a:rPr lang="en-US" b="1" dirty="0"/>
              <a:t>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pic>
        <p:nvPicPr>
          <p:cNvPr id="9" name="Picture 4" descr="Attention Sign PNG - 160756">
            <a:extLst>
              <a:ext uri="{FF2B5EF4-FFF2-40B4-BE49-F238E27FC236}">
                <a16:creationId xmlns:a16="http://schemas.microsoft.com/office/drawing/2014/main" id="{DD70234B-B2C5-4D03-8B3D-53EF87DCC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9020F95-C5AA-400B-B403-75BEFB796EF5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E1766D8C-D2E7-4B2C-85F4-D43B0892507F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Learning from last year’s class</a:t>
            </a:r>
          </a:p>
        </p:txBody>
      </p:sp>
    </p:spTree>
    <p:extLst>
      <p:ext uri="{BB962C8B-B14F-4D97-AF65-F5344CB8AC3E}">
        <p14:creationId xmlns:p14="http://schemas.microsoft.com/office/powerpoint/2010/main" val="336975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pic>
        <p:nvPicPr>
          <p:cNvPr id="9" name="Picture 4" descr="Attention Sign PNG - 160756">
            <a:extLst>
              <a:ext uri="{FF2B5EF4-FFF2-40B4-BE49-F238E27FC236}">
                <a16:creationId xmlns:a16="http://schemas.microsoft.com/office/drawing/2014/main" id="{597F6C80-5488-4EE5-9DCC-B8AA5301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E7490E76-5AB2-46B3-9062-FCE33393F457}"/>
              </a:ext>
            </a:extLst>
          </p:cNvPr>
          <p:cNvSpPr/>
          <p:nvPr/>
        </p:nvSpPr>
        <p:spPr>
          <a:xfrm>
            <a:off x="318157" y="4443178"/>
            <a:ext cx="3026005" cy="1439148"/>
          </a:xfrm>
          <a:prstGeom prst="wedgeRectCallout">
            <a:avLst>
              <a:gd name="adj1" fmla="val 74493"/>
              <a:gd name="adj2" fmla="val -50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…except on </a:t>
            </a:r>
            <a:r>
              <a:rPr lang="en-US" sz="2800" b="1" dirty="0"/>
              <a:t>Monday 09/12</a:t>
            </a:r>
            <a:r>
              <a:rPr lang="en-US" sz="2800" dirty="0"/>
              <a:t> (</a:t>
            </a:r>
            <a:r>
              <a:rPr lang="en-US" sz="2800" b="1" dirty="0" err="1"/>
              <a:t>Amphithéâtre</a:t>
            </a:r>
            <a:r>
              <a:rPr lang="en-US" sz="2800" b="1" dirty="0"/>
              <a:t> III</a:t>
            </a:r>
            <a:r>
              <a:rPr lang="en-US" sz="28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7829F-2E24-4AAF-8B3F-F0196F25204E}"/>
              </a:ext>
            </a:extLst>
          </p:cNvPr>
          <p:cNvSpPr/>
          <p:nvPr/>
        </p:nvSpPr>
        <p:spPr>
          <a:xfrm>
            <a:off x="6835074" y="1125412"/>
            <a:ext cx="3780149" cy="114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will always be in </a:t>
            </a:r>
            <a:r>
              <a:rPr lang="en-US" sz="2800" b="1" dirty="0" err="1">
                <a:solidFill>
                  <a:schemeClr val="tx1"/>
                </a:solidFill>
              </a:rPr>
              <a:t>Amphithéâtre</a:t>
            </a:r>
            <a:r>
              <a:rPr lang="en-US" sz="2800" b="1" dirty="0">
                <a:solidFill>
                  <a:schemeClr val="tx1"/>
                </a:solidFill>
              </a:rPr>
              <a:t> e.068</a:t>
            </a:r>
            <a:r>
              <a:rPr lang="en-US" sz="2800" dirty="0">
                <a:solidFill>
                  <a:schemeClr val="tx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4605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E7490E76-5AB2-46B3-9062-FCE33393F457}"/>
              </a:ext>
            </a:extLst>
          </p:cNvPr>
          <p:cNvSpPr/>
          <p:nvPr/>
        </p:nvSpPr>
        <p:spPr>
          <a:xfrm>
            <a:off x="3040926" y="79778"/>
            <a:ext cx="3026005" cy="1439148"/>
          </a:xfrm>
          <a:prstGeom prst="wedgeRectCallout">
            <a:avLst>
              <a:gd name="adj1" fmla="val -92485"/>
              <a:gd name="adj2" fmla="val 782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09h30-12h00</a:t>
            </a:r>
          </a:p>
          <a:p>
            <a:pPr algn="ctr"/>
            <a:r>
              <a:rPr lang="en-US" sz="2800" dirty="0"/>
              <a:t>13h00-15h30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EDB75137-30FA-468F-9081-838349DC9005}"/>
              </a:ext>
            </a:extLst>
          </p:cNvPr>
          <p:cNvSpPr/>
          <p:nvPr/>
        </p:nvSpPr>
        <p:spPr>
          <a:xfrm>
            <a:off x="3040925" y="79778"/>
            <a:ext cx="3026005" cy="1439148"/>
          </a:xfrm>
          <a:prstGeom prst="wedgeRectCallout">
            <a:avLst>
              <a:gd name="adj1" fmla="val -12423"/>
              <a:gd name="adj2" fmla="val 90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09h30-12h00</a:t>
            </a:r>
          </a:p>
          <a:p>
            <a:pPr algn="ctr"/>
            <a:r>
              <a:rPr lang="en-US" sz="2800" dirty="0"/>
              <a:t>13h00-15h30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9D04AD5-C031-4CDF-90D8-97700E56AFCE}"/>
              </a:ext>
            </a:extLst>
          </p:cNvPr>
          <p:cNvSpPr/>
          <p:nvPr/>
        </p:nvSpPr>
        <p:spPr>
          <a:xfrm>
            <a:off x="3040925" y="79778"/>
            <a:ext cx="3026005" cy="1439148"/>
          </a:xfrm>
          <a:prstGeom prst="wedgeRectCallout">
            <a:avLst>
              <a:gd name="adj1" fmla="val 193184"/>
              <a:gd name="adj2" fmla="val 513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Amphi</a:t>
            </a:r>
            <a:r>
              <a:rPr lang="en-US" sz="2800" dirty="0">
                <a:solidFill>
                  <a:schemeClr val="tx1"/>
                </a:solidFill>
              </a:rPr>
              <a:t> e.068</a:t>
            </a:r>
          </a:p>
          <a:p>
            <a:pPr algn="ctr"/>
            <a:r>
              <a:rPr lang="en-US" sz="2800" dirty="0"/>
              <a:t>09h30-12h00</a:t>
            </a:r>
          </a:p>
          <a:p>
            <a:pPr algn="ctr"/>
            <a:r>
              <a:rPr lang="en-US" sz="2800" dirty="0"/>
              <a:t>13h00-15h30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5E7EBB3F-FF19-4006-B978-02A2BF223296}"/>
              </a:ext>
            </a:extLst>
          </p:cNvPr>
          <p:cNvSpPr/>
          <p:nvPr/>
        </p:nvSpPr>
        <p:spPr>
          <a:xfrm>
            <a:off x="2823327" y="5339074"/>
            <a:ext cx="3026005" cy="1439148"/>
          </a:xfrm>
          <a:prstGeom prst="wedgeRectCallout">
            <a:avLst>
              <a:gd name="adj1" fmla="val 47701"/>
              <a:gd name="adj2" fmla="val -84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Amphi</a:t>
            </a:r>
            <a:r>
              <a:rPr lang="en-US" sz="2800" dirty="0">
                <a:solidFill>
                  <a:schemeClr val="tx1"/>
                </a:solidFill>
              </a:rPr>
              <a:t> e.068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09h00</a:t>
            </a:r>
            <a:r>
              <a:rPr lang="en-US" sz="2800" dirty="0"/>
              <a:t>-12h00</a:t>
            </a:r>
          </a:p>
          <a:p>
            <a:pPr algn="ctr"/>
            <a:r>
              <a:rPr lang="en-US" sz="2800" dirty="0"/>
              <a:t>13h00-</a:t>
            </a:r>
            <a:r>
              <a:rPr lang="en-US" sz="2800" dirty="0">
                <a:solidFill>
                  <a:srgbClr val="FF0000"/>
                </a:solidFill>
              </a:rPr>
              <a:t>15h00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F825E06B-50EC-4BA0-97B6-652E911CE93E}"/>
              </a:ext>
            </a:extLst>
          </p:cNvPr>
          <p:cNvSpPr/>
          <p:nvPr/>
        </p:nvSpPr>
        <p:spPr>
          <a:xfrm>
            <a:off x="8327795" y="5339074"/>
            <a:ext cx="3026005" cy="1439148"/>
          </a:xfrm>
          <a:prstGeom prst="wedgeRectCallout">
            <a:avLst>
              <a:gd name="adj1" fmla="val -42642"/>
              <a:gd name="adj2" fmla="val -84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Amphi</a:t>
            </a:r>
            <a:r>
              <a:rPr lang="en-US" sz="2800" dirty="0">
                <a:solidFill>
                  <a:srgbClr val="FF0000"/>
                </a:solidFill>
              </a:rPr>
              <a:t> III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09h45</a:t>
            </a:r>
            <a:r>
              <a:rPr lang="en-US" sz="2800" dirty="0"/>
              <a:t>-12h00</a:t>
            </a:r>
          </a:p>
          <a:p>
            <a:pPr algn="ctr"/>
            <a:r>
              <a:rPr lang="en-US" sz="2800" dirty="0"/>
              <a:t>13h00-</a:t>
            </a:r>
            <a:r>
              <a:rPr lang="en-US" sz="2800" dirty="0">
                <a:solidFill>
                  <a:srgbClr val="FF0000"/>
                </a:solidFill>
              </a:rPr>
              <a:t>15h45</a:t>
            </a:r>
          </a:p>
        </p:txBody>
      </p:sp>
    </p:spTree>
    <p:extLst>
      <p:ext uri="{BB962C8B-B14F-4D97-AF65-F5344CB8AC3E}">
        <p14:creationId xmlns:p14="http://schemas.microsoft.com/office/powerpoint/2010/main" val="224152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December 06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09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December 11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F78501C1-06D2-4430-8B71-6C00C2AD2CB0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55464"/>
              <a:gd name="adj2" fmla="val -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4E3B5CDD-B261-4FC8-A684-5FF98F8B4A01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75210"/>
              <a:gd name="adj2" fmla="val 3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???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</p:spTree>
    <p:extLst>
      <p:ext uri="{BB962C8B-B14F-4D97-AF65-F5344CB8AC3E}">
        <p14:creationId xmlns:p14="http://schemas.microsoft.com/office/powerpoint/2010/main" val="221950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4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7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8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9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Prediction of protein structures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1D3D0-AF2E-4110-A559-3796B17C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C87C2C-71C0-41F4-A550-5D612F0E6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DC12DFF-E153-4FB9-9F6E-885CAF250648}"/>
              </a:ext>
            </a:extLst>
          </p:cNvPr>
          <p:cNvGrpSpPr/>
          <p:nvPr/>
        </p:nvGrpSpPr>
        <p:grpSpPr>
          <a:xfrm>
            <a:off x="1608449" y="1168389"/>
            <a:ext cx="8975103" cy="4966288"/>
            <a:chOff x="2394408" y="1224951"/>
            <a:chExt cx="8975103" cy="496628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7C7107E-B02E-4C88-90D3-4BBD4539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8332" y="1224951"/>
              <a:ext cx="4481179" cy="4966288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5ECE2E2-DEDB-4040-80F6-477D9D8B3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4408" y="1224951"/>
              <a:ext cx="4528622" cy="4966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65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Microsoft Office PowerPoint</Application>
  <PresentationFormat>Grand écran</PresentationFormat>
  <Paragraphs>185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 Deep Learning in Practice with pytorch</vt:lpstr>
      <vt:lpstr>Objective of this class</vt:lpstr>
      <vt:lpstr>Objective of this class</vt:lpstr>
      <vt:lpstr>Outline</vt:lpstr>
      <vt:lpstr>Who am I?</vt:lpstr>
      <vt:lpstr>What is deep learning?</vt:lpstr>
      <vt:lpstr>Why is this subject relevant now?</vt:lpstr>
      <vt:lpstr>Why is this subject relevant now?</vt:lpstr>
      <vt:lpstr>Current state of the field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(Tentative) Planning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152</cp:revision>
  <dcterms:created xsi:type="dcterms:W3CDTF">2020-06-05T13:14:31Z</dcterms:created>
  <dcterms:modified xsi:type="dcterms:W3CDTF">2024-12-01T21:43:18Z</dcterms:modified>
</cp:coreProperties>
</file>