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67" r:id="rId4"/>
    <p:sldId id="268" r:id="rId5"/>
    <p:sldId id="406" r:id="rId6"/>
    <p:sldId id="269" r:id="rId7"/>
    <p:sldId id="270" r:id="rId8"/>
    <p:sldId id="271" r:id="rId9"/>
    <p:sldId id="272" r:id="rId10"/>
    <p:sldId id="273" r:id="rId11"/>
    <p:sldId id="274" r:id="rId12"/>
    <p:sldId id="277" r:id="rId13"/>
    <p:sldId id="275" r:id="rId14"/>
    <p:sldId id="407" r:id="rId15"/>
    <p:sldId id="408" r:id="rId16"/>
    <p:sldId id="409" r:id="rId17"/>
    <p:sldId id="290" r:id="rId18"/>
    <p:sldId id="276" r:id="rId19"/>
    <p:sldId id="303" r:id="rId20"/>
    <p:sldId id="304" r:id="rId21"/>
    <p:sldId id="292" r:id="rId22"/>
    <p:sldId id="264" r:id="rId23"/>
    <p:sldId id="265" r:id="rId24"/>
    <p:sldId id="405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3C81F-2B0A-4AE9-9609-6E327A871E8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2A1C3-D9CA-4F43-A772-5A12B420F0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2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it another neural network?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2A1C3-D9CA-4F43-A772-5A12B420F0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8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INITIAL REMARKS ON DEEP LEARNING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simovinstitute.org/neural-network-zoo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000" dirty="0"/>
              <a:t>Remarks on Deep Learning (I)</a:t>
            </a:r>
            <a:endParaRPr lang="fr-FR" sz="80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649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Output tensors interpreted as (approximately) </a:t>
            </a:r>
            <a:r>
              <a:rPr lang="en-US" i="1" dirty="0"/>
              <a:t>anything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Example: video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3E0261C-4ED1-4A18-A7FB-8A1F0B19E65C}"/>
              </a:ext>
            </a:extLst>
          </p:cNvPr>
          <p:cNvSpPr/>
          <p:nvPr/>
        </p:nvSpPr>
        <p:spPr>
          <a:xfrm>
            <a:off x="245884" y="3490994"/>
            <a:ext cx="1772239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(t*c*w*h)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EEA68-0304-421D-B32A-071A459630F9}"/>
              </a:ext>
            </a:extLst>
          </p:cNvPr>
          <p:cNvSpPr/>
          <p:nvPr/>
        </p:nvSpPr>
        <p:spPr>
          <a:xfrm>
            <a:off x="3592399" y="3490994"/>
            <a:ext cx="1348033" cy="1211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9D241-7A96-4867-890B-A5961ACB16EA}"/>
              </a:ext>
            </a:extLst>
          </p:cNvPr>
          <p:cNvSpPr/>
          <p:nvPr/>
        </p:nvSpPr>
        <p:spPr>
          <a:xfrm>
            <a:off x="3446282" y="3637896"/>
            <a:ext cx="1348033" cy="1211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7330F0-738F-45FE-8294-C80F919EF3FA}"/>
              </a:ext>
            </a:extLst>
          </p:cNvPr>
          <p:cNvSpPr/>
          <p:nvPr/>
        </p:nvSpPr>
        <p:spPr>
          <a:xfrm>
            <a:off x="3300954" y="3827676"/>
            <a:ext cx="1348033" cy="1211373"/>
          </a:xfrm>
          <a:prstGeom prst="rect">
            <a:avLst/>
          </a:prstGeom>
          <a:solidFill>
            <a:srgbClr val="F4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channel</a:t>
            </a:r>
            <a:br>
              <a:rPr lang="en-US" dirty="0"/>
            </a:br>
            <a:r>
              <a:rPr lang="en-US" dirty="0"/>
              <a:t>(w * h)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A329563-3BC1-4F23-8B5D-12DE783B4554}"/>
              </a:ext>
            </a:extLst>
          </p:cNvPr>
          <p:cNvSpPr/>
          <p:nvPr/>
        </p:nvSpPr>
        <p:spPr>
          <a:xfrm>
            <a:off x="2190162" y="4165039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/>
              <p:nvPr/>
            </p:nvSpPr>
            <p:spPr>
              <a:xfrm>
                <a:off x="8279090" y="3369456"/>
                <a:ext cx="3843780" cy="1658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Each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2400" dirty="0"/>
                  <a:t>inside each channel indicates the level or red, blue, or green for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for the frame at time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090" y="3369456"/>
                <a:ext cx="3843780" cy="1658659"/>
              </a:xfrm>
              <a:prstGeom prst="rect">
                <a:avLst/>
              </a:prstGeom>
              <a:blipFill>
                <a:blip r:embed="rId2"/>
                <a:stretch>
                  <a:fillRect l="-2377" t="-1838" r="-285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e 13">
            <a:extLst>
              <a:ext uri="{FF2B5EF4-FFF2-40B4-BE49-F238E27FC236}">
                <a16:creationId xmlns:a16="http://schemas.microsoft.com/office/drawing/2014/main" id="{77C64E4C-53CF-4D2E-82FF-FC9E776745E3}"/>
              </a:ext>
            </a:extLst>
          </p:cNvPr>
          <p:cNvGrpSpPr/>
          <p:nvPr/>
        </p:nvGrpSpPr>
        <p:grpSpPr>
          <a:xfrm>
            <a:off x="6096000" y="3490994"/>
            <a:ext cx="1639478" cy="1548055"/>
            <a:chOff x="5395275" y="3473710"/>
            <a:chExt cx="1639478" cy="15480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399527-6233-4969-8AE6-D5729E000C9C}"/>
                </a:ext>
              </a:extLst>
            </p:cNvPr>
            <p:cNvSpPr/>
            <p:nvPr/>
          </p:nvSpPr>
          <p:spPr>
            <a:xfrm>
              <a:off x="5686720" y="3473710"/>
              <a:ext cx="1348033" cy="12113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D1A16E-3CFE-4230-83FE-5D2415A52F9B}"/>
                </a:ext>
              </a:extLst>
            </p:cNvPr>
            <p:cNvSpPr/>
            <p:nvPr/>
          </p:nvSpPr>
          <p:spPr>
            <a:xfrm>
              <a:off x="5540603" y="3620612"/>
              <a:ext cx="1348033" cy="12113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A5C3CE-6771-4A6B-9F6C-B676B4D5FC1F}"/>
                </a:ext>
              </a:extLst>
            </p:cNvPr>
            <p:cNvSpPr/>
            <p:nvPr/>
          </p:nvSpPr>
          <p:spPr>
            <a:xfrm>
              <a:off x="5395275" y="3810392"/>
              <a:ext cx="1348033" cy="1211373"/>
            </a:xfrm>
            <a:prstGeom prst="rect">
              <a:avLst/>
            </a:prstGeom>
            <a:solidFill>
              <a:srgbClr val="F496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 channel</a:t>
              </a:r>
              <a:br>
                <a:rPr lang="en-US" dirty="0"/>
              </a:br>
              <a:r>
                <a:rPr lang="en-US" dirty="0"/>
                <a:t>(w * h)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C86E93BE-C815-4F1E-9DCA-A6E5D1E20F31}"/>
              </a:ext>
            </a:extLst>
          </p:cNvPr>
          <p:cNvSpPr txBox="1"/>
          <p:nvPr/>
        </p:nvSpPr>
        <p:spPr>
          <a:xfrm>
            <a:off x="5061409" y="3994481"/>
            <a:ext cx="84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7B5173-4709-4AF3-90F1-6216617BE79A}"/>
              </a:ext>
            </a:extLst>
          </p:cNvPr>
          <p:cNvSpPr txBox="1"/>
          <p:nvPr/>
        </p:nvSpPr>
        <p:spPr>
          <a:xfrm>
            <a:off x="3300954" y="5164609"/>
            <a:ext cx="134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t=0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441B71D-5D31-401E-B00F-3C12062A1CE2}"/>
              </a:ext>
            </a:extLst>
          </p:cNvPr>
          <p:cNvSpPr txBox="1"/>
          <p:nvPr/>
        </p:nvSpPr>
        <p:spPr>
          <a:xfrm>
            <a:off x="6095999" y="5164608"/>
            <a:ext cx="134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t=T</a:t>
            </a:r>
          </a:p>
        </p:txBody>
      </p:sp>
    </p:spTree>
    <p:extLst>
      <p:ext uri="{BB962C8B-B14F-4D97-AF65-F5344CB8AC3E}">
        <p14:creationId xmlns:p14="http://schemas.microsoft.com/office/powerpoint/2010/main" val="2631467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when we have to choose between </a:t>
            </a:r>
            <a:r>
              <a:rPr lang="en-US" i="1" dirty="0"/>
              <a:t>n </a:t>
            </a:r>
            <a:r>
              <a:rPr lang="en-US" dirty="0"/>
              <a:t>discrete values?</a:t>
            </a:r>
          </a:p>
        </p:txBody>
      </p:sp>
    </p:spTree>
    <p:extLst>
      <p:ext uri="{BB962C8B-B14F-4D97-AF65-F5344CB8AC3E}">
        <p14:creationId xmlns:p14="http://schemas.microsoft.com/office/powerpoint/2010/main" val="385744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Tensor is interpreted as a </a:t>
            </a:r>
            <a:r>
              <a:rPr lang="en-US" i="1" dirty="0"/>
              <a:t>probability distribution</a:t>
            </a:r>
          </a:p>
          <a:p>
            <a:r>
              <a:rPr lang="en-US" dirty="0"/>
              <a:t>Each cell in output tensor is “probability” of picking element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1E957AD8-2C97-44FB-BA51-A1374F668F8C}"/>
              </a:ext>
            </a:extLst>
          </p:cNvPr>
          <p:cNvSpPr/>
          <p:nvPr/>
        </p:nvSpPr>
        <p:spPr>
          <a:xfrm>
            <a:off x="1311114" y="3429000"/>
            <a:ext cx="1111576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(1 * n)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FAD8B6B3-CBAD-4A33-A078-AA985245F449}"/>
              </a:ext>
            </a:extLst>
          </p:cNvPr>
          <p:cNvSpPr/>
          <p:nvPr/>
        </p:nvSpPr>
        <p:spPr>
          <a:xfrm>
            <a:off x="2793478" y="4146186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ow to Get Better Outputs from Your Large Language Model | NVIDIA Technical  Blog">
            <a:extLst>
              <a:ext uri="{FF2B5EF4-FFF2-40B4-BE49-F238E27FC236}">
                <a16:creationId xmlns:a16="http://schemas.microsoft.com/office/drawing/2014/main" id="{A99C3C0B-98C8-44D7-974A-F8F592F0A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18224" y="2917423"/>
            <a:ext cx="7449582" cy="267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89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Tensor is interpreted as a </a:t>
            </a:r>
            <a:r>
              <a:rPr lang="en-US" i="1" dirty="0"/>
              <a:t>probability distribution</a:t>
            </a:r>
          </a:p>
          <a:p>
            <a:r>
              <a:rPr lang="en-US" dirty="0"/>
              <a:t>Each cell in output tensor is “probability” of picking element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1E957AD8-2C97-44FB-BA51-A1374F668F8C}"/>
              </a:ext>
            </a:extLst>
          </p:cNvPr>
          <p:cNvSpPr/>
          <p:nvPr/>
        </p:nvSpPr>
        <p:spPr>
          <a:xfrm>
            <a:off x="1311114" y="3429000"/>
            <a:ext cx="1111576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(1 * n)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FAD8B6B3-CBAD-4A33-A078-AA985245F449}"/>
              </a:ext>
            </a:extLst>
          </p:cNvPr>
          <p:cNvSpPr/>
          <p:nvPr/>
        </p:nvSpPr>
        <p:spPr>
          <a:xfrm>
            <a:off x="2793478" y="4146186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B777ED-C1F5-4E40-B9DF-206D96B12B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70561" y="2561594"/>
            <a:ext cx="2892659" cy="33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04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2EB94-A468-40B0-AB0C-F4A136D6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7DCC7A-C3B4-4AB5-A26A-116604BE7C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General approach, works well in practice</a:t>
            </a:r>
          </a:p>
        </p:txBody>
      </p:sp>
      <p:pic>
        <p:nvPicPr>
          <p:cNvPr id="1026" name="Picture 2" descr="Chaos Theory Explains Why Life Gets So Unbelievably Messy">
            <a:extLst>
              <a:ext uri="{FF2B5EF4-FFF2-40B4-BE49-F238E27FC236}">
                <a16:creationId xmlns:a16="http://schemas.microsoft.com/office/drawing/2014/main" id="{737A4B39-1FE0-4949-9BC5-19F962861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7428">
            <a:off x="213445" y="3307885"/>
            <a:ext cx="2811940" cy="21089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1442715-E6A4-43BB-998F-DF3B4E03E933}"/>
              </a:ext>
            </a:extLst>
          </p:cNvPr>
          <p:cNvSpPr txBox="1"/>
          <p:nvPr/>
        </p:nvSpPr>
        <p:spPr>
          <a:xfrm>
            <a:off x="38876" y="2684328"/>
            <a:ext cx="336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Chaotic and dynamic reality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756AFF2-1D19-4462-B7DE-A2324A5FAE41}"/>
              </a:ext>
            </a:extLst>
          </p:cNvPr>
          <p:cNvSpPr/>
          <p:nvPr/>
        </p:nvSpPr>
        <p:spPr>
          <a:xfrm>
            <a:off x="2983465" y="4072030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2A2D224D-639B-40F2-B6DB-2BBE481EF7D3}"/>
              </a:ext>
            </a:extLst>
          </p:cNvPr>
          <p:cNvSpPr/>
          <p:nvPr/>
        </p:nvSpPr>
        <p:spPr>
          <a:xfrm>
            <a:off x="4016602" y="3368446"/>
            <a:ext cx="1772239" cy="1649689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(n</a:t>
            </a:r>
            <a:r>
              <a:rPr lang="en-US" baseline="-25000" dirty="0"/>
              <a:t>1</a:t>
            </a:r>
            <a:r>
              <a:rPr lang="en-US" dirty="0"/>
              <a:t> * n</a:t>
            </a:r>
            <a:r>
              <a:rPr lang="en-US" baseline="-25000" dirty="0"/>
              <a:t>2</a:t>
            </a:r>
            <a:r>
              <a:rPr lang="en-US" dirty="0"/>
              <a:t> * n</a:t>
            </a:r>
            <a:r>
              <a:rPr lang="en-US" baseline="-25000" dirty="0"/>
              <a:t>3</a:t>
            </a:r>
            <a:r>
              <a:rPr lang="en-US" dirty="0"/>
              <a:t> …)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029FB2-CBE2-4AE1-BA86-7F9305BC66B2}"/>
              </a:ext>
            </a:extLst>
          </p:cNvPr>
          <p:cNvSpPr txBox="1"/>
          <p:nvPr/>
        </p:nvSpPr>
        <p:spPr>
          <a:xfrm>
            <a:off x="3219643" y="5116495"/>
            <a:ext cx="3366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Input tensor</a:t>
            </a:r>
            <a:br>
              <a:rPr lang="en-US" sz="2000" b="1" dirty="0"/>
            </a:br>
            <a:r>
              <a:rPr lang="en-US" sz="2000" b="1" dirty="0"/>
              <a:t>(fixed size, meaningful)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92FE6B03-6E38-4216-93D3-C97B55AC3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96648" y="3216274"/>
            <a:ext cx="2057413" cy="180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869E2DAB-50AB-484F-81CD-C7FB11F5320F}"/>
              </a:ext>
            </a:extLst>
          </p:cNvPr>
          <p:cNvSpPr/>
          <p:nvPr/>
        </p:nvSpPr>
        <p:spPr>
          <a:xfrm>
            <a:off x="5942566" y="4072030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DB9EE1-EDEF-4721-B108-7E199A5F1FBE}"/>
              </a:ext>
            </a:extLst>
          </p:cNvPr>
          <p:cNvSpPr txBox="1"/>
          <p:nvPr/>
        </p:nvSpPr>
        <p:spPr>
          <a:xfrm>
            <a:off x="6501624" y="2671777"/>
            <a:ext cx="336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Some sort of neural network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0DA49C6-27E2-4AFF-939E-D10B788C8B18}"/>
              </a:ext>
            </a:extLst>
          </p:cNvPr>
          <p:cNvSpPr/>
          <p:nvPr/>
        </p:nvSpPr>
        <p:spPr>
          <a:xfrm>
            <a:off x="10164656" y="3274218"/>
            <a:ext cx="1772239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(d</a:t>
            </a:r>
            <a:r>
              <a:rPr lang="en-US" baseline="-25000" dirty="0"/>
              <a:t>1</a:t>
            </a:r>
            <a:r>
              <a:rPr lang="en-US" dirty="0"/>
              <a:t> * d</a:t>
            </a:r>
            <a:r>
              <a:rPr lang="en-US" baseline="-25000" dirty="0"/>
              <a:t>2</a:t>
            </a:r>
            <a:r>
              <a:rPr lang="en-US" dirty="0"/>
              <a:t> * d</a:t>
            </a:r>
            <a:r>
              <a:rPr lang="en-US" baseline="-25000" dirty="0"/>
              <a:t>3</a:t>
            </a:r>
            <a:r>
              <a:rPr lang="en-US" dirty="0"/>
              <a:t> …)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DF2266E-4C0F-42E3-B033-18D95AA5DB1F}"/>
              </a:ext>
            </a:extLst>
          </p:cNvPr>
          <p:cNvSpPr txBox="1"/>
          <p:nvPr/>
        </p:nvSpPr>
        <p:spPr>
          <a:xfrm>
            <a:off x="9353251" y="4979701"/>
            <a:ext cx="2915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Output tensor</a:t>
            </a:r>
            <a:br>
              <a:rPr lang="en-US" sz="2000" b="1" dirty="0"/>
            </a:br>
            <a:r>
              <a:rPr lang="en-US" sz="2000" b="1" dirty="0"/>
              <a:t>(fixed size, interpreted)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CD0BE58F-E8FC-4981-8F98-575094EB49B1}"/>
              </a:ext>
            </a:extLst>
          </p:cNvPr>
          <p:cNvSpPr/>
          <p:nvPr/>
        </p:nvSpPr>
        <p:spPr>
          <a:xfrm>
            <a:off x="9130555" y="4034644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50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2EB94-A468-40B0-AB0C-F4A136D6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7DCC7A-C3B4-4AB5-A26A-116604BE7C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General approach, works well in practice</a:t>
            </a:r>
          </a:p>
        </p:txBody>
      </p:sp>
      <p:pic>
        <p:nvPicPr>
          <p:cNvPr id="1026" name="Picture 2" descr="Chaos Theory Explains Why Life Gets So Unbelievably Messy">
            <a:extLst>
              <a:ext uri="{FF2B5EF4-FFF2-40B4-BE49-F238E27FC236}">
                <a16:creationId xmlns:a16="http://schemas.microsoft.com/office/drawing/2014/main" id="{737A4B39-1FE0-4949-9BC5-19F962861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7428">
            <a:off x="213445" y="3307885"/>
            <a:ext cx="2811940" cy="21089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1442715-E6A4-43BB-998F-DF3B4E03E933}"/>
              </a:ext>
            </a:extLst>
          </p:cNvPr>
          <p:cNvSpPr txBox="1"/>
          <p:nvPr/>
        </p:nvSpPr>
        <p:spPr>
          <a:xfrm>
            <a:off x="38876" y="2684328"/>
            <a:ext cx="336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Chaotic and dynamic reality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756AFF2-1D19-4462-B7DE-A2324A5FAE41}"/>
              </a:ext>
            </a:extLst>
          </p:cNvPr>
          <p:cNvSpPr/>
          <p:nvPr/>
        </p:nvSpPr>
        <p:spPr>
          <a:xfrm>
            <a:off x="2983465" y="4072030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2A2D224D-639B-40F2-B6DB-2BBE481EF7D3}"/>
              </a:ext>
            </a:extLst>
          </p:cNvPr>
          <p:cNvSpPr/>
          <p:nvPr/>
        </p:nvSpPr>
        <p:spPr>
          <a:xfrm>
            <a:off x="4016602" y="3368446"/>
            <a:ext cx="1772239" cy="1649689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(n</a:t>
            </a:r>
            <a:r>
              <a:rPr lang="en-US" baseline="-25000" dirty="0"/>
              <a:t>1</a:t>
            </a:r>
            <a:r>
              <a:rPr lang="en-US" dirty="0"/>
              <a:t> * n</a:t>
            </a:r>
            <a:r>
              <a:rPr lang="en-US" baseline="-25000" dirty="0"/>
              <a:t>2</a:t>
            </a:r>
            <a:r>
              <a:rPr lang="en-US" dirty="0"/>
              <a:t> * n</a:t>
            </a:r>
            <a:r>
              <a:rPr lang="en-US" baseline="-25000" dirty="0"/>
              <a:t>3</a:t>
            </a:r>
            <a:r>
              <a:rPr lang="en-US" dirty="0"/>
              <a:t> …)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029FB2-CBE2-4AE1-BA86-7F9305BC66B2}"/>
              </a:ext>
            </a:extLst>
          </p:cNvPr>
          <p:cNvSpPr txBox="1"/>
          <p:nvPr/>
        </p:nvSpPr>
        <p:spPr>
          <a:xfrm>
            <a:off x="3219643" y="5116495"/>
            <a:ext cx="3366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Input tensor</a:t>
            </a:r>
            <a:br>
              <a:rPr lang="en-US" sz="2000" b="1" dirty="0"/>
            </a:br>
            <a:r>
              <a:rPr lang="en-US" sz="2000" b="1" dirty="0"/>
              <a:t>(fixed size, meaningful)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92FE6B03-6E38-4216-93D3-C97B55AC3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96648" y="3216274"/>
            <a:ext cx="2057413" cy="180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869E2DAB-50AB-484F-81CD-C7FB11F5320F}"/>
              </a:ext>
            </a:extLst>
          </p:cNvPr>
          <p:cNvSpPr/>
          <p:nvPr/>
        </p:nvSpPr>
        <p:spPr>
          <a:xfrm>
            <a:off x="5942566" y="4072030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DB9EE1-EDEF-4721-B108-7E199A5F1FBE}"/>
              </a:ext>
            </a:extLst>
          </p:cNvPr>
          <p:cNvSpPr txBox="1"/>
          <p:nvPr/>
        </p:nvSpPr>
        <p:spPr>
          <a:xfrm>
            <a:off x="6501624" y="2671777"/>
            <a:ext cx="336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Some sort of neural network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0DA49C6-27E2-4AFF-939E-D10B788C8B18}"/>
              </a:ext>
            </a:extLst>
          </p:cNvPr>
          <p:cNvSpPr/>
          <p:nvPr/>
        </p:nvSpPr>
        <p:spPr>
          <a:xfrm>
            <a:off x="10164656" y="3274218"/>
            <a:ext cx="1772239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(d</a:t>
            </a:r>
            <a:r>
              <a:rPr lang="en-US" baseline="-25000" dirty="0"/>
              <a:t>1</a:t>
            </a:r>
            <a:r>
              <a:rPr lang="en-US" dirty="0"/>
              <a:t> * d</a:t>
            </a:r>
            <a:r>
              <a:rPr lang="en-US" baseline="-25000" dirty="0"/>
              <a:t>2</a:t>
            </a:r>
            <a:r>
              <a:rPr lang="en-US" dirty="0"/>
              <a:t> * d</a:t>
            </a:r>
            <a:r>
              <a:rPr lang="en-US" baseline="-25000" dirty="0"/>
              <a:t>3</a:t>
            </a:r>
            <a:r>
              <a:rPr lang="en-US" dirty="0"/>
              <a:t> …)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DF2266E-4C0F-42E3-B033-18D95AA5DB1F}"/>
              </a:ext>
            </a:extLst>
          </p:cNvPr>
          <p:cNvSpPr txBox="1"/>
          <p:nvPr/>
        </p:nvSpPr>
        <p:spPr>
          <a:xfrm>
            <a:off x="9353251" y="4979701"/>
            <a:ext cx="2915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Output tensor</a:t>
            </a:r>
            <a:br>
              <a:rPr lang="en-US" sz="2000" b="1" dirty="0"/>
            </a:br>
            <a:r>
              <a:rPr lang="en-US" sz="2000" b="1" dirty="0"/>
              <a:t>(fixed size, interpreted)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CD0BE58F-E8FC-4981-8F98-575094EB49B1}"/>
              </a:ext>
            </a:extLst>
          </p:cNvPr>
          <p:cNvSpPr/>
          <p:nvPr/>
        </p:nvSpPr>
        <p:spPr>
          <a:xfrm>
            <a:off x="9130555" y="4034644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69A8A946-34F1-4998-A291-5BF8FC1A25AD}"/>
              </a:ext>
            </a:extLst>
          </p:cNvPr>
          <p:cNvSpPr/>
          <p:nvPr/>
        </p:nvSpPr>
        <p:spPr>
          <a:xfrm>
            <a:off x="3685881" y="2196445"/>
            <a:ext cx="938752" cy="707886"/>
          </a:xfrm>
          <a:prstGeom prst="wedgeRectCallout">
            <a:avLst>
              <a:gd name="adj1" fmla="val -58456"/>
              <a:gd name="adj2" fmla="val 258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9148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2EB94-A468-40B0-AB0C-F4A136D6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7DCC7A-C3B4-4AB5-A26A-116604BE7C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General approach, works well in practice</a:t>
            </a:r>
          </a:p>
        </p:txBody>
      </p:sp>
      <p:pic>
        <p:nvPicPr>
          <p:cNvPr id="1026" name="Picture 2" descr="Chaos Theory Explains Why Life Gets So Unbelievably Messy">
            <a:extLst>
              <a:ext uri="{FF2B5EF4-FFF2-40B4-BE49-F238E27FC236}">
                <a16:creationId xmlns:a16="http://schemas.microsoft.com/office/drawing/2014/main" id="{737A4B39-1FE0-4949-9BC5-19F962861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7428">
            <a:off x="213445" y="3307885"/>
            <a:ext cx="2811940" cy="21089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1442715-E6A4-43BB-998F-DF3B4E03E933}"/>
              </a:ext>
            </a:extLst>
          </p:cNvPr>
          <p:cNvSpPr txBox="1"/>
          <p:nvPr/>
        </p:nvSpPr>
        <p:spPr>
          <a:xfrm>
            <a:off x="38876" y="2684328"/>
            <a:ext cx="336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Chaotic and dynamic reality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756AFF2-1D19-4462-B7DE-A2324A5FAE41}"/>
              </a:ext>
            </a:extLst>
          </p:cNvPr>
          <p:cNvSpPr/>
          <p:nvPr/>
        </p:nvSpPr>
        <p:spPr>
          <a:xfrm>
            <a:off x="2983465" y="4072030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2A2D224D-639B-40F2-B6DB-2BBE481EF7D3}"/>
              </a:ext>
            </a:extLst>
          </p:cNvPr>
          <p:cNvSpPr/>
          <p:nvPr/>
        </p:nvSpPr>
        <p:spPr>
          <a:xfrm>
            <a:off x="4016602" y="3368446"/>
            <a:ext cx="1772239" cy="1649689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(n</a:t>
            </a:r>
            <a:r>
              <a:rPr lang="en-US" baseline="-25000" dirty="0"/>
              <a:t>1</a:t>
            </a:r>
            <a:r>
              <a:rPr lang="en-US" dirty="0"/>
              <a:t> * n</a:t>
            </a:r>
            <a:r>
              <a:rPr lang="en-US" baseline="-25000" dirty="0"/>
              <a:t>2</a:t>
            </a:r>
            <a:r>
              <a:rPr lang="en-US" dirty="0"/>
              <a:t> * n</a:t>
            </a:r>
            <a:r>
              <a:rPr lang="en-US" baseline="-25000" dirty="0"/>
              <a:t>3</a:t>
            </a:r>
            <a:r>
              <a:rPr lang="en-US" dirty="0"/>
              <a:t> …)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029FB2-CBE2-4AE1-BA86-7F9305BC66B2}"/>
              </a:ext>
            </a:extLst>
          </p:cNvPr>
          <p:cNvSpPr txBox="1"/>
          <p:nvPr/>
        </p:nvSpPr>
        <p:spPr>
          <a:xfrm>
            <a:off x="3219643" y="5116495"/>
            <a:ext cx="3366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Input tensor</a:t>
            </a:r>
            <a:br>
              <a:rPr lang="en-US" sz="2000" b="1" dirty="0"/>
            </a:br>
            <a:r>
              <a:rPr lang="en-US" sz="2000" b="1" dirty="0"/>
              <a:t>(fixed size, meaningful)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92FE6B03-6E38-4216-93D3-C97B55AC3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96648" y="3216274"/>
            <a:ext cx="2057413" cy="180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869E2DAB-50AB-484F-81CD-C7FB11F5320F}"/>
              </a:ext>
            </a:extLst>
          </p:cNvPr>
          <p:cNvSpPr/>
          <p:nvPr/>
        </p:nvSpPr>
        <p:spPr>
          <a:xfrm>
            <a:off x="5942566" y="4072030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DB9EE1-EDEF-4721-B108-7E199A5F1FBE}"/>
              </a:ext>
            </a:extLst>
          </p:cNvPr>
          <p:cNvSpPr txBox="1"/>
          <p:nvPr/>
        </p:nvSpPr>
        <p:spPr>
          <a:xfrm>
            <a:off x="6501624" y="2671777"/>
            <a:ext cx="336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Some sort of neural network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0DA49C6-27E2-4AFF-939E-D10B788C8B18}"/>
              </a:ext>
            </a:extLst>
          </p:cNvPr>
          <p:cNvSpPr/>
          <p:nvPr/>
        </p:nvSpPr>
        <p:spPr>
          <a:xfrm>
            <a:off x="10164656" y="3274218"/>
            <a:ext cx="1772239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(d</a:t>
            </a:r>
            <a:r>
              <a:rPr lang="en-US" baseline="-25000" dirty="0"/>
              <a:t>1</a:t>
            </a:r>
            <a:r>
              <a:rPr lang="en-US" dirty="0"/>
              <a:t> * d</a:t>
            </a:r>
            <a:r>
              <a:rPr lang="en-US" baseline="-25000" dirty="0"/>
              <a:t>2</a:t>
            </a:r>
            <a:r>
              <a:rPr lang="en-US" dirty="0"/>
              <a:t> * d</a:t>
            </a:r>
            <a:r>
              <a:rPr lang="en-US" baseline="-25000" dirty="0"/>
              <a:t>3</a:t>
            </a:r>
            <a:r>
              <a:rPr lang="en-US" dirty="0"/>
              <a:t> …)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DF2266E-4C0F-42E3-B033-18D95AA5DB1F}"/>
              </a:ext>
            </a:extLst>
          </p:cNvPr>
          <p:cNvSpPr txBox="1"/>
          <p:nvPr/>
        </p:nvSpPr>
        <p:spPr>
          <a:xfrm>
            <a:off x="9353251" y="4979701"/>
            <a:ext cx="2915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Output tensor</a:t>
            </a:r>
            <a:br>
              <a:rPr lang="en-US" sz="2000" b="1" dirty="0"/>
            </a:br>
            <a:r>
              <a:rPr lang="en-US" sz="2000" b="1" dirty="0"/>
              <a:t>(fixed size, interpreted)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CD0BE58F-E8FC-4981-8F98-575094EB49B1}"/>
              </a:ext>
            </a:extLst>
          </p:cNvPr>
          <p:cNvSpPr/>
          <p:nvPr/>
        </p:nvSpPr>
        <p:spPr>
          <a:xfrm>
            <a:off x="9130555" y="4034644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69A8A946-34F1-4998-A291-5BF8FC1A25AD}"/>
              </a:ext>
            </a:extLst>
          </p:cNvPr>
          <p:cNvSpPr/>
          <p:nvPr/>
        </p:nvSpPr>
        <p:spPr>
          <a:xfrm>
            <a:off x="3310566" y="1915205"/>
            <a:ext cx="2410119" cy="1649688"/>
          </a:xfrm>
          <a:prstGeom prst="wedgeRectCallout">
            <a:avLst>
              <a:gd name="adj1" fmla="val -44375"/>
              <a:gd name="adj2" fmla="val 94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Feature construction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02EC1826-200C-4DDC-A8B1-7DD4937AA7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17989" y="2275677"/>
            <a:ext cx="1800420" cy="119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041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  <a:p>
            <a:pPr lvl="1"/>
            <a:r>
              <a:rPr lang="en-US" dirty="0"/>
              <a:t>Really started with Deep Learning</a:t>
            </a:r>
          </a:p>
          <a:p>
            <a:pPr lvl="1"/>
            <a:r>
              <a:rPr lang="en-US" dirty="0"/>
              <a:t>Using multiple layers creates a “funnel” of knowledge</a:t>
            </a:r>
          </a:p>
          <a:p>
            <a:pPr lvl="1"/>
            <a:r>
              <a:rPr lang="en-US" dirty="0"/>
              <a:t>Early layers learn generic problem information, can be </a:t>
            </a:r>
            <a:r>
              <a:rPr lang="en-US" b="1" dirty="0"/>
              <a:t>reused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Checkpoints, restarting training is </a:t>
            </a:r>
            <a:r>
              <a:rPr lang="en-US" i="1" dirty="0"/>
              <a:t>easy</a:t>
            </a:r>
          </a:p>
          <a:p>
            <a:pPr lvl="1"/>
            <a:endParaRPr lang="en-US" dirty="0"/>
          </a:p>
          <a:p>
            <a:r>
              <a:rPr lang="en-US" dirty="0"/>
              <a:t>Not unique to neural networks</a:t>
            </a:r>
          </a:p>
          <a:p>
            <a:pPr lvl="1"/>
            <a:r>
              <a:rPr lang="en-US" dirty="0"/>
              <a:t>But it is still an under-researched topic for other ML algorithms</a:t>
            </a:r>
          </a:p>
          <a:p>
            <a:pPr lvl="1"/>
            <a:r>
              <a:rPr lang="en-US" dirty="0"/>
              <a:t>It’s probably more straightforward for DL</a:t>
            </a:r>
          </a:p>
        </p:txBody>
      </p:sp>
    </p:spTree>
    <p:extLst>
      <p:ext uri="{BB962C8B-B14F-4D97-AF65-F5344CB8AC3E}">
        <p14:creationId xmlns:p14="http://schemas.microsoft.com/office/powerpoint/2010/main" val="2593652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557231-BED8-4C0D-A1CE-832FAC50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architectures!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C26C1-12EE-4478-B0A9-C03917841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C8AFBE-4906-4889-A0CF-79DD8A95B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996201"/>
            <a:ext cx="6096000" cy="50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629F70-8095-4E31-B431-BE6837884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1423358"/>
            <a:ext cx="5472319" cy="478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DDE84F-F755-4BA2-B645-C3CA58DACC82}"/>
              </a:ext>
            </a:extLst>
          </p:cNvPr>
          <p:cNvSpPr/>
          <p:nvPr/>
        </p:nvSpPr>
        <p:spPr>
          <a:xfrm>
            <a:off x="5881481" y="6099175"/>
            <a:ext cx="5472319" cy="480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https://www.asimovinstitute.org/neural-network-zoo/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73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DD590-77E2-4E9C-9182-94C34C0B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Overparametrization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FF67D7-6293-48A0-AA49-101792FD46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Wait a second!</a:t>
            </a:r>
          </a:p>
          <a:p>
            <a:pPr lvl="1"/>
            <a:r>
              <a:rPr lang="en-US" dirty="0"/>
              <a:t>From ML, we learned that having too many parameters is </a:t>
            </a:r>
            <a:r>
              <a:rPr lang="en-US" b="1" dirty="0"/>
              <a:t>bad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Models with too many parameters tend to </a:t>
            </a:r>
            <a:r>
              <a:rPr lang="en-US" b="1" dirty="0"/>
              <a:t>overfit</a:t>
            </a:r>
            <a:r>
              <a:rPr lang="en-US" dirty="0"/>
              <a:t> terribly…right?</a:t>
            </a:r>
            <a:endParaRPr lang="en-US" b="1" dirty="0"/>
          </a:p>
        </p:txBody>
      </p:sp>
      <p:pic>
        <p:nvPicPr>
          <p:cNvPr id="4" name="overparametrization">
            <a:hlinkClick r:id="" action="ppaction://media"/>
            <a:extLst>
              <a:ext uri="{FF2B5EF4-FFF2-40B4-BE49-F238E27FC236}">
                <a16:creationId xmlns:a16="http://schemas.microsoft.com/office/drawing/2014/main" id="{A2578D45-50F2-469D-AF10-F473003DBFE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84443" y="2785353"/>
            <a:ext cx="8488228" cy="339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6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7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Neural Networks vs Deep Learning</a:t>
            </a:r>
          </a:p>
          <a:p>
            <a:r>
              <a:rPr lang="it-IT" dirty="0"/>
              <a:t>Why are Neural Networks winning?</a:t>
            </a:r>
          </a:p>
          <a:p>
            <a:r>
              <a:rPr lang="it-IT" dirty="0"/>
              <a:t>Overparametrization</a:t>
            </a:r>
          </a:p>
          <a:p>
            <a:r>
              <a:rPr lang="it-IT" dirty="0"/>
              <a:t>Practical obstacles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1392A-FB19-49AA-8FA8-AE3E85F6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Overparametrization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A5A037-26B2-487D-9579-47192DD7E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happening here? Well, we don’t really know</a:t>
            </a:r>
          </a:p>
          <a:p>
            <a:r>
              <a:rPr lang="en-US" dirty="0"/>
              <a:t>Empirical results, </a:t>
            </a:r>
            <a:r>
              <a:rPr lang="en-US" b="1" dirty="0" err="1"/>
              <a:t>overparametrizing</a:t>
            </a:r>
            <a:r>
              <a:rPr lang="en-US" dirty="0"/>
              <a:t> improves </a:t>
            </a:r>
            <a:r>
              <a:rPr lang="en-US" b="1" dirty="0"/>
              <a:t>generalization</a:t>
            </a:r>
          </a:p>
          <a:p>
            <a:r>
              <a:rPr lang="en-US" dirty="0"/>
              <a:t>“Double descent” or “W figure”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059D58-7DC2-4F63-BD75-26C35BE41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319021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134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AF75AC-EA5D-4573-8604-E794E0D5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Overparametrization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FD6FB9-AD0F-4E3B-9C1D-F5F2E5364A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Research and discussion are still ongoing</a:t>
            </a:r>
          </a:p>
          <a:p>
            <a:pPr lvl="1"/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74E6EF-B3AA-473F-B475-9D0A10AEF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72" y="2003105"/>
            <a:ext cx="9383434" cy="3400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0EDB9B-6BB3-4ACF-80A0-43B5D6843A57}"/>
              </a:ext>
            </a:extLst>
          </p:cNvPr>
          <p:cNvSpPr/>
          <p:nvPr/>
        </p:nvSpPr>
        <p:spPr>
          <a:xfrm>
            <a:off x="4836188" y="5306267"/>
            <a:ext cx="6763184" cy="575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Curth</a:t>
            </a:r>
            <a:r>
              <a:rPr lang="en-US" dirty="0"/>
              <a:t>, Jeffares, and van der </a:t>
            </a:r>
            <a:r>
              <a:rPr lang="en-US" dirty="0" err="1"/>
              <a:t>Schaar</a:t>
            </a:r>
            <a:r>
              <a:rPr lang="en-US" dirty="0"/>
              <a:t>. 2023. In: Proceedings of </a:t>
            </a:r>
            <a:r>
              <a:rPr lang="en-US" dirty="0" err="1"/>
              <a:t>NeurIPS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1380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83CBF-4872-41DE-9E68-63B9B296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D8B43-958B-42A1-80EE-469723338A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pPr marL="0" indent="0" algn="ctr">
              <a:buNone/>
            </a:pPr>
            <a:r>
              <a:rPr lang="en-US" sz="4800" dirty="0"/>
              <a:t>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Time</a:t>
            </a:r>
          </a:p>
        </p:txBody>
      </p:sp>
      <p:pic>
        <p:nvPicPr>
          <p:cNvPr id="1026" name="Picture 2" descr="What is time? | Space">
            <a:extLst>
              <a:ext uri="{FF2B5EF4-FFF2-40B4-BE49-F238E27FC236}">
                <a16:creationId xmlns:a16="http://schemas.microsoft.com/office/drawing/2014/main" id="{B1E70EBD-0569-4EAF-8853-F3EEA776F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36" y="2198890"/>
            <a:ext cx="5945015" cy="334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'espace | Il y a quoi dans l'espace | Qu'est-ce qu'on trouve dans l'espace  | Star Walk">
            <a:extLst>
              <a:ext uri="{FF2B5EF4-FFF2-40B4-BE49-F238E27FC236}">
                <a16:creationId xmlns:a16="http://schemas.microsoft.com/office/drawing/2014/main" id="{FA41CA6D-BBF5-4B78-88A1-C26301AE8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6" y="2198891"/>
            <a:ext cx="5945013" cy="33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ello world! | hololive English 1st Concert - Connect the World - Supported  By Bushiroad | hololive production">
            <a:extLst>
              <a:ext uri="{FF2B5EF4-FFF2-40B4-BE49-F238E27FC236}">
                <a16:creationId xmlns:a16="http://schemas.microsoft.com/office/drawing/2014/main" id="{40C25DE9-614D-4C68-81FC-C830F5337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091" y="2498103"/>
            <a:ext cx="4603720" cy="703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sukumo Sana (Hololive) Render by TheGreatKaio on DeviantArt">
            <a:extLst>
              <a:ext uri="{FF2B5EF4-FFF2-40B4-BE49-F238E27FC236}">
                <a16:creationId xmlns:a16="http://schemas.microsoft.com/office/drawing/2014/main" id="{EA9DF239-FF82-4C79-9076-711D3BBC7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9" r="15619"/>
          <a:stretch/>
        </p:blipFill>
        <p:spPr bwMode="auto">
          <a:xfrm>
            <a:off x="0" y="2291965"/>
            <a:ext cx="4544462" cy="628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540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78487-21D2-4119-B6A2-CDA059BD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3F25C9-C9B4-44C8-9A0E-1B9AA75395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(Disk/Memory) Space</a:t>
            </a:r>
          </a:p>
          <a:p>
            <a:pPr lvl="1"/>
            <a:r>
              <a:rPr lang="en-US" dirty="0"/>
              <a:t>Modern DL models contain </a:t>
            </a:r>
            <a:r>
              <a:rPr lang="en-US" b="1" dirty="0"/>
              <a:t>billions</a:t>
            </a:r>
            <a:r>
              <a:rPr lang="en-US" dirty="0"/>
              <a:t> (10</a:t>
            </a:r>
            <a:r>
              <a:rPr lang="en-US" baseline="30000" dirty="0"/>
              <a:t>9</a:t>
            </a:r>
            <a:r>
              <a:rPr lang="en-US" dirty="0"/>
              <a:t>) of parameters</a:t>
            </a:r>
          </a:p>
          <a:p>
            <a:pPr lvl="1"/>
            <a:r>
              <a:rPr lang="en-US" dirty="0"/>
              <a:t>GPT-4 has ~220 billion parameters</a:t>
            </a:r>
          </a:p>
          <a:p>
            <a:pPr lvl="1"/>
            <a:r>
              <a:rPr lang="en-US" dirty="0"/>
              <a:t>If a single parameter is a floating point represented on 32 bits…</a:t>
            </a:r>
          </a:p>
          <a:p>
            <a:pPr lvl="1"/>
            <a:r>
              <a:rPr lang="en-US" dirty="0"/>
              <a:t>…that is 220 * 10</a:t>
            </a:r>
            <a:r>
              <a:rPr lang="en-US" baseline="30000" dirty="0"/>
              <a:t>9</a:t>
            </a:r>
            <a:r>
              <a:rPr lang="en-US" dirty="0"/>
              <a:t> * 32 / 8 = 880 Giga Bytes (!!!)</a:t>
            </a:r>
          </a:p>
          <a:p>
            <a:pPr lvl="1"/>
            <a:r>
              <a:rPr lang="en-US" dirty="0"/>
              <a:t>They have to be stored on a hard drive and IN MEMORY!</a:t>
            </a:r>
          </a:p>
          <a:p>
            <a:pPr lvl="1"/>
            <a:r>
              <a:rPr lang="en-US" dirty="0"/>
              <a:t>During training, you’ll need to also </a:t>
            </a:r>
            <a:r>
              <a:rPr lang="en-US" u="sng" dirty="0"/>
              <a:t>store the gradient</a:t>
            </a:r>
            <a:r>
              <a:rPr lang="en-US" dirty="0"/>
              <a:t> IN MEMORY!</a:t>
            </a:r>
          </a:p>
          <a:p>
            <a:r>
              <a:rPr lang="en-US" dirty="0"/>
              <a:t>(Training) Time</a:t>
            </a:r>
          </a:p>
          <a:p>
            <a:pPr lvl="1"/>
            <a:r>
              <a:rPr lang="en-US" dirty="0"/>
              <a:t>Training takes </a:t>
            </a:r>
            <a:r>
              <a:rPr lang="en-US" b="1" dirty="0"/>
              <a:t>a lot</a:t>
            </a:r>
            <a:r>
              <a:rPr lang="en-US" dirty="0"/>
              <a:t> of time, depending on parameter count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22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sz="1800" dirty="0"/>
              <a:t>- </a:t>
            </a:r>
            <a:r>
              <a:rPr lang="en-US" sz="1800" dirty="0" err="1"/>
              <a:t>Grinsztajn</a:t>
            </a:r>
            <a:r>
              <a:rPr lang="en-US" sz="1800" dirty="0"/>
              <a:t>, L., </a:t>
            </a:r>
            <a:r>
              <a:rPr lang="en-US" sz="1800" dirty="0" err="1"/>
              <a:t>Oyallon</a:t>
            </a:r>
            <a:r>
              <a:rPr lang="en-US" sz="1800" dirty="0"/>
              <a:t>, E., &amp; </a:t>
            </a:r>
            <a:r>
              <a:rPr lang="en-US" sz="1800" dirty="0" err="1"/>
              <a:t>Varoquaux</a:t>
            </a:r>
            <a:r>
              <a:rPr lang="en-US" sz="1800" dirty="0"/>
              <a:t>, G. (2022). </a:t>
            </a:r>
            <a:r>
              <a:rPr lang="en-US" sz="1800" i="1" dirty="0"/>
              <a:t>Why do tree-based models still outperform deep learning on typical tabular data?</a:t>
            </a:r>
            <a:r>
              <a:rPr lang="en-US" sz="1800" dirty="0"/>
              <a:t>. Advances in Neural Information Processing Systems, 35.</a:t>
            </a:r>
            <a:br>
              <a:rPr lang="en-US" sz="1800" dirty="0"/>
            </a:br>
            <a:r>
              <a:rPr lang="en-US" sz="1800" dirty="0"/>
              <a:t>- </a:t>
            </a:r>
            <a:r>
              <a:rPr lang="en-US" sz="1800" dirty="0" err="1"/>
              <a:t>Curth</a:t>
            </a:r>
            <a:r>
              <a:rPr lang="en-US" sz="1800" dirty="0"/>
              <a:t>, A., Jeffares, A., &amp; van der </a:t>
            </a:r>
            <a:r>
              <a:rPr lang="en-US" sz="1800" dirty="0" err="1"/>
              <a:t>Schaar</a:t>
            </a:r>
            <a:r>
              <a:rPr lang="en-US" sz="1800" dirty="0"/>
              <a:t>, M. (2024). </a:t>
            </a:r>
            <a:r>
              <a:rPr lang="en-US" sz="1800" i="1" dirty="0"/>
              <a:t>A U-turn on double descent: Rethinking parameter counting in statistical learning</a:t>
            </a:r>
            <a:r>
              <a:rPr lang="en-US" sz="1800" dirty="0"/>
              <a:t>. Advances in Neural Information Processing Systems, 36.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BA421-A47D-4390-AE7D-8C8E0561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vs Deep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E82577-6413-462A-8039-0AA88B95D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9643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2002E-F6A8-404A-AB15-0A3F841F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vs Deep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943E4A-0036-4418-A6A6-339F75DDA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(1) Considerable </a:t>
            </a:r>
            <a:r>
              <a:rPr lang="en-US" b="1" dirty="0"/>
              <a:t>improvements</a:t>
            </a:r>
            <a:r>
              <a:rPr lang="en-US" dirty="0"/>
              <a:t> over classic Neural Networks</a:t>
            </a:r>
          </a:p>
          <a:p>
            <a:pPr lvl="1"/>
            <a:r>
              <a:rPr lang="en-US" dirty="0"/>
              <a:t>New (more effective!) </a:t>
            </a:r>
            <a:r>
              <a:rPr lang="en-US" b="1" dirty="0"/>
              <a:t>algorithms to optimize</a:t>
            </a:r>
            <a:r>
              <a:rPr lang="en-US" dirty="0"/>
              <a:t> parameters</a:t>
            </a:r>
          </a:p>
          <a:p>
            <a:pPr lvl="1"/>
            <a:r>
              <a:rPr lang="en-US" dirty="0"/>
              <a:t>New architectures to deal with </a:t>
            </a:r>
            <a:r>
              <a:rPr lang="en-US" b="1" dirty="0"/>
              <a:t>relational data</a:t>
            </a:r>
          </a:p>
          <a:p>
            <a:pPr lvl="1"/>
            <a:r>
              <a:rPr lang="en-US" dirty="0"/>
              <a:t>Better </a:t>
            </a:r>
            <a:r>
              <a:rPr lang="en-US" b="1" dirty="0"/>
              <a:t>software engineering</a:t>
            </a:r>
          </a:p>
          <a:p>
            <a:pPr lvl="1"/>
            <a:r>
              <a:rPr lang="en-US" dirty="0"/>
              <a:t>More </a:t>
            </a:r>
            <a:r>
              <a:rPr lang="en-US" b="1" dirty="0"/>
              <a:t>computing power</a:t>
            </a:r>
            <a:r>
              <a:rPr lang="en-US" dirty="0"/>
              <a:t> available, better results</a:t>
            </a:r>
          </a:p>
          <a:p>
            <a:r>
              <a:rPr lang="en-US" dirty="0"/>
              <a:t>(2) Rebranding</a:t>
            </a:r>
          </a:p>
          <a:p>
            <a:pPr lvl="1"/>
            <a:r>
              <a:rPr lang="en-US" dirty="0"/>
              <a:t>Interest for Neural Networks declined in the 1990s</a:t>
            </a:r>
          </a:p>
          <a:p>
            <a:pPr lvl="1"/>
            <a:r>
              <a:rPr lang="en-US" dirty="0"/>
              <a:t>At the time, considered less effective than other methods</a:t>
            </a:r>
          </a:p>
          <a:p>
            <a:r>
              <a:rPr lang="en-US" dirty="0"/>
              <a:t>Any network with more than one hidden layer is “deep”</a:t>
            </a:r>
          </a:p>
        </p:txBody>
      </p:sp>
    </p:spTree>
    <p:extLst>
      <p:ext uri="{BB962C8B-B14F-4D97-AF65-F5344CB8AC3E}">
        <p14:creationId xmlns:p14="http://schemas.microsoft.com/office/powerpoint/2010/main" val="409344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2002E-F6A8-404A-AB15-0A3F841F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vs Deep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943E4A-0036-4418-A6A6-339F75DDA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(1) Considerable </a:t>
            </a:r>
            <a:r>
              <a:rPr lang="en-US" b="1" dirty="0"/>
              <a:t>improvements</a:t>
            </a:r>
            <a:r>
              <a:rPr lang="en-US" dirty="0"/>
              <a:t> over classic Neural Networks</a:t>
            </a:r>
          </a:p>
          <a:p>
            <a:pPr lvl="1"/>
            <a:r>
              <a:rPr lang="en-US" dirty="0"/>
              <a:t>New (more effective!) </a:t>
            </a:r>
            <a:r>
              <a:rPr lang="en-US" b="1" dirty="0"/>
              <a:t>algorithms to optimize</a:t>
            </a:r>
            <a:r>
              <a:rPr lang="en-US" dirty="0"/>
              <a:t> parameters</a:t>
            </a:r>
          </a:p>
          <a:p>
            <a:pPr lvl="1"/>
            <a:r>
              <a:rPr lang="en-US" dirty="0"/>
              <a:t>New architectures to deal with </a:t>
            </a:r>
            <a:r>
              <a:rPr lang="en-US" b="1" dirty="0"/>
              <a:t>structured data</a:t>
            </a:r>
          </a:p>
          <a:p>
            <a:pPr lvl="1"/>
            <a:r>
              <a:rPr lang="en-US" dirty="0"/>
              <a:t>Better </a:t>
            </a:r>
            <a:r>
              <a:rPr lang="en-US" b="1" dirty="0"/>
              <a:t>software engineering</a:t>
            </a:r>
          </a:p>
          <a:p>
            <a:pPr lvl="1"/>
            <a:r>
              <a:rPr lang="en-US" dirty="0"/>
              <a:t>More </a:t>
            </a:r>
            <a:r>
              <a:rPr lang="en-US" b="1" dirty="0"/>
              <a:t>computing power</a:t>
            </a:r>
            <a:r>
              <a:rPr lang="en-US" dirty="0"/>
              <a:t> available, better results</a:t>
            </a:r>
          </a:p>
          <a:p>
            <a:r>
              <a:rPr lang="en-US" dirty="0"/>
              <a:t>(2) Rebranding</a:t>
            </a:r>
          </a:p>
          <a:p>
            <a:pPr lvl="1"/>
            <a:r>
              <a:rPr lang="en-US" dirty="0"/>
              <a:t>Interest for Neural Networks declined in the 1990s</a:t>
            </a:r>
          </a:p>
          <a:p>
            <a:pPr lvl="1"/>
            <a:r>
              <a:rPr lang="en-US" dirty="0"/>
              <a:t>At the time, considered less effective than other methods</a:t>
            </a:r>
          </a:p>
          <a:p>
            <a:r>
              <a:rPr lang="en-US" dirty="0"/>
              <a:t>Any network with more than one hidden layer is “deep”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B001D-795D-4F06-8DCC-9FBF3B6B1887}"/>
              </a:ext>
            </a:extLst>
          </p:cNvPr>
          <p:cNvSpPr/>
          <p:nvPr/>
        </p:nvSpPr>
        <p:spPr>
          <a:xfrm rot="21183033">
            <a:off x="480767" y="5357949"/>
            <a:ext cx="11001080" cy="680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But sometimes, “Deep Learning” with just </a:t>
            </a:r>
            <a:r>
              <a:rPr lang="en-US" sz="2800" b="1" dirty="0"/>
              <a:t>one layer</a:t>
            </a:r>
            <a:r>
              <a:rPr lang="en-US" sz="2800" dirty="0"/>
              <a:t>! Inclusive term :-D</a:t>
            </a:r>
          </a:p>
        </p:txBody>
      </p:sp>
    </p:spTree>
    <p:extLst>
      <p:ext uri="{BB962C8B-B14F-4D97-AF65-F5344CB8AC3E}">
        <p14:creationId xmlns:p14="http://schemas.microsoft.com/office/powerpoint/2010/main" val="370666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Lots of competitors! Why is Deep Learning so dominant?</a:t>
            </a:r>
          </a:p>
        </p:txBody>
      </p:sp>
    </p:spTree>
    <p:extLst>
      <p:ext uri="{BB962C8B-B14F-4D97-AF65-F5344CB8AC3E}">
        <p14:creationId xmlns:p14="http://schemas.microsoft.com/office/powerpoint/2010/main" val="98727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b="1" dirty="0"/>
              <a:t>tabular data</a:t>
            </a:r>
            <a:r>
              <a:rPr lang="en-US" dirty="0"/>
              <a:t>, they are not winning</a:t>
            </a:r>
          </a:p>
          <a:p>
            <a:pPr lvl="1"/>
            <a:r>
              <a:rPr lang="en-US" dirty="0"/>
              <a:t>Current consensus is that ensembles of boosted trees are better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Grinsztajn</a:t>
            </a:r>
            <a:r>
              <a:rPr lang="en-US" dirty="0"/>
              <a:t> et al. (2022) </a:t>
            </a:r>
            <a:r>
              <a:rPr lang="en-US" i="1" dirty="0"/>
              <a:t>Why do tree-based models still outperform deep learning on tabular data?</a:t>
            </a:r>
          </a:p>
          <a:p>
            <a:endParaRPr lang="en-US" dirty="0"/>
          </a:p>
          <a:p>
            <a:r>
              <a:rPr lang="en-US" dirty="0"/>
              <a:t>On </a:t>
            </a:r>
            <a:r>
              <a:rPr lang="en-US" b="1" dirty="0"/>
              <a:t>relational data</a:t>
            </a:r>
            <a:r>
              <a:rPr lang="en-US" dirty="0"/>
              <a:t>, they are </a:t>
            </a:r>
            <a:r>
              <a:rPr lang="en-US" i="1" dirty="0"/>
              <a:t>massively</a:t>
            </a:r>
            <a:r>
              <a:rPr lang="en-US" dirty="0"/>
              <a:t> dominant</a:t>
            </a:r>
          </a:p>
          <a:p>
            <a:pPr lvl="1"/>
            <a:r>
              <a:rPr lang="en-US" dirty="0"/>
              <a:t>Remove the need for feature construction (and maybe selection)</a:t>
            </a:r>
          </a:p>
          <a:p>
            <a:pPr lvl="1"/>
            <a:r>
              <a:rPr lang="en-US" dirty="0"/>
              <a:t>Any type of structure: sequences, graphs, images, videos, …</a:t>
            </a:r>
          </a:p>
        </p:txBody>
      </p:sp>
    </p:spTree>
    <p:extLst>
      <p:ext uri="{BB962C8B-B14F-4D97-AF65-F5344CB8AC3E}">
        <p14:creationId xmlns:p14="http://schemas.microsoft.com/office/powerpoint/2010/main" val="208806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Generative models: how can a NNs output an </a:t>
            </a:r>
            <a:r>
              <a:rPr lang="en-US" i="1" dirty="0"/>
              <a:t>image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6243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649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Output tensors interpreted as (approximately) </a:t>
            </a:r>
            <a:r>
              <a:rPr lang="en-US" i="1" dirty="0"/>
              <a:t>anything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Example: image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3E0261C-4ED1-4A18-A7FB-8A1F0B19E65C}"/>
              </a:ext>
            </a:extLst>
          </p:cNvPr>
          <p:cNvSpPr/>
          <p:nvPr/>
        </p:nvSpPr>
        <p:spPr>
          <a:xfrm>
            <a:off x="1537356" y="3490994"/>
            <a:ext cx="1772239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(c * w * 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EEA68-0304-421D-B32A-071A459630F9}"/>
              </a:ext>
            </a:extLst>
          </p:cNvPr>
          <p:cNvSpPr/>
          <p:nvPr/>
        </p:nvSpPr>
        <p:spPr>
          <a:xfrm>
            <a:off x="4883871" y="3490994"/>
            <a:ext cx="1348033" cy="1211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9D241-7A96-4867-890B-A5961ACB16EA}"/>
              </a:ext>
            </a:extLst>
          </p:cNvPr>
          <p:cNvSpPr/>
          <p:nvPr/>
        </p:nvSpPr>
        <p:spPr>
          <a:xfrm>
            <a:off x="4737754" y="3637896"/>
            <a:ext cx="1348033" cy="1211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7330F0-738F-45FE-8294-C80F919EF3FA}"/>
              </a:ext>
            </a:extLst>
          </p:cNvPr>
          <p:cNvSpPr/>
          <p:nvPr/>
        </p:nvSpPr>
        <p:spPr>
          <a:xfrm>
            <a:off x="4592426" y="3827676"/>
            <a:ext cx="1348033" cy="1211373"/>
          </a:xfrm>
          <a:prstGeom prst="rect">
            <a:avLst/>
          </a:prstGeom>
          <a:solidFill>
            <a:srgbClr val="F4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channel</a:t>
            </a:r>
            <a:br>
              <a:rPr lang="en-US" dirty="0"/>
            </a:br>
            <a:r>
              <a:rPr lang="en-US" dirty="0"/>
              <a:t>(w * h)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A329563-3BC1-4F23-8B5D-12DE783B4554}"/>
              </a:ext>
            </a:extLst>
          </p:cNvPr>
          <p:cNvSpPr/>
          <p:nvPr/>
        </p:nvSpPr>
        <p:spPr>
          <a:xfrm>
            <a:off x="3481634" y="4165039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/>
              <p:nvPr/>
            </p:nvSpPr>
            <p:spPr>
              <a:xfrm>
                <a:off x="7088170" y="3429000"/>
                <a:ext cx="4265630" cy="1629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Each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inside each channel indicates the level or red, blue, or green for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respectively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170" y="3429000"/>
                <a:ext cx="4265630" cy="1629164"/>
              </a:xfrm>
              <a:prstGeom prst="rect">
                <a:avLst/>
              </a:prstGeom>
              <a:blipFill>
                <a:blip r:embed="rId2"/>
                <a:stretch>
                  <a:fillRect l="-2286" t="-2622" b="-7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1559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1143</Words>
  <Application>Microsoft Office PowerPoint</Application>
  <PresentationFormat>Grand écran</PresentationFormat>
  <Paragraphs>144</Paragraphs>
  <Slides>24</Slides>
  <Notes>1</Notes>
  <HiddenSlides>0</HiddenSlides>
  <MMClips>1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Raleway</vt:lpstr>
      <vt:lpstr>Thème Office</vt:lpstr>
      <vt:lpstr>Remarks on Deep Learning (I)</vt:lpstr>
      <vt:lpstr>Outline</vt:lpstr>
      <vt:lpstr>Neural Networks vs Deep Learning</vt:lpstr>
      <vt:lpstr>Neural Networks vs Deep Learning</vt:lpstr>
      <vt:lpstr>Neural Networks vs Deep Learning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Multiple architectures!</vt:lpstr>
      <vt:lpstr>Overparametrization</vt:lpstr>
      <vt:lpstr>Overparametrization</vt:lpstr>
      <vt:lpstr>Overparametrization</vt:lpstr>
      <vt:lpstr>Worst enemies of DL (in this class, at least)</vt:lpstr>
      <vt:lpstr>Worst enemies of DL (in this class, at least)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54</cp:revision>
  <dcterms:created xsi:type="dcterms:W3CDTF">2020-06-05T13:14:31Z</dcterms:created>
  <dcterms:modified xsi:type="dcterms:W3CDTF">2024-12-06T09:57:35Z</dcterms:modified>
</cp:coreProperties>
</file>